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276" r:id="rId3"/>
    <p:sldId id="275" r:id="rId4"/>
    <p:sldId id="269" r:id="rId5"/>
    <p:sldId id="272" r:id="rId6"/>
    <p:sldId id="273" r:id="rId7"/>
    <p:sldId id="274" r:id="rId8"/>
    <p:sldId id="282" r:id="rId9"/>
    <p:sldId id="258" r:id="rId10"/>
    <p:sldId id="259" r:id="rId11"/>
    <p:sldId id="263" r:id="rId12"/>
    <p:sldId id="283" r:id="rId13"/>
    <p:sldId id="265" r:id="rId14"/>
    <p:sldId id="264" r:id="rId15"/>
    <p:sldId id="257" r:id="rId16"/>
    <p:sldId id="270" r:id="rId17"/>
    <p:sldId id="260" r:id="rId18"/>
    <p:sldId id="279" r:id="rId19"/>
    <p:sldId id="287" r:id="rId20"/>
    <p:sldId id="288" r:id="rId21"/>
    <p:sldId id="286" r:id="rId22"/>
    <p:sldId id="285" r:id="rId23"/>
    <p:sldId id="289" r:id="rId24"/>
    <p:sldId id="292" r:id="rId25"/>
    <p:sldId id="290" r:id="rId26"/>
    <p:sldId id="291" r:id="rId27"/>
    <p:sldId id="284" r:id="rId28"/>
    <p:sldId id="261" r:id="rId29"/>
    <p:sldId id="278" r:id="rId30"/>
    <p:sldId id="294" r:id="rId31"/>
    <p:sldId id="281" r:id="rId32"/>
    <p:sldId id="280" r:id="rId33"/>
    <p:sldId id="26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11" autoAdjust="0"/>
  </p:normalViewPr>
  <p:slideViewPr>
    <p:cSldViewPr>
      <p:cViewPr varScale="1">
        <p:scale>
          <a:sx n="100" d="100"/>
          <a:sy n="100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740B9-E5E7-4FA7-B5AC-2D141F1EBB26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A320D-7C7F-4D37-B64F-D5A0CDC18B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49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8090AE-9425-4C80-8836-421D9F918D8F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4B57FD-68AD-4112-83D8-38BB4C801C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3749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F601BD-3396-405E-B0FA-4D458CF808FF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C8F33-2A22-489A-A6CC-EC1F63B1F686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496B0-279A-4ABA-A34C-8B639874FD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93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E1D7B-DF16-4A7E-AE20-6E528AD309EA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AE19-518C-438F-B8D0-11B01AC5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7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130F0-7B14-4ED4-BCBE-7145E3BE5AF3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9F84E-32FD-4139-9FCA-5B2C6F0FF4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40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584AB-E79B-467D-BF9F-6D0A667423DC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51F53-502E-49FA-A161-0051ECA286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0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1CEF7-F738-4D71-8CF0-D77E649530C0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671E7-3B7B-43CD-9FFA-B4A2BCA9C4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21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FC13E-2664-47A5-866B-C1BE1B4FDE4B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8E73-FD7D-4528-94E7-911E21F76B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41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3C2E4-3DF1-44C1-9A58-900EE8B8E526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3FFBC-D7AB-4395-9DB0-2907F22C92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30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670E5-64F5-49DC-BB9D-8317E113C8EB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5E76E-67B7-42BB-92F7-70756C2CEE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14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6E9EE-111F-42C6-B47A-D71AFE868F9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D633-1A57-4B0E-94E0-B867D77C95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2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EDF5C-5D83-4B1D-83B3-9626483894AF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138C8-5EEB-4876-93FC-364EFD37AE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9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CA532-0371-483C-B55C-249C9F8B67C3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E0D2-4463-4A37-82E5-97E84D1DC2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95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BCD8F7B-DE59-4239-9C50-A74DBFEF3CB2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702E55-657F-4F02-A5F0-3D6D4C725E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shkola14tver.ru/files/i/chema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shkola14tver.ru/files/i/chema3.jpg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ushkin.niv.ru/images/people/gannibal_a_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pushkin.niv.ru/images/people/gannibal_m_a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ushkin.niv.ru/images/people/pushkin_s_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pushkin.niv.ru/images/people/pushkina_n_o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ushkin.niv.ru/images/people/pavlischeva_o_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pushkin.niv.ru/images/people/pushkin_l_s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eople/pushkina_n_n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ushkin.niv.ru/images/people/pushkina_m_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pushkin.niv.ru/images/people/pushkin_a_a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ushkin.niv.ru/images/people/pushkin_g_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pushkin.niv.ru/images/people/pushkina_n_a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ushkin.niv.ru/images/family/gerb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shkola14tver.ru/files/i/chema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shkola14tver.ru/files/i/chema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3" y="274638"/>
            <a:ext cx="7024716" cy="193991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практикум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Генеалогический метод исследования живых организмов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Составление родословной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 С. Пушкина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1744"/>
            <a:ext cx="8229600" cy="3952881"/>
          </a:xfrm>
        </p:spPr>
        <p:txBody>
          <a:bodyPr/>
          <a:lstStyle/>
          <a:p>
            <a:pPr marL="4057650" lvl="8" indent="-514350" algn="ctr">
              <a:buNone/>
            </a:pP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57650" lvl="8" indent="-514350" algn="ctr"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Никто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нас не свалился с луны.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Все мы – ветви и листья огромного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переплетённого общечеловеческого дерева.</a:t>
            </a:r>
          </a:p>
          <a:p>
            <a:pPr>
              <a:buNone/>
            </a:pPr>
            <a:r>
              <a:rPr lang="ru-RU" dirty="0" smtClean="0"/>
              <a:t> «Неуважение к предкам</a:t>
            </a:r>
            <a:r>
              <a:rPr lang="ru-RU" sz="2800" dirty="0" smtClean="0"/>
              <a:t> </a:t>
            </a:r>
            <a:r>
              <a:rPr lang="ru-RU" dirty="0" smtClean="0"/>
              <a:t>есть первый признак</a:t>
            </a:r>
            <a:r>
              <a:rPr lang="ru-RU" sz="2800" dirty="0" smtClean="0"/>
              <a:t> </a:t>
            </a:r>
            <a:r>
              <a:rPr lang="ru-RU" dirty="0" smtClean="0"/>
              <a:t>дикости и безнравственности»</a:t>
            </a:r>
            <a:endParaRPr lang="ru-RU" sz="2800" dirty="0" smtClean="0"/>
          </a:p>
          <a:p>
            <a:pPr algn="r">
              <a:buNone/>
            </a:pPr>
            <a:r>
              <a:rPr lang="ru-RU" dirty="0" smtClean="0"/>
              <a:t> А.С.Пушкин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2944-96C0-44D1-9C4F-B65AB281C9A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66"/>
            <a:ext cx="8229600" cy="6167459"/>
          </a:xfrm>
        </p:spPr>
        <p:txBody>
          <a:bodyPr/>
          <a:lstStyle/>
          <a:p>
            <a:pPr algn="r"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786842" cy="600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074B-5E33-4ECB-B590-C0B00E7B3758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3" cy="928694"/>
          </a:xfrm>
        </p:spPr>
        <p:txBody>
          <a:bodyPr/>
          <a:lstStyle/>
          <a:p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Система обозначения родословных была предложена </a:t>
            </a:r>
            <a:b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Юстом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 1931году. </a:t>
            </a:r>
            <a:b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453079"/>
          </a:xfrm>
        </p:spPr>
        <p:txBody>
          <a:bodyPr/>
          <a:lstStyle/>
          <a:p>
            <a:pPr>
              <a:buFontTx/>
              <a:buNone/>
            </a:pPr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Генеалогический метод был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предложен в конце 19 века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Френсисом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Гальтоном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 двоюродный брат 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Ч.Дарвина по их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деду Эразму Дарвину).</a:t>
            </a: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00174"/>
            <a:ext cx="3500462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074B-5E33-4ECB-B590-C0B00E7B3758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286807" cy="1154098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Русский философ П.А. Флоренский считал генеалогию своеобразной педагогикой: «История рода должна давать нравственные уроки и задачи».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01_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1" y="1501665"/>
            <a:ext cx="5951560" cy="5022960"/>
          </a:xfrm>
          <a:noFill/>
        </p:spPr>
      </p:pic>
      <p:pic>
        <p:nvPicPr>
          <p:cNvPr id="7" name="Picture 5" descr="01_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1571612"/>
            <a:ext cx="6000791" cy="4953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BA2B-580E-4B5B-BA53-800C21319EB8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Виды родословий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>
              <a:solidFill>
                <a:srgbClr val="003300"/>
              </a:solidFill>
            </a:endParaRPr>
          </a:p>
          <a:p>
            <a:pPr algn="just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Восходящая родословная.</a:t>
            </a:r>
          </a:p>
          <a:p>
            <a:pPr algn="just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Нисходящая родословная.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Леонид Михайлович Савелов 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(30 апреля (12 мая) 1868г – 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19 октября 1947г);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450 научных работ.</a:t>
            </a:r>
          </a:p>
          <a:p>
            <a:pPr algn="just">
              <a:buFontTx/>
              <a:buNone/>
            </a:pPr>
            <a:endParaRPr lang="ru-RU" sz="1800" dirty="0">
              <a:solidFill>
                <a:srgbClr val="00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808"/>
            <a:ext cx="34556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1620"/>
            <a:ext cx="2762250" cy="27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B4FB-3A73-40D0-ACD8-C7F9962F9174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"/>
            <a:ext cx="6119813" cy="7143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Правила составления родословной  своей семьи: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9144000" cy="5715040"/>
          </a:xfrm>
        </p:spPr>
        <p:txBody>
          <a:bodyPr/>
          <a:lstStyle/>
          <a:p>
            <a:r>
              <a:rPr lang="ru-RU" sz="1000" b="1" dirty="0"/>
              <a:t> </a:t>
            </a:r>
            <a:endParaRPr lang="ru-RU" sz="1000" b="1" dirty="0" smtClean="0"/>
          </a:p>
          <a:p>
            <a:r>
              <a:rPr lang="ru-RU" sz="1000" b="1" dirty="0"/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Правило первое: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над родословной бесконечна, она может продолжаться всю жизнь и потребует тщательных изысканий, поэтому необходимо запастись терпением, старанием и аккуратностью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второе: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ветви (корни) дерева должны быть абсолютно симметричны, а количество ветвей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четным, число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предков с каждым восходящим поколением удваивается: 2 родителя, 4 деда, 8 прадедов и 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третье: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заполнении родословной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старайтесь,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чтобы каждая веточка содержала фамилию, имя, отчество. Вспомните состояние здоровья обозначенных в ней родственников, особенности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судьбы каждого. Расспросите об этом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кто знал их. Может, кто-то из них был долгожителем, а кто-то умер. Поставьте даты рождения и смерти, и сделайте отметки о перенесенных заболеваниях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четвертое: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описании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вашего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стараетесь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узнать как можно больше о тех, кого уже нет в живых, и совершенно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забываете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рядом, между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дедушки,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абушки,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мамы и папы могут существенно помочь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  Правило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пятое: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сборе информации не надо сразу разделять факты на существенные и кажущиеся тебе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существенными.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шестое: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откладывайте ни на один день задуманного в работе над родословной, особенно если это касается людей старшего возраста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Правило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седьмое: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 ты не можешь определить значимость того или иного документа, материала, собирай все, что касается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вашей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None/>
            </a:pPr>
            <a:endParaRPr lang="ru-RU" sz="1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D29B-5745-44AE-BBCC-DB5E743B0D7D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e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88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5" y="214290"/>
            <a:ext cx="3714776" cy="2928958"/>
          </a:xfrm>
        </p:spPr>
        <p:txBody>
          <a:bodyPr/>
          <a:lstStyle/>
          <a:p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1643050"/>
            <a:ext cx="4686304" cy="4881575"/>
          </a:xfrm>
        </p:spPr>
        <p:txBody>
          <a:bodyPr/>
          <a:lstStyle/>
          <a:p>
            <a:pPr marL="4057650" lvl="8" indent="-514350" algn="just"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6" name="Picture 1" descr="Наследование признака «седая прядь волос»"/>
          <p:cNvPicPr>
            <a:picLocks noChangeAspect="1" noChangeArrowheads="1"/>
          </p:cNvPicPr>
          <p:nvPr/>
        </p:nvPicPr>
        <p:blipFill>
          <a:blip r:embed="rId2" r:link="rId3"/>
          <a:srcRect b="12049"/>
          <a:stretch>
            <a:fillRect/>
          </a:stretch>
        </p:blipFill>
        <p:spPr bwMode="auto">
          <a:xfrm>
            <a:off x="214282" y="142852"/>
            <a:ext cx="8786874" cy="2857520"/>
          </a:xfrm>
          <a:prstGeom prst="rect">
            <a:avLst/>
          </a:prstGeom>
          <a:noFill/>
        </p:spPr>
      </p:pic>
      <p:pic>
        <p:nvPicPr>
          <p:cNvPr id="7" name="Picture 1" descr="Наследование заболевания в семье"/>
          <p:cNvPicPr>
            <a:picLocks noChangeAspect="1" noChangeArrowheads="1"/>
          </p:cNvPicPr>
          <p:nvPr/>
        </p:nvPicPr>
        <p:blipFill>
          <a:blip r:embed="rId4" r:link="rId5"/>
          <a:srcRect b="12212"/>
          <a:stretch>
            <a:fillRect/>
          </a:stretch>
        </p:blipFill>
        <p:spPr bwMode="auto">
          <a:xfrm>
            <a:off x="183470" y="3143248"/>
            <a:ext cx="881768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F0B0-D428-48BF-8AD7-2DA3EAA42485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274638"/>
            <a:ext cx="6564313" cy="12101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термины и условные обозначения для генеалогического древа: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Педигри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родословная;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Пробанд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обладатель наследственного признака;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Сибсы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братья и сестры, потомки одних родителей;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Инбридинг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близкородственное скрещивание.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- мужская особь;          - женская особь;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- пол не ясен;         - затронуты болезнью;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- брак;                 - брак без детей.</a:t>
            </a:r>
          </a:p>
          <a:p>
            <a:pPr algn="just">
              <a:buFontTx/>
              <a:buNone/>
            </a:pP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3581" y="3717032"/>
            <a:ext cx="474043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39952" y="3789040"/>
            <a:ext cx="43204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9095801">
            <a:off x="802492" y="4293372"/>
            <a:ext cx="457200" cy="413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63888" y="4266389"/>
            <a:ext cx="432048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6966" y="4842285"/>
            <a:ext cx="474043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19672" y="4878289"/>
            <a:ext cx="43204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1009" y="5022305"/>
            <a:ext cx="408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26866" y="4842285"/>
            <a:ext cx="474043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1960" y="4842285"/>
            <a:ext cx="43204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10463" y="5022305"/>
            <a:ext cx="408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14794" y="5022305"/>
            <a:ext cx="0" cy="35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3928" y="53732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0"/>
            <a:ext cx="8643998" cy="6524625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А.П. Ганнибал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641058" cy="48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5" descr="М.А. Ганнибал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785926"/>
            <a:ext cx="3927382" cy="47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142852"/>
            <a:ext cx="37862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Абрам Петрович Ганнибал </a:t>
            </a:r>
          </a:p>
          <a:p>
            <a:pPr algn="ctr"/>
            <a:r>
              <a:rPr lang="ru-RU" sz="3200" b="1" dirty="0" smtClean="0"/>
              <a:t>1696-1781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14290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Мария Алексеевна Ганнибал </a:t>
            </a:r>
          </a:p>
          <a:p>
            <a:pPr algn="ctr"/>
            <a:r>
              <a:rPr lang="ru-RU" sz="3200" b="1" dirty="0" smtClean="0"/>
              <a:t>1745-1818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Сергей Львович Пушкин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719591" cy="47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5" descr="Н.О. Пушкина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643050"/>
            <a:ext cx="42154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4000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Отец, Сергей Львович Пушкин (1770-1838)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0"/>
            <a:ext cx="45720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Мать, Надежда Осиповна Пушкина (1775-1836)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r>
              <a:rPr lang="ru-RU" sz="2000" b="1" u="sng" dirty="0" smtClean="0"/>
              <a:t>Цели: </a:t>
            </a:r>
          </a:p>
          <a:p>
            <a:r>
              <a:rPr lang="ru-RU" sz="2000" b="1" dirty="0" smtClean="0"/>
              <a:t>Образовательные: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/>
              <a:t>обобщить знания учащихся по теме «Генетика», обосновав место и роль биологических знаний в практической деятельности людей, ознакомление учащихся с генеалогическим методом изучения родословных;</a:t>
            </a:r>
          </a:p>
          <a:p>
            <a:pPr lvl="0"/>
            <a:r>
              <a:rPr lang="ru-RU" sz="2000" b="1" dirty="0" smtClean="0"/>
              <a:t>Развивающие: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/>
              <a:t>развивать познавательный интерес, интеллектуальные и творческие способности в процессе изучения биологии, путём применения метода решения генетических задач, имеющих место и роль в практической деятельности людей;</a:t>
            </a:r>
          </a:p>
          <a:p>
            <a:pPr lvl="0"/>
            <a:r>
              <a:rPr lang="ru-RU" sz="2000" b="1" dirty="0" smtClean="0"/>
              <a:t>Воспитательные:</a:t>
            </a:r>
            <a:r>
              <a:rPr lang="ru-RU" sz="2000" dirty="0" smtClean="0"/>
              <a:t> </a:t>
            </a:r>
          </a:p>
          <a:p>
            <a:pPr lvl="0"/>
            <a:r>
              <a:rPr lang="ru-RU" sz="2000" dirty="0" smtClean="0"/>
              <a:t>воспитывать убеждённость в возможности познания живой природы, необходимости уважения мнения оппонента при обсуждении биологических проблем.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Сестра, Ольга Сергеевна Павлищева (1797-1868)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0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Брат, Лев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Сергеевич Пушкин (1805-1852)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О.С. Павлищева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5" descr="Л.С. Пушкин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700808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 (1799 – 1837)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14290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Наталья Николаевна Пушкина (Гончарова) (1812 – 1863) </a:t>
            </a:r>
            <a:endParaRPr lang="ru-RU" sz="3200" dirty="0"/>
          </a:p>
        </p:txBody>
      </p:sp>
      <p:pic>
        <p:nvPicPr>
          <p:cNvPr id="9" name="Содержимое 5" descr="Александр Сергеевич Пушкин. Портрет работы В.А. Тропинина. 1827 г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50" y="1728555"/>
            <a:ext cx="360113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4" descr="Наталья Николаевна Пушкина">
            <a:hlinkClick r:id="rId3" tgtFrame="&quot;_blank&quot;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14488"/>
            <a:ext cx="3672408" cy="445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Старшая дочь, Мария Александровна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(1832-1919)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14290"/>
            <a:ext cx="5072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Старший сын,</a:t>
            </a: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АлександрАлександрович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(1833-1914)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9" name="Содержимое 4" descr="М.А. Пушкина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8164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5" descr="А.А. Пушкин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14488"/>
            <a:ext cx="3816424" cy="43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52"/>
            <a:ext cx="8643998" cy="6381773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082118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282" y="142852"/>
            <a:ext cx="8786874" cy="668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ru-RU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786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Младший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сын,Григорий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Александрович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(1835-1913)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0"/>
            <a:ext cx="47148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Младшая дочь,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Наталья Александровна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(1836-1913)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1" name="Содержимое 4" descr="Г.А. Пушкин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214842" cy="48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Содержимое 5" descr="Н.А. Пушкина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714488"/>
            <a:ext cx="4141694" cy="48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428860" y="214290"/>
            <a:ext cx="3343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Герб Пушкиных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ерб рода Пушкиных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9124" y="1428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Щит разделен горизонталью на две части, из коих в верхней в горностаевом поле на Пурпурной подушке с золочеными кистями положена Княжеская Шапка. В нижней части в правом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поле изображена в серебряных латах правая Рука с мечем, вверх подъятым; в левом золотом поле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Орел с распростертыми Крыльями, имеющий в когтях Меч и Державу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 цвета. Щит увенчан обыкновенным Дворянским Шлемом с дворянской на нем Короною и тремя Страусовыми перьями.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0"/>
            <a:ext cx="250029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Наследование признака «седая прядь волос»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2844" y="500042"/>
            <a:ext cx="8858312" cy="454174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2149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семейной родословной встречается признак – «седая прядь волос», который наследуется как доминантный (рис.1).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генотипы исходных родителей. Какие потомки ожидаются от брака двоюродных сестер и братьев а)1 и 5; б)2 и 6?.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28604"/>
            <a:ext cx="8643998" cy="616745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4919008"/>
            <a:ext cx="87040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представленной родословной определите характер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наследования тяжелого заболевания.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Установите возможные генотипы: а) исходных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б) потомков первого поколения 1, 2, 3; в) потомков второго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поколения 4, 5; г) потомков третьего поколения 6, 7, 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Наследование заболевания в семье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2845" y="1071546"/>
            <a:ext cx="886380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0"/>
            <a:ext cx="8643998" cy="6524625"/>
          </a:xfrm>
        </p:spPr>
        <p:txBody>
          <a:bodyPr/>
          <a:lstStyle/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Цикличность творчества А.С.Пушкина</a:t>
            </a: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6" cy="2928958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38972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643314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1817-1818г.г. – первый творческий подъем, сразу после окончания лицея;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2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1819 г. – жизнь в Петербурге, бурная светская жизнь.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1820г. – год завершения «Руслана и Людмилы», написан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«Бахчисарайский фонтан», начало «Евгения Онегина»;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1823-1824 г. – служба в Одессе, конфликт с графом М. С. Воронцовым.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1825 г. - легкость, влюбленности и ... «Борис Годунов»;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1826-1829гг. – после восстания декабристов боль и переживание за друзей дали спад в его творчестве.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1830 г. - болдинская осень: две последние главы «Онегина», «Маленькие трагедии», «Повести Белкина», около 30 стихотво­рений, и все это - легко, играючи.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2578-51E2-4A38-8B0C-F351E6B49C73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"/>
            <a:ext cx="6119813" cy="9286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Генеалогическое древо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А.С.Пушкина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sz="1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lvl="0" indent="342900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>
              <a:tabLst>
                <a:tab pos="685800" algn="l"/>
                <a:tab pos="800100" algn="l"/>
                <a:tab pos="1136650" algn="l"/>
              </a:tabLst>
            </a:pPr>
            <a:endParaRPr lang="ru-RU" sz="1400" dirty="0" smtClean="0">
              <a:latin typeface="Arial" pitchFamily="34" charset="0"/>
            </a:endParaRPr>
          </a:p>
          <a:p>
            <a:pPr indent="450850" algn="ctr">
              <a:tabLst>
                <a:tab pos="685800" algn="l"/>
                <a:tab pos="800100" algn="l"/>
                <a:tab pos="1136650" algn="l"/>
              </a:tabLs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Работа учащихся с родословной А. С. Пушкина </a:t>
            </a:r>
          </a:p>
          <a:p>
            <a:pPr indent="450850" algn="ctr">
              <a:tabLst>
                <a:tab pos="685800" algn="l"/>
                <a:tab pos="800100" algn="l"/>
                <a:tab pos="1136650" algn="l"/>
              </a:tabLs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вопросам:</a:t>
            </a:r>
          </a:p>
          <a:p>
            <a:pPr indent="450850" algn="ctr">
              <a:tabLst>
                <a:tab pos="685800" algn="l"/>
                <a:tab pos="800100" algn="l"/>
                <a:tab pos="1136650" algn="l"/>
              </a:tabLst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родители великого поэта, кем они друг другу приходятся?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Известно, что в роду поэта были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Кто это?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Могли ли Пушкину предаться гены черной окраски кожи от кого?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 ли, чтобы от первого брака Абрама Ганнибала родилась белая дочь Поликсена?</a:t>
            </a:r>
          </a:p>
          <a:p>
            <a:pPr>
              <a:buFont typeface="Arial" pitchFamily="34" charset="0"/>
              <a:buChar char="•"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Могли ли Пушкину передаться от матери доминантные гены?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ли сходны своими личностными характеристиками мать и отец поэта?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 личности А.С.Пушкина и на его творчестве отразились наследственные признаки?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800100" algn="l"/>
                <a:tab pos="11366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r>
              <a:rPr lang="ru-RU" sz="2000" b="1" u="sng" dirty="0" smtClean="0"/>
              <a:t>Задачи: </a:t>
            </a:r>
            <a:endParaRPr lang="ru-RU" sz="2000" dirty="0" smtClean="0"/>
          </a:p>
          <a:p>
            <a:r>
              <a:rPr lang="ru-RU" sz="2000" dirty="0" smtClean="0"/>
              <a:t>1) провести исследование родословной А.С.Пушкина;</a:t>
            </a:r>
          </a:p>
          <a:p>
            <a:r>
              <a:rPr lang="ru-RU" sz="2000" dirty="0" smtClean="0"/>
              <a:t>2) научить учащихся пользоваться генеалогической символикой;</a:t>
            </a:r>
          </a:p>
          <a:p>
            <a:r>
              <a:rPr lang="ru-RU" sz="2000" dirty="0" smtClean="0"/>
              <a:t>3) составление родословной своей семьи.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b="1" u="sng" dirty="0" smtClean="0"/>
              <a:t>Оборудование:</a:t>
            </a:r>
            <a:endParaRPr lang="ru-RU" sz="2000" dirty="0" smtClean="0"/>
          </a:p>
          <a:p>
            <a:r>
              <a:rPr lang="ru-RU" sz="2000" dirty="0" smtClean="0"/>
              <a:t>Раздаточный материал:</a:t>
            </a:r>
          </a:p>
          <a:p>
            <a:r>
              <a:rPr lang="ru-RU" sz="2000" dirty="0" smtClean="0"/>
              <a:t>а) условные обозначения для составления родословной;</a:t>
            </a:r>
          </a:p>
          <a:p>
            <a:r>
              <a:rPr lang="ru-RU" sz="2000" dirty="0" smtClean="0"/>
              <a:t>б) родословная семьи Пушкиных;</a:t>
            </a:r>
          </a:p>
          <a:p>
            <a:r>
              <a:rPr lang="ru-RU" sz="2000" dirty="0" smtClean="0"/>
              <a:t> </a:t>
            </a:r>
            <a:r>
              <a:rPr lang="ru-RU" sz="2000" dirty="0" err="1" smtClean="0"/>
              <a:t>мультимедийный</a:t>
            </a:r>
            <a:r>
              <a:rPr lang="ru-RU" sz="2000" dirty="0" smtClean="0"/>
              <a:t> проектор, компьютер, </a:t>
            </a:r>
            <a:r>
              <a:rPr lang="ru-RU" sz="2000" dirty="0" err="1" smtClean="0"/>
              <a:t>мультимедийная</a:t>
            </a:r>
            <a:r>
              <a:rPr lang="ru-RU" sz="2000" dirty="0" smtClean="0"/>
              <a:t> презентация урока «Методы генетики», дополнительная литература.</a:t>
            </a:r>
          </a:p>
          <a:p>
            <a:endParaRPr lang="ru-RU" sz="2000" dirty="0" smtClean="0"/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4057650" lvl="8" indent="-514350" algn="just"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30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0"/>
            <a:ext cx="8643998" cy="6524625"/>
          </a:xfrm>
        </p:spPr>
        <p:txBody>
          <a:bodyPr/>
          <a:lstStyle/>
          <a:p>
            <a:pPr marL="0" lvl="0" indent="342900" eaLnBrk="0" hangingPunc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</a:p>
          <a:p>
            <a:pPr marL="0" lvl="0" indent="342900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928670"/>
            <a:ext cx="8643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800100" algn="l"/>
                <a:tab pos="113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indent="450850">
              <a:tabLst>
                <a:tab pos="685800" algn="l"/>
                <a:tab pos="800100" algn="l"/>
                <a:tab pos="1136650" algn="l"/>
              </a:tabLst>
            </a:pPr>
            <a:endParaRPr lang="ru-RU" sz="1400" dirty="0" smtClean="0">
              <a:latin typeface="Arial" pitchFamily="34" charset="0"/>
            </a:endParaRPr>
          </a:p>
          <a:p>
            <a:pPr indent="450850">
              <a:tabLst>
                <a:tab pos="685800" algn="l"/>
                <a:tab pos="800100" algn="l"/>
                <a:tab pos="1136650" algn="l"/>
              </a:tabLst>
            </a:pPr>
            <a:endParaRPr lang="ru-RU" sz="1400" dirty="0" smtClean="0">
              <a:latin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законов наследственности , которые действуют  в природе, они распространяются и на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надо забывать, что человек - это не только биологическое существо, но и социальное. Каким он вырастет, умным или слабым, воспитанным или наоборот, проявятся у него «дурные» гены или нет, это все зависит от нас взрослых, какую среду мы создадим для наших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Томас Морган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американский генетик, лауреат нобелевской премии , писал об этом: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человека  два процесса наследственности: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Один- вследствие материальной непрерывности (половые клетки), другой- путем передачи опыта одного следующему поколению посредством примера, письма. Способность человека общаться с себе подобными и  воспитывать свое потомство является,  вероятно,  основным фактором быстрой социальной эволюции.»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Размышления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Немало – 9 месяцев. И все же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обозрим, ведь тут и года нет.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сын во  мне за это время прожил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Десятки тысяч,   сотни тысяч лет.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видов жизни мерил он обличья.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Нес панцирь, плавниками обрастал,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Лез в чешую, рядился в перья птичьи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Таился, полз и плавал, и летал.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я жила  как все. Считала сроки.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много раз, пока недели шли,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Мне вспомнились школьные уроки,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древе жизни, юности Земли.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571480"/>
            <a:ext cx="8643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800100" algn="l"/>
                <a:tab pos="113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indent="450850">
              <a:tabLst>
                <a:tab pos="685800" algn="l"/>
                <a:tab pos="800100" algn="l"/>
                <a:tab pos="1136650" algn="l"/>
              </a:tabLst>
            </a:pPr>
            <a:endParaRPr lang="ru-RU" sz="1400" dirty="0" smtClean="0">
              <a:latin typeface="Arial" pitchFamily="34" charset="0"/>
            </a:endParaRPr>
          </a:p>
          <a:p>
            <a:pPr indent="450850">
              <a:tabLst>
                <a:tab pos="685800" algn="l"/>
                <a:tab pos="800100" algn="l"/>
                <a:tab pos="1136650" algn="l"/>
              </a:tabLst>
            </a:pPr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47" y="260648"/>
            <a:ext cx="8712968" cy="59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6E7-3D43-4272-ACB6-F7A0FA24C132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604795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Английский генетик </a:t>
            </a:r>
            <a:r>
              <a:rPr lang="ru-RU" sz="4000" dirty="0" err="1" smtClean="0">
                <a:solidFill>
                  <a:srgbClr val="FFFF00"/>
                </a:solidFill>
              </a:rPr>
              <a:t>Курт</a:t>
            </a:r>
            <a:r>
              <a:rPr lang="ru-RU" sz="4000" dirty="0" smtClean="0">
                <a:solidFill>
                  <a:srgbClr val="FFFF00"/>
                </a:solidFill>
              </a:rPr>
              <a:t>  Штерн  </a:t>
            </a:r>
            <a:r>
              <a:rPr lang="ru-RU" sz="4000" dirty="0">
                <a:solidFill>
                  <a:srgbClr val="FFFF00"/>
                </a:solidFill>
              </a:rPr>
              <a:t>считал, что все люди на Земле связаны между собой той или иной степенью родства.</a:t>
            </a: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9"/>
            <a:ext cx="6119813" cy="51115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«Разминка для ума»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643998" cy="5667393"/>
          </a:xfrm>
        </p:spPr>
        <p:txBody>
          <a:bodyPr/>
          <a:lstStyle/>
          <a:p>
            <a:pPr marL="0" lvl="0" indent="34290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Генетика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наука, изучающая закономерности наследственности и изменчивости.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элементарная единица наследственности, участок молекулы ДНК, несущий информацию об одном белке, тем самым определяя развитие признака.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Гомологичные хромосомы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одинаковые по строению и составу; парные хромосомы.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Локус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участок хромосомы, в котором расположен ген. 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Аллель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одно из возможных структурных состояний гена.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Аллельные гены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расположенные в одинаковых локусах гомологичных хромосом и отвечающие за развитие одного и того же признака.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 (фен)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любая особенность организма (цвет глаз, длина ресниц, способность складывать язык в трубочку и др.).</a:t>
            </a:r>
          </a:p>
          <a:p>
            <a:pPr marL="514350" indent="-514350" algn="just">
              <a:buNone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57384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6238897"/>
          </a:xfrm>
        </p:spPr>
        <p:txBody>
          <a:bodyPr/>
          <a:lstStyle/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Альтернативные признаки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(взаимоисключающие) – контрастное проявление одного признака (владение рукой: правша – левша).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(как и аллель гена) по своему проявлению может быть либо доминантным, либо рецессивным: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Доминантный признак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преобладающий, подавляющий проявление рецессивного.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Рецессивный признак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подавляемый.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Фенотип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совокупность всех признаков организма.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Генотип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совокупность всех генов организма. Генотип всегда содержит парное число генов. Удобнее считать, что любой изучаемый организм получен в результате полового размножения, т.е. развивается из зиготы.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Зигота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оплодотворенная яйцеклетка, содержащая диплоидный набор хромосом, т.е. парное число генов. Так как ее гомологичные хромосомы могут содержать как одинаковые, так и разные аллели гена, различают несколько видов зигот, а, следовательно, и организмов. Говорят о том, что в зиготе закладываются разные генотипы.</a:t>
            </a:r>
          </a:p>
          <a:p>
            <a:pPr marL="0" lvl="0" indent="342900" eaLnBrk="0" hangingPunc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Различают следующие варианты генотипов:</a:t>
            </a:r>
          </a:p>
          <a:p>
            <a:pPr marL="514350" indent="-514350" algn="just"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90"/>
            <a:ext cx="8401080" cy="6310335"/>
          </a:xfrm>
        </p:spPr>
        <p:txBody>
          <a:bodyPr/>
          <a:lstStyle/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Гомозигота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зигота, содержащая одинаковые аллели данного гена. Различают два вида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гомозигот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гомозигота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доминантному признаку (АА) 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гомозигота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рецессивному признаку (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/Следовательно,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гомозиготный организм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гомологичные хромосомы которого содержат одинаковые аллели данного гена./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Гетерозигота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зигота, содержащая разные аллели данного гена (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/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Гетерозиготный организм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гомологичные хромосомы которого содержат разные аллели данного гена./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Доминирование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форма взаимодействия между разными (доминантным и рецессивным) аллелями гена. 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Доминирование может быть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полным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котором доминантный аллель полностью подавляет действие рецессивного, и 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неполным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котором гетерозиготные особи обладают промежуточным проявлением признака.</a:t>
            </a: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Гибридизация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скрещивание организмов, отличающихся друг от друга по одному или нескольким признакам. Потомки от такого скрещивания именуются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гибридами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Подобное скрещивание может быть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моногобридным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моно-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один),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дигибридным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два),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полигибридным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поли-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много). </a:t>
            </a:r>
          </a:p>
          <a:p>
            <a:pPr marL="514350" indent="-514350" algn="just">
              <a:buNone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единообразия гибридов первого поколения (первый закон Менделя):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гибриды первого поколения (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полученные при скрещивании гомозиготных особей, однообразны по генотипу и фенотипу и обладают доминантным признаком. </a:t>
            </a:r>
          </a:p>
          <a:p>
            <a:pPr marL="0" lvl="0" indent="342900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расщепления (второй закон Менделя):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потомстве (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полученном при скрещивании гибридов первого поколения (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наблюдается расщепление признаков в соотношении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к 1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75% гибридов второго поколения обладают доминантными и 25% - рецессивными признаками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342900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закон Менделя (закон независимого наследования признаков):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каждая пара признаков наследуется независимо от другой, результаты расщепления по каждой паре альтернативных признаков происходит в соотношении 3:1 (примем во внимание, что (3:1)</a:t>
            </a:r>
            <a:r>
              <a:rPr lang="ru-RU" sz="20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9:3:3:1).</a:t>
            </a:r>
          </a:p>
          <a:p>
            <a:pPr marL="0" lvl="0" indent="342900" eaLnBrk="0" hangingPunct="0">
              <a:spcBef>
                <a:spcPct val="0"/>
              </a:spcBef>
              <a:buNone/>
              <a:tabLst>
                <a:tab pos="2286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8643998" cy="6167459"/>
          </a:xfrm>
        </p:spPr>
        <p:txBody>
          <a:bodyPr/>
          <a:lstStyle/>
          <a:p>
            <a:pPr marL="0" lvl="0" indent="342900" eaLnBrk="0" hangingPunct="0">
              <a:spcBef>
                <a:spcPct val="0"/>
              </a:spcBef>
              <a:tabLst>
                <a:tab pos="2286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0"/>
            <a:ext cx="702583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изучения  наследственности человека разработаны специальные методы, которые не нарушают здоровье и естественных прав человека: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цитогенетический метод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близнецовый метод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биохимический метод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популяционно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–генетический метод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генеалогический метод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18.10.2013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ГЕНЕАЛОГИЯ</a:t>
            </a:r>
            <a:endParaRPr lang="ru-RU" sz="320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238765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Генеалогия – </a:t>
            </a: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раздел исторической науки, изучающий происхождение и связи отдельных родов.</a:t>
            </a: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Генеалогическое древо – </a:t>
            </a: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изображение истории рода в виде разветвлённого дерева.</a:t>
            </a:r>
          </a:p>
          <a:p>
            <a:pPr>
              <a:buFontTx/>
              <a:buNone/>
            </a:pP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57650" lvl="8" indent="-514350" algn="just"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516</TotalTime>
  <Words>1615</Words>
  <Application>Microsoft Office PowerPoint</Application>
  <PresentationFormat>Экран (4:3)</PresentationFormat>
  <Paragraphs>545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Сочинение</vt:lpstr>
      <vt:lpstr>      Урок – практикум Генеалогический метод исследования живых организмов  Составление родословной  А. С. Пушкина.        </vt:lpstr>
      <vt:lpstr>Слайд 2</vt:lpstr>
      <vt:lpstr>Слайд 3</vt:lpstr>
      <vt:lpstr>«Разминка для ума»</vt:lpstr>
      <vt:lpstr>Слайд 5</vt:lpstr>
      <vt:lpstr>Слайд 6</vt:lpstr>
      <vt:lpstr>Слайд 7</vt:lpstr>
      <vt:lpstr>Слайд 8</vt:lpstr>
      <vt:lpstr>ГЕНЕАЛОГИЯ</vt:lpstr>
      <vt:lpstr>Слайд 10</vt:lpstr>
      <vt:lpstr>Система обозначения родословных была предложена  Г. Юстом в 1931году.  </vt:lpstr>
      <vt:lpstr>Русский философ П.А. Флоренский считал генеалогию своеобразной педагогикой: «История рода должна давать нравственные уроки и задачи». </vt:lpstr>
      <vt:lpstr>Виды родословий</vt:lpstr>
      <vt:lpstr> Правила составления родословной  своей семьи:</vt:lpstr>
      <vt:lpstr>Слайд 15</vt:lpstr>
      <vt:lpstr>Слайд 16</vt:lpstr>
      <vt:lpstr>Основные термины и условные обозначения для генеалогического древа: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Генеалогическое древо А.С.Пушкина</vt:lpstr>
      <vt:lpstr>Слайд 29</vt:lpstr>
      <vt:lpstr>Слайд 30</vt:lpstr>
      <vt:lpstr>Слайд 31</vt:lpstr>
      <vt:lpstr>Слайд 32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Газета</cp:lastModifiedBy>
  <cp:revision>63</cp:revision>
  <dcterms:created xsi:type="dcterms:W3CDTF">2011-08-06T02:45:22Z</dcterms:created>
  <dcterms:modified xsi:type="dcterms:W3CDTF">2013-10-18T03:56:18Z</dcterms:modified>
</cp:coreProperties>
</file>