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07" autoAdjust="0"/>
    <p:restoredTop sz="94660"/>
  </p:normalViewPr>
  <p:slideViewPr>
    <p:cSldViewPr>
      <p:cViewPr varScale="1">
        <p:scale>
          <a:sx n="50" d="100"/>
          <a:sy n="50" d="100"/>
        </p:scale>
        <p:origin x="-127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6" Type="http://schemas.openxmlformats.org/officeDocument/2006/relationships/image" Target="../media/image21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9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12" Type="http://schemas.openxmlformats.org/officeDocument/2006/relationships/image" Target="../media/image38.wmf"/><Relationship Id="rId2" Type="http://schemas.openxmlformats.org/officeDocument/2006/relationships/image" Target="../media/image28.wmf"/><Relationship Id="rId16" Type="http://schemas.openxmlformats.org/officeDocument/2006/relationships/image" Target="../media/image42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5" Type="http://schemas.openxmlformats.org/officeDocument/2006/relationships/image" Target="../media/image4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Relationship Id="rId14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63DA5-C4D3-4A48-9BA5-7B1DC60AEABF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385DE-9820-4BE9-BDEE-F8F7602565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63DA5-C4D3-4A48-9BA5-7B1DC60AEABF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385DE-9820-4BE9-BDEE-F8F760256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63DA5-C4D3-4A48-9BA5-7B1DC60AEABF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385DE-9820-4BE9-BDEE-F8F760256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63DA5-C4D3-4A48-9BA5-7B1DC60AEABF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385DE-9820-4BE9-BDEE-F8F760256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63DA5-C4D3-4A48-9BA5-7B1DC60AEABF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385DE-9820-4BE9-BDEE-F8F7602565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63DA5-C4D3-4A48-9BA5-7B1DC60AEABF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385DE-9820-4BE9-BDEE-F8F760256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63DA5-C4D3-4A48-9BA5-7B1DC60AEABF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385DE-9820-4BE9-BDEE-F8F760256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63DA5-C4D3-4A48-9BA5-7B1DC60AEABF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385DE-9820-4BE9-BDEE-F8F760256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63DA5-C4D3-4A48-9BA5-7B1DC60AEABF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385DE-9820-4BE9-BDEE-F8F7602565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63DA5-C4D3-4A48-9BA5-7B1DC60AEABF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385DE-9820-4BE9-BDEE-F8F760256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63DA5-C4D3-4A48-9BA5-7B1DC60AEABF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385DE-9820-4BE9-BDEE-F8F7602565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F63DA5-C4D3-4A48-9BA5-7B1DC60AEABF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2385DE-9820-4BE9-BDEE-F8F7602565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&#1076;&#1077;&#1081;&#1089;&#1090;&#1074;&#1080;&#1103;%20&#1089;%20&#1076;&#1088;&#1086;&#1073;&#1103;&#1084;&#1080;.xls" TargetMode="External"/><Relationship Id="rId4" Type="http://schemas.openxmlformats.org/officeDocument/2006/relationships/hyperlink" Target="file:///G:\&#1084;&#1086;&#1080;%20&#1088;&#1072;&#1079;&#1088;&#1072;&#1073;&#1086;&#1090;&#1082;&#1080;\&#1076;&#1077;&#1081;&#1089;&#1090;&#1074;&#1080;&#1103;%20&#1089;%20&#1076;&#1088;&#1086;&#1073;&#1103;&#1084;&#1080;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18" Type="http://schemas.openxmlformats.org/officeDocument/2006/relationships/oleObject" Target="../embeddings/oleObject1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1.bin"/><Relationship Id="rId19" Type="http://schemas.openxmlformats.org/officeDocument/2006/relationships/slide" Target="slide2.xml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oleObject" Target="../embeddings/oleObject35.bin"/><Relationship Id="rId18" Type="http://schemas.openxmlformats.org/officeDocument/2006/relationships/oleObject" Target="../embeddings/oleObject4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7.bin"/><Relationship Id="rId10" Type="http://schemas.openxmlformats.org/officeDocument/2006/relationships/oleObject" Target="../embeddings/oleObject32.bin"/><Relationship Id="rId19" Type="http://schemas.openxmlformats.org/officeDocument/2006/relationships/slide" Target="slide2.xml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Relationship Id="rId14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2910" y="642918"/>
            <a:ext cx="8215370" cy="3500462"/>
          </a:xfrm>
          <a:prstGeom prst="rect">
            <a:avLst/>
          </a:prstGeom>
        </p:spPr>
        <p:txBody>
          <a:bodyPr anchor="b">
            <a:normAutofit fontScale="67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  <a:t>ДЕЙСТВИЯ С </a:t>
            </a:r>
            <a:br>
              <a:rPr lang="ru-RU" sz="8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</a:br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  <a:t>ОБЫКНОВЕННЫМИ </a:t>
            </a:r>
            <a:br>
              <a:rPr lang="ru-RU" sz="8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</a:b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ДРОБЯМИ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(сложение и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вычитание).  </a:t>
            </a:r>
            <a:endParaRPr kumimoji="0" lang="ru-RU" sz="8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54" y="5500702"/>
            <a:ext cx="55948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учитель  математики </a:t>
            </a:r>
            <a:r>
              <a:rPr lang="en-US" sz="2400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 I </a:t>
            </a:r>
            <a:r>
              <a:rPr lang="ru-RU" sz="2400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категории</a:t>
            </a:r>
          </a:p>
          <a:p>
            <a:r>
              <a:rPr lang="ru-RU" sz="2400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Сухорукова </a:t>
            </a:r>
            <a:r>
              <a:rPr lang="ru-RU" sz="2400" dirty="0" err="1" smtClean="0">
                <a:latin typeface="Batang" pitchFamily="18" charset="-127"/>
                <a:ea typeface="Batang" pitchFamily="18" charset="-127"/>
                <a:cs typeface="Arial" pitchFamily="34" charset="0"/>
              </a:rPr>
              <a:t>Фарида</a:t>
            </a:r>
            <a:r>
              <a:rPr lang="ru-RU" sz="2400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 </a:t>
            </a:r>
            <a:r>
              <a:rPr lang="ru-RU" sz="2400" dirty="0" err="1" smtClean="0">
                <a:latin typeface="Batang" pitchFamily="18" charset="-127"/>
                <a:ea typeface="Batang" pitchFamily="18" charset="-127"/>
                <a:cs typeface="Arial" pitchFamily="34" charset="0"/>
              </a:rPr>
              <a:t>Римовна</a:t>
            </a:r>
            <a:endParaRPr lang="ru-RU" sz="2400" dirty="0"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6" name="Picture 2" descr="C:\Users\Фарида\AppData\Local\Microsoft\Windows\Temporary Internet Files\Content.IE5\LJAIMKVM\MM900356713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00306"/>
            <a:ext cx="3828236" cy="325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714356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Bookman Old Style" pitchFamily="18" charset="0"/>
                <a:hlinkClick r:id="rId2" action="ppaction://hlinksldjump"/>
              </a:rPr>
              <a:t>1.Сложение  дробей с одинаковым знаменателем и смешанных чисел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292893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Bookman Old Style" pitchFamily="18" charset="0"/>
                <a:hlinkClick r:id="rId3" action="ppaction://hlinksldjump"/>
              </a:rPr>
              <a:t>2</a:t>
            </a:r>
            <a:r>
              <a:rPr lang="ru-RU" sz="2000" dirty="0" smtClean="0">
                <a:latin typeface="Bookman Old Style" pitchFamily="18" charset="0"/>
                <a:hlinkClick r:id="rId3" action="ppaction://hlinksldjump"/>
              </a:rPr>
              <a:t>. Вычитание дробей с одинаковым знаменателем и смешанных чисел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5" name="TextBox 4">
            <a:hlinkClick r:id="rId4" action="ppaction://hlinkfile"/>
          </p:cNvPr>
          <p:cNvSpPr txBox="1"/>
          <p:nvPr/>
        </p:nvSpPr>
        <p:spPr>
          <a:xfrm>
            <a:off x="5072066" y="2071678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Bookman Old Style" pitchFamily="18" charset="0"/>
                <a:hlinkClick r:id="rId5" action="ppaction://hlinkfile"/>
              </a:rPr>
              <a:t>Контрольная работа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2066" y="4071942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Bookman Old Style" pitchFamily="18" charset="0"/>
                <a:hlinkClick r:id="rId5" action="ppaction://hlinkfile"/>
              </a:rPr>
              <a:t>Контрольная работа</a:t>
            </a:r>
            <a:endParaRPr lang="ru-RU" sz="2000" dirty="0">
              <a:latin typeface="Bookman Old Style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7715272" y="5857892"/>
            <a:ext cx="1071570" cy="646331"/>
            <a:chOff x="7858148" y="5929330"/>
            <a:chExt cx="1071570" cy="646331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8001024" y="5929330"/>
              <a:ext cx="714380" cy="35719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endParaRPr lang="ru-RU"/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7858148" y="6286520"/>
              <a:ext cx="1071570" cy="285752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29586" y="5929330"/>
              <a:ext cx="8572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Esc </a:t>
              </a:r>
              <a:r>
                <a:rPr lang="ru-RU" dirty="0" smtClean="0"/>
                <a:t>выход</a:t>
              </a:r>
              <a:r>
                <a:rPr lang="en-US" dirty="0" smtClean="0"/>
                <a:t> 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214414" y="2500306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При сложении смешанных чисел целые части складывают отдельно, а дробные отдельно.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357290" y="642918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При сложении дробей складываются числители, знаменатель переписывается.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357290" y="4357694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забудьте выделить целую часть,  если дробь при сложении получилась неправильная.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714480" y="214290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Сложение дробей и смешанных чисел 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2643174" y="1500175"/>
          <a:ext cx="3000396" cy="1056958"/>
        </p:xfrm>
        <a:graphic>
          <a:graphicData uri="http://schemas.openxmlformats.org/presentationml/2006/ole">
            <p:oleObj spid="_x0000_s1032" name="Формула" r:id="rId3" imgW="1117440" imgH="393480" progId="Equation.3">
              <p:embed/>
            </p:oleObj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1785918" y="3214686"/>
          <a:ext cx="5786478" cy="1211705"/>
        </p:xfrm>
        <a:graphic>
          <a:graphicData uri="http://schemas.openxmlformats.org/presentationml/2006/ole">
            <p:oleObj spid="_x0000_s1033" name="Формула" r:id="rId4" imgW="1879560" imgH="393480" progId="Equation.3">
              <p:embed/>
            </p:oleObj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/>
        </p:nvGraphicFramePr>
        <p:xfrm>
          <a:off x="1428728" y="5214950"/>
          <a:ext cx="6959600" cy="1211262"/>
        </p:xfrm>
        <a:graphic>
          <a:graphicData uri="http://schemas.openxmlformats.org/presentationml/2006/ole">
            <p:oleObj spid="_x0000_s1034" name="Формула" r:id="rId5" imgW="22604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214438" y="1928813"/>
          <a:ext cx="1855787" cy="1084262"/>
        </p:xfrm>
        <a:graphic>
          <a:graphicData uri="http://schemas.openxmlformats.org/presentationml/2006/ole">
            <p:oleObj spid="_x0000_s2050" name="Формула" r:id="rId3" imgW="672840" imgH="393480" progId="Equation.3">
              <p:embed/>
            </p:oleObj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1214413" y="3214686"/>
          <a:ext cx="1928827" cy="1105647"/>
        </p:xfrm>
        <a:graphic>
          <a:graphicData uri="http://schemas.openxmlformats.org/presentationml/2006/ole">
            <p:oleObj spid="_x0000_s2051" name="Формула" r:id="rId4" imgW="685800" imgH="39348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231900" y="4572000"/>
          <a:ext cx="1892300" cy="1104900"/>
        </p:xfrm>
        <a:graphic>
          <a:graphicData uri="http://schemas.openxmlformats.org/presentationml/2006/ole">
            <p:oleObj spid="_x0000_s2052" name="Формула" r:id="rId5" imgW="672840" imgH="39348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165725" y="1928813"/>
          <a:ext cx="2241550" cy="1084262"/>
        </p:xfrm>
        <a:graphic>
          <a:graphicData uri="http://schemas.openxmlformats.org/presentationml/2006/ole">
            <p:oleObj spid="_x0000_s2053" name="Формула" r:id="rId6" imgW="812520" imgH="39348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5197475" y="3214688"/>
          <a:ext cx="2249488" cy="1104900"/>
        </p:xfrm>
        <a:graphic>
          <a:graphicData uri="http://schemas.openxmlformats.org/presentationml/2006/ole">
            <p:oleObj spid="_x0000_s2054" name="Формула" r:id="rId7" imgW="799920" imgH="39348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5357813" y="4572000"/>
          <a:ext cx="1927225" cy="1104900"/>
        </p:xfrm>
        <a:graphic>
          <a:graphicData uri="http://schemas.openxmlformats.org/presentationml/2006/ole">
            <p:oleObj spid="_x0000_s2055" name="Формула" r:id="rId8" imgW="685800" imgH="393480" progId="Equation.3">
              <p:embed/>
            </p:oleObj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5429256" y="714356"/>
          <a:ext cx="1401763" cy="1084262"/>
        </p:xfrm>
        <a:graphic>
          <a:graphicData uri="http://schemas.openxmlformats.org/presentationml/2006/ole">
            <p:oleObj spid="_x0000_s2056" name="Формула" r:id="rId9" imgW="507960" imgH="393480" progId="Equation.3">
              <p:embed/>
            </p:oleObj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1254125" y="785813"/>
          <a:ext cx="1752600" cy="1084262"/>
        </p:xfrm>
        <a:graphic>
          <a:graphicData uri="http://schemas.openxmlformats.org/presentationml/2006/ole">
            <p:oleObj spid="_x0000_s2057" name="Формула" r:id="rId10" imgW="63468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71572" y="214290"/>
            <a:ext cx="6143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Вычислить </a:t>
            </a:r>
            <a:r>
              <a:rPr lang="ru-RU" sz="2400" dirty="0" smtClean="0">
                <a:latin typeface="Bookman Old Style" pitchFamily="18" charset="0"/>
              </a:rPr>
              <a:t>(выделить целую часть)</a:t>
            </a:r>
            <a:endParaRPr lang="ru-RU" sz="2400" dirty="0">
              <a:latin typeface="Bookman Old Style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071802" y="785794"/>
          <a:ext cx="596900" cy="1084263"/>
        </p:xfrm>
        <a:graphic>
          <a:graphicData uri="http://schemas.openxmlformats.org/presentationml/2006/ole">
            <p:oleObj spid="_x0000_s2058" name="Формула" r:id="rId11" imgW="215640" imgH="393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000364" y="1928802"/>
          <a:ext cx="666750" cy="1084262"/>
        </p:xfrm>
        <a:graphic>
          <a:graphicData uri="http://schemas.openxmlformats.org/presentationml/2006/ole">
            <p:oleObj spid="_x0000_s2059" name="Формула" r:id="rId12" imgW="241200" imgH="39348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160713" y="3214688"/>
          <a:ext cx="631825" cy="1084262"/>
        </p:xfrm>
        <a:graphic>
          <a:graphicData uri="http://schemas.openxmlformats.org/presentationml/2006/ole">
            <p:oleObj spid="_x0000_s2060" name="Формула" r:id="rId13" imgW="228600" imgH="39348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084513" y="4587875"/>
          <a:ext cx="631825" cy="1084263"/>
        </p:xfrm>
        <a:graphic>
          <a:graphicData uri="http://schemas.openxmlformats.org/presentationml/2006/ole">
            <p:oleObj spid="_x0000_s2061" name="Формула" r:id="rId14" imgW="228600" imgH="39348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929454" y="714356"/>
          <a:ext cx="596900" cy="1084262"/>
        </p:xfrm>
        <a:graphic>
          <a:graphicData uri="http://schemas.openxmlformats.org/presentationml/2006/ole">
            <p:oleObj spid="_x0000_s2062" name="Формула" r:id="rId15" imgW="215640" imgH="39348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358082" y="1928802"/>
          <a:ext cx="1017587" cy="1084262"/>
        </p:xfrm>
        <a:graphic>
          <a:graphicData uri="http://schemas.openxmlformats.org/presentationml/2006/ole">
            <p:oleObj spid="_x0000_s2063" name="Формула" r:id="rId16" imgW="368280" imgH="39348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429520" y="3214686"/>
          <a:ext cx="808037" cy="1084262"/>
        </p:xfrm>
        <a:graphic>
          <a:graphicData uri="http://schemas.openxmlformats.org/presentationml/2006/ole">
            <p:oleObj spid="_x0000_s2064" name="Формула" r:id="rId17" imgW="291960" imgH="39348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7358082" y="4857760"/>
          <a:ext cx="490538" cy="488950"/>
        </p:xfrm>
        <a:graphic>
          <a:graphicData uri="http://schemas.openxmlformats.org/presentationml/2006/ole">
            <p:oleObj spid="_x0000_s2065" name="Формула" r:id="rId18" imgW="177480" imgH="177480" progId="Equation.3">
              <p:embed/>
            </p:oleObj>
          </a:graphicData>
        </a:graphic>
      </p:graphicFrame>
      <p:sp>
        <p:nvSpPr>
          <p:cNvPr id="19" name="TextBox 18">
            <a:hlinkClick r:id="" action="ppaction://noaction"/>
          </p:cNvPr>
          <p:cNvSpPr txBox="1"/>
          <p:nvPr/>
        </p:nvSpPr>
        <p:spPr>
          <a:xfrm>
            <a:off x="7358082" y="607220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hlinkClick r:id="rId19" action="ppaction://hlinksldjump"/>
              </a:rPr>
              <a:t>В меню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71802" y="214290"/>
            <a:ext cx="328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ПРОВЕРЬ ОТВЕТЫ</a:t>
            </a:r>
            <a:endParaRPr lang="ru-RU" sz="24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785794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При вычитании дробей вычитаются числители, знаменатель переписывается.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214290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Вычитание дробей и смешанных чисел 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571736" y="1714488"/>
          <a:ext cx="2932113" cy="1057275"/>
        </p:xfrm>
        <a:graphic>
          <a:graphicData uri="http://schemas.openxmlformats.org/presentationml/2006/ole">
            <p:oleObj spid="_x0000_s3074" name="Формула" r:id="rId3" imgW="1091880" imgH="39348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2214546" y="4071942"/>
          <a:ext cx="4159250" cy="1057275"/>
        </p:xfrm>
        <a:graphic>
          <a:graphicData uri="http://schemas.openxmlformats.org/presentationml/2006/ole">
            <p:oleObj spid="_x0000_s3075" name="Формула" r:id="rId4" imgW="1549080" imgH="39348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57290" y="2857496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Чтобы из целого числа вычисть дробь целую часть уменьшаемого, уменьшают на 1, которую представляют в виде дроби.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000232" y="5429264"/>
          <a:ext cx="5183187" cy="1057275"/>
        </p:xfrm>
        <a:graphic>
          <a:graphicData uri="http://schemas.openxmlformats.org/presentationml/2006/ole">
            <p:oleObj spid="_x0000_s3076" name="Формула" r:id="rId5" imgW="1930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357166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При вычитании смешанных чисел целые части вычитаются отдельно, а дробные отдельно. Результаты складываются. 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1785918" y="1643050"/>
          <a:ext cx="5708650" cy="1211262"/>
        </p:xfrm>
        <a:graphic>
          <a:graphicData uri="http://schemas.openxmlformats.org/presentationml/2006/ole">
            <p:oleObj spid="_x0000_s4098" name="Формула" r:id="rId3" imgW="1854000" imgH="393480" progId="Equation.3">
              <p:embed/>
            </p:oleObj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500034" y="4714884"/>
          <a:ext cx="8288338" cy="1211262"/>
        </p:xfrm>
        <a:graphic>
          <a:graphicData uri="http://schemas.openxmlformats.org/presentationml/2006/ole">
            <p:oleObj spid="_x0000_s4099" name="Формула" r:id="rId4" imgW="2692080" imgH="39348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57290" y="3000372"/>
            <a:ext cx="7215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Когда дробная часть уменьшаемого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меньше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чем у вычитаемого. Тогда, целую часть уменьшаемого, уменьшают на 1, а к числителю прибавляют знаменатель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231900" y="1928813"/>
          <a:ext cx="1820863" cy="1084262"/>
        </p:xfrm>
        <a:graphic>
          <a:graphicData uri="http://schemas.openxmlformats.org/presentationml/2006/ole">
            <p:oleObj spid="_x0000_s5122" name="Формула" r:id="rId3" imgW="660240" imgH="393480" progId="Equation.3">
              <p:embed/>
            </p:oleObj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1285852" y="3214686"/>
          <a:ext cx="1606550" cy="1104900"/>
        </p:xfrm>
        <a:graphic>
          <a:graphicData uri="http://schemas.openxmlformats.org/presentationml/2006/ole">
            <p:oleObj spid="_x0000_s5123" name="Формула" r:id="rId4" imgW="571320" imgH="39348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214438" y="4572000"/>
          <a:ext cx="1927225" cy="1104900"/>
        </p:xfrm>
        <a:graphic>
          <a:graphicData uri="http://schemas.openxmlformats.org/presentationml/2006/ole">
            <p:oleObj spid="_x0000_s5124" name="Формула" r:id="rId5" imgW="685800" imgH="39348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165725" y="1928813"/>
          <a:ext cx="2241550" cy="1084262"/>
        </p:xfrm>
        <a:graphic>
          <a:graphicData uri="http://schemas.openxmlformats.org/presentationml/2006/ole">
            <p:oleObj spid="_x0000_s5125" name="Формула" r:id="rId6" imgW="812520" imgH="39348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5429250" y="3214688"/>
          <a:ext cx="1785938" cy="1104900"/>
        </p:xfrm>
        <a:graphic>
          <a:graphicData uri="http://schemas.openxmlformats.org/presentationml/2006/ole">
            <p:oleObj spid="_x0000_s5126" name="Формула" r:id="rId7" imgW="634680" imgH="39348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5518150" y="4572000"/>
          <a:ext cx="1604963" cy="1104900"/>
        </p:xfrm>
        <a:graphic>
          <a:graphicData uri="http://schemas.openxmlformats.org/presentationml/2006/ole">
            <p:oleObj spid="_x0000_s5127" name="Формула" r:id="rId8" imgW="571320" imgH="393480" progId="Equation.3">
              <p:embed/>
            </p:oleObj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5429256" y="714356"/>
          <a:ext cx="1401763" cy="1084262"/>
        </p:xfrm>
        <a:graphic>
          <a:graphicData uri="http://schemas.openxmlformats.org/presentationml/2006/ole">
            <p:oleObj spid="_x0000_s5128" name="Формула" r:id="rId9" imgW="507960" imgH="393480" progId="Equation.3">
              <p:embed/>
            </p:oleObj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1289050" y="785813"/>
          <a:ext cx="1682750" cy="1084262"/>
        </p:xfrm>
        <a:graphic>
          <a:graphicData uri="http://schemas.openxmlformats.org/presentationml/2006/ole">
            <p:oleObj spid="_x0000_s5129" name="Формула" r:id="rId10" imgW="609480" imgH="393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089275" y="785813"/>
          <a:ext cx="561975" cy="1084262"/>
        </p:xfrm>
        <a:graphic>
          <a:graphicData uri="http://schemas.openxmlformats.org/presentationml/2006/ole">
            <p:oleObj spid="_x0000_s5130" name="Формула" r:id="rId11" imgW="203040" imgH="393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000364" y="1928802"/>
          <a:ext cx="666750" cy="1084262"/>
        </p:xfrm>
        <a:graphic>
          <a:graphicData uri="http://schemas.openxmlformats.org/presentationml/2006/ole">
            <p:oleObj spid="_x0000_s5131" name="Формула" r:id="rId12" imgW="241200" imgH="39348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000364" y="3214686"/>
          <a:ext cx="422275" cy="1084262"/>
        </p:xfrm>
        <a:graphic>
          <a:graphicData uri="http://schemas.openxmlformats.org/presentationml/2006/ole">
            <p:oleObj spid="_x0000_s5132" name="Формула" r:id="rId13" imgW="152280" imgH="39348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084513" y="4587875"/>
          <a:ext cx="631825" cy="1084263"/>
        </p:xfrm>
        <a:graphic>
          <a:graphicData uri="http://schemas.openxmlformats.org/presentationml/2006/ole">
            <p:oleObj spid="_x0000_s5133" name="Формула" r:id="rId14" imgW="228600" imgH="39348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929454" y="714356"/>
          <a:ext cx="422275" cy="1084263"/>
        </p:xfrm>
        <a:graphic>
          <a:graphicData uri="http://schemas.openxmlformats.org/presentationml/2006/ole">
            <p:oleObj spid="_x0000_s5134" name="Формула" r:id="rId15" imgW="152280" imgH="39348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550150" y="1928802"/>
          <a:ext cx="631825" cy="1084262"/>
        </p:xfrm>
        <a:graphic>
          <a:graphicData uri="http://schemas.openxmlformats.org/presentationml/2006/ole">
            <p:oleObj spid="_x0000_s5135" name="Формула" r:id="rId16" imgW="228600" imgH="39348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286644" y="3214686"/>
          <a:ext cx="738188" cy="1084262"/>
        </p:xfrm>
        <a:graphic>
          <a:graphicData uri="http://schemas.openxmlformats.org/presentationml/2006/ole">
            <p:oleObj spid="_x0000_s5136" name="Формула" r:id="rId17" imgW="266400" imgH="39348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7143768" y="4572008"/>
          <a:ext cx="666750" cy="1082675"/>
        </p:xfrm>
        <a:graphic>
          <a:graphicData uri="http://schemas.openxmlformats.org/presentationml/2006/ole">
            <p:oleObj spid="_x0000_s5137" name="Формула" r:id="rId18" imgW="241200" imgH="393480" progId="Equation.3">
              <p:embed/>
            </p:oleObj>
          </a:graphicData>
        </a:graphic>
      </p:graphicFrame>
      <p:sp>
        <p:nvSpPr>
          <p:cNvPr id="19" name="TextBox 18">
            <a:hlinkClick r:id="" action="ppaction://noaction"/>
          </p:cNvPr>
          <p:cNvSpPr txBox="1"/>
          <p:nvPr/>
        </p:nvSpPr>
        <p:spPr>
          <a:xfrm>
            <a:off x="7358082" y="607220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hlinkClick r:id="rId19" action="ppaction://hlinksldjump"/>
              </a:rPr>
              <a:t>В меню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4546" y="21429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Вычислить </a:t>
            </a:r>
            <a:r>
              <a:rPr lang="ru-RU" sz="2400" dirty="0" smtClean="0">
                <a:latin typeface="Bookman Old Style" pitchFamily="18" charset="0"/>
              </a:rPr>
              <a:t>(ответы сократить)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8926" y="214290"/>
            <a:ext cx="328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ПРОВЕРЬ ОТВЕТЫ</a:t>
            </a:r>
            <a:endParaRPr lang="ru-RU" sz="24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333</TotalTime>
  <Words>140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Солнцестояние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56</cp:revision>
  <dcterms:created xsi:type="dcterms:W3CDTF">2014-05-11T13:47:43Z</dcterms:created>
  <dcterms:modified xsi:type="dcterms:W3CDTF">2014-05-13T13:30:23Z</dcterms:modified>
</cp:coreProperties>
</file>