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FD75C-C7CE-4E58-BD0A-637DB88AF89A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D8253-361D-4B5A-B524-0A3A0FAFC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0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D8253-361D-4B5A-B524-0A3A0FAFC2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8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02208A-C2CC-4742-A6DD-45899D7C59ED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02EF87-35B7-4DCB-9241-3AB6F79AE0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920880" cy="259228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подхода в организации учебно-исследовательской деятельности учащихся профильных классов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624736" cy="2209800"/>
          </a:xfrm>
        </p:spPr>
        <p:txBody>
          <a:bodyPr>
            <a:normAutofit fontScale="92500"/>
          </a:bodyPr>
          <a:lstStyle/>
          <a:p>
            <a:pPr algn="l"/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6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     Главная специфика исследовательской деятельности…</a:t>
            </a:r>
          </a:p>
          <a:p>
            <a:pPr algn="l"/>
            <a:r>
              <a:rPr lang="ru-RU" sz="2000" i="1" dirty="0" smtClean="0">
                <a:solidFill>
                  <a:schemeClr val="tx1"/>
                </a:solidFill>
              </a:rPr>
              <a:t>в том, что при её реализации происходит как отработка эффективных  мыслительных операций, навыков целеполагания, планирования, рефлексии, так и обретение учащимися норм, ценностей и традиций исследовательской деятельности как части культуры современной цивилизации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Организация учебной деятельности учащихся:</a:t>
            </a:r>
          </a:p>
          <a:p>
            <a:pPr marL="0" indent="0">
              <a:buNone/>
            </a:pPr>
            <a:r>
              <a:rPr lang="ru-RU" sz="2800" dirty="0"/>
              <a:t>р</a:t>
            </a:r>
            <a:r>
              <a:rPr lang="ru-RU" sz="2800" dirty="0" smtClean="0"/>
              <a:t>абота по памятке (как работать с параграфом учебника, академической литературой, сопоставительный анализ источников, сравнивание фактов,  )- чтобы знать, уметь.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Пути реализации </a:t>
            </a:r>
            <a:r>
              <a:rPr lang="ru-RU" dirty="0" err="1" smtClean="0">
                <a:latin typeface="+mn-lt"/>
              </a:rPr>
              <a:t>компетентностного</a:t>
            </a:r>
            <a:r>
              <a:rPr lang="ru-RU" dirty="0" smtClean="0">
                <a:latin typeface="+mn-lt"/>
              </a:rPr>
              <a:t> подхода: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857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352928" cy="2376264"/>
          </a:xfrm>
        </p:spPr>
        <p:txBody>
          <a:bodyPr>
            <a:normAutofit fontScale="25000" lnSpcReduction="20000"/>
          </a:bodyPr>
          <a:lstStyle/>
          <a:p>
            <a:pPr marL="0" lvl="8" indent="0">
              <a:spcBef>
                <a:spcPct val="20000"/>
              </a:spcBef>
              <a:buSzPct val="100000"/>
              <a:buNone/>
            </a:pP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Основными </a:t>
            </a:r>
            <a:r>
              <a:rPr lang="ru-RU" sz="1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перспективными </a:t>
            </a: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направлениями </a:t>
            </a:r>
            <a:r>
              <a:rPr lang="ru-RU" sz="1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экспериментальной работы по совершенствованию системы профильного </a:t>
            </a: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являются:</a:t>
            </a:r>
          </a:p>
          <a:p>
            <a:pPr marL="0" lvl="8" indent="0">
              <a:spcBef>
                <a:spcPct val="20000"/>
              </a:spcBef>
              <a:buSzPct val="100000"/>
              <a:buNone/>
            </a:pPr>
            <a:r>
              <a:rPr lang="ru-RU" sz="1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научно-методическое сопровождение;</a:t>
            </a:r>
          </a:p>
          <a:p>
            <a:pPr marL="457200" lvl="8" indent="-4572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овершенствование форм и метода реализации профильного обучения;</a:t>
            </a:r>
          </a:p>
          <a:p>
            <a:pPr marL="457200" lvl="8" indent="-4572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азработка и осуществление учебных проектов;</a:t>
            </a:r>
          </a:p>
          <a:p>
            <a:pPr marL="457200" lvl="8" indent="-4572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2800" dirty="0" smtClean="0">
                <a:latin typeface="Times New Roman" pitchFamily="18" charset="0"/>
                <a:cs typeface="Times New Roman" pitchFamily="18" charset="0"/>
              </a:rPr>
              <a:t>овершенствование исследовательской деятельности  учащихся и педагогов.</a:t>
            </a:r>
          </a:p>
          <a:p>
            <a:pPr marL="457200" lvl="8" indent="-4572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5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064896" cy="402676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Исследовательская компетентность- личностно осмысленный опыт успешного осуществления учебно-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исследовательской деятельности.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Исследовательская компетенция-  требования   (норма) к образовательной подготовке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2861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84929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Мотивационно - целевой компонент;</a:t>
            </a:r>
          </a:p>
          <a:p>
            <a:r>
              <a:rPr lang="ru-RU" sz="3200" dirty="0" smtClean="0"/>
              <a:t>Содержательный компонент;</a:t>
            </a:r>
          </a:p>
          <a:p>
            <a:r>
              <a:rPr lang="ru-RU" sz="3200" dirty="0" smtClean="0"/>
              <a:t>Процессуально - технологический;</a:t>
            </a:r>
          </a:p>
          <a:p>
            <a:r>
              <a:rPr lang="ru-RU" sz="3200" dirty="0" err="1" smtClean="0"/>
              <a:t>Критериально</a:t>
            </a:r>
            <a:r>
              <a:rPr lang="ru-RU" sz="3200" dirty="0"/>
              <a:t> </a:t>
            </a:r>
            <a:r>
              <a:rPr lang="ru-RU" sz="3200" dirty="0" smtClean="0"/>
              <a:t>- оценочный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Компоненты системы развития исследовательской компетенции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редполагает: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Определение целей, связанных с развитием исследовательской компетентности учащихся профильных классов;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Способы формирования внутренней мотивации,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т.е.  переведение внешней необходимости поиска     неизвестного  во внутреннюю потребность;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Создание психологических условий, положительно влияющих на процесс развития исследовательской компетентности.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899592"/>
          </a:xfrm>
        </p:spPr>
        <p:txBody>
          <a:bodyPr>
            <a:normAutofit/>
          </a:bodyPr>
          <a:lstStyle/>
          <a:p>
            <a:r>
              <a:rPr lang="ru-RU" dirty="0">
                <a:latin typeface="+mn-lt"/>
              </a:rPr>
              <a:t>Мотивационно - целевой </a:t>
            </a:r>
            <a:r>
              <a:rPr lang="ru-RU" dirty="0" smtClean="0">
                <a:latin typeface="+mn-lt"/>
              </a:rPr>
              <a:t>компонент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596833" cy="46413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2800" dirty="0" smtClean="0"/>
              <a:t>чему необходимо учиться) включает: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т</a:t>
            </a:r>
            <a:r>
              <a:rPr lang="ru-RU" sz="2800" dirty="0" smtClean="0"/>
              <a:t>еоретические знания, содержащие основные вопросы: роль науки в развитии общества, научное знание как система и его особенности, эмпирический и теоретический уровни научного познания, методы научного познания;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ф</a:t>
            </a:r>
            <a:r>
              <a:rPr lang="ru-RU" sz="2800" dirty="0" smtClean="0"/>
              <a:t>ормирование умений работать с различными источниками информации;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ф</a:t>
            </a:r>
            <a:r>
              <a:rPr lang="ru-RU" sz="2800" dirty="0" smtClean="0"/>
              <a:t>ормирование практических умений, необходимых для осуществления исследовательской деятельности, технология </a:t>
            </a:r>
            <a:r>
              <a:rPr lang="ru-RU" sz="2800" dirty="0"/>
              <a:t>подготовки </a:t>
            </a:r>
            <a:r>
              <a:rPr lang="ru-RU" sz="2800" dirty="0" smtClean="0"/>
              <a:t>исследовательских работ, проведение исследовательской практики.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Содержательный компонент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438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(как сформировать исследовательскую компетентность)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Организационными </a:t>
            </a:r>
            <a:r>
              <a:rPr lang="ru-RU" b="1" i="1" dirty="0" smtClean="0"/>
              <a:t>формами, методами, образовательными технологиями</a:t>
            </a:r>
            <a:r>
              <a:rPr lang="ru-RU" b="1" dirty="0" smtClean="0"/>
              <a:t> </a:t>
            </a:r>
            <a:r>
              <a:rPr lang="ru-RU" dirty="0" smtClean="0"/>
              <a:t>являются: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роблемные и исследовательские методы обучения;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чебный эксперимент;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рактические работы исследовательского характера;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омашние задания, направленные на поисковую деятельность.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Формами исследовательской деятельности  во внеурочное 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следует считать: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рактики, работу над учебными проектами, олимпиады, конкурсы, научное общество учащихся, научно-практические конференции и Дни науки в школе.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Процессуально-технологический компонент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191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6937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sz="2800" dirty="0" smtClean="0"/>
              <a:t>Как оценить уровень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исследовательской компетентности) включает: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Разработку критериев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исследовательской  компетентности;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Использование методик оценки каждого показателя;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Выявление степени удовлетворённости участников эксперимента процессом учебно-исследовательской деятельности.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+mn-lt"/>
              </a:rPr>
              <a:t>Критериально</a:t>
            </a:r>
            <a:r>
              <a:rPr lang="ru-RU" dirty="0" smtClean="0">
                <a:latin typeface="+mn-lt"/>
              </a:rPr>
              <a:t>-оценочный компонент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814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496943" cy="4209331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мотивационный (готовность к актуализации компетентности);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оведенческий (умения как опыт использования знаний);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енностно-смысловой (отношение к процессу, содержанию и результату компетентности);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эмоционально-волевой (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эмоционально-волевая 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когнитивный ( знания как  когнитивная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основа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компетентности).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Критерии </a:t>
            </a:r>
            <a:r>
              <a:rPr lang="ru-RU" sz="3600" dirty="0" err="1" smtClean="0">
                <a:latin typeface="+mn-lt"/>
              </a:rPr>
              <a:t>сформированности</a:t>
            </a:r>
            <a:r>
              <a:rPr lang="ru-RU" sz="3600" dirty="0" smtClean="0">
                <a:latin typeface="+mn-lt"/>
              </a:rPr>
              <a:t> исследовательской компетентности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8345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378</TotalTime>
  <Words>434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Реализация компетентностного подхода в организации учебно-исследовательской деятельности учащихся профильных классов</vt:lpstr>
      <vt:lpstr>Презентация PowerPoint</vt:lpstr>
      <vt:lpstr>Презентация PowerPoint</vt:lpstr>
      <vt:lpstr>Компоненты системы развития исследовательской компетенции</vt:lpstr>
      <vt:lpstr>Мотивационно - целевой компонент</vt:lpstr>
      <vt:lpstr>Содержательный компонент</vt:lpstr>
      <vt:lpstr>Процессуально-технологический компонент</vt:lpstr>
      <vt:lpstr>Критериально-оценочный компонент</vt:lpstr>
      <vt:lpstr>Критерии сформированности исследовательской компетентности:</vt:lpstr>
      <vt:lpstr>Пути реализации компетентностного подхода:</vt:lpstr>
    </vt:vector>
  </TitlesOfParts>
  <Company>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компетентностоного подхода в организации учебно-исследовательской деятельности учащихся профильных классов</dc:title>
  <dc:creator>user</dc:creator>
  <cp:lastModifiedBy>user</cp:lastModifiedBy>
  <cp:revision>26</cp:revision>
  <dcterms:created xsi:type="dcterms:W3CDTF">2011-11-08T09:39:56Z</dcterms:created>
  <dcterms:modified xsi:type="dcterms:W3CDTF">2011-11-10T09:43:59Z</dcterms:modified>
</cp:coreProperties>
</file>