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20" r:id="rId3"/>
    <p:sldMasterId id="2147483782" r:id="rId4"/>
    <p:sldMasterId id="2147483794" r:id="rId5"/>
  </p:sldMasterIdLst>
  <p:notesMasterIdLst>
    <p:notesMasterId r:id="rId19"/>
  </p:notesMasterIdLst>
  <p:sldIdLst>
    <p:sldId id="257" r:id="rId6"/>
    <p:sldId id="256" r:id="rId7"/>
    <p:sldId id="258" r:id="rId8"/>
    <p:sldId id="259" r:id="rId9"/>
    <p:sldId id="260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 autoAdjust="0"/>
    <p:restoredTop sz="94558" autoAdjust="0"/>
  </p:normalViewPr>
  <p:slideViewPr>
    <p:cSldViewPr>
      <p:cViewPr varScale="1">
        <p:scale>
          <a:sx n="61" d="100"/>
          <a:sy n="61" d="100"/>
        </p:scale>
        <p:origin x="-5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CF030-64B1-4C1F-AA28-B43C6883C19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5DD3E4-35C5-467F-B8F7-74308093B80A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610E91F-7D61-4880-94B4-81BB16A6D02C}" type="parTrans" cxnId="{25C37242-77E4-415A-A6A4-9E9273F2D8C9}">
      <dgm:prSet/>
      <dgm:spPr/>
      <dgm:t>
        <a:bodyPr/>
        <a:lstStyle/>
        <a:p>
          <a:endParaRPr lang="ru-RU"/>
        </a:p>
      </dgm:t>
    </dgm:pt>
    <dgm:pt modelId="{2036B939-232C-4E66-9448-88535D8A1260}" type="sibTrans" cxnId="{25C37242-77E4-415A-A6A4-9E9273F2D8C9}">
      <dgm:prSet/>
      <dgm:spPr/>
      <dgm:t>
        <a:bodyPr/>
        <a:lstStyle/>
        <a:p>
          <a:endParaRPr lang="ru-RU"/>
        </a:p>
      </dgm:t>
    </dgm:pt>
    <dgm:pt modelId="{6DFAEDD7-82A3-4A55-B454-8D913F13D5E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D8D5E98-EB93-492C-8F31-98FB4D285C01}" type="parTrans" cxnId="{D1A1B5A9-0EFD-4656-9BA2-7CB112EF8782}">
      <dgm:prSet/>
      <dgm:spPr/>
      <dgm:t>
        <a:bodyPr/>
        <a:lstStyle/>
        <a:p>
          <a:endParaRPr lang="ru-RU"/>
        </a:p>
      </dgm:t>
    </dgm:pt>
    <dgm:pt modelId="{1EDD9C98-793D-4648-9E3A-BE6D11704272}" type="sibTrans" cxnId="{D1A1B5A9-0EFD-4656-9BA2-7CB112EF8782}">
      <dgm:prSet/>
      <dgm:spPr/>
      <dgm:t>
        <a:bodyPr/>
        <a:lstStyle/>
        <a:p>
          <a:endParaRPr lang="ru-RU"/>
        </a:p>
      </dgm:t>
    </dgm:pt>
    <dgm:pt modelId="{F92569CD-4A82-446A-8356-8ADDADCCE75A}" type="pres">
      <dgm:prSet presAssocID="{E75CF030-64B1-4C1F-AA28-B43C6883C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AE3548-20B5-4224-A5E0-D081B106CDE0}" type="pres">
      <dgm:prSet presAssocID="{565DD3E4-35C5-467F-B8F7-74308093B80A}" presName="node" presStyleLbl="node1" presStyleIdx="0" presStyleCnt="2" custScaleX="32343" custScaleY="57432" custLinFactNeighborX="2090" custLinFactNeighborY="3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B2951-E746-4962-89A8-BC2F5CEB28B2}" type="pres">
      <dgm:prSet presAssocID="{2036B939-232C-4E66-9448-88535D8A1260}" presName="sibTrans" presStyleCnt="0"/>
      <dgm:spPr/>
    </dgm:pt>
    <dgm:pt modelId="{6F20C18C-DA2F-4645-A1E3-5066A67C514A}" type="pres">
      <dgm:prSet presAssocID="{6DFAEDD7-82A3-4A55-B454-8D913F13D5E1}" presName="node" presStyleLbl="node1" presStyleIdx="1" presStyleCnt="2" custScaleX="35986" custScaleY="5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8C144-E550-4A47-A0CF-8822BC6113DF}" type="presOf" srcId="{E75CF030-64B1-4C1F-AA28-B43C6883C197}" destId="{F92569CD-4A82-446A-8356-8ADDADCCE75A}" srcOrd="0" destOrd="0" presId="urn:microsoft.com/office/officeart/2005/8/layout/default#1"/>
    <dgm:cxn modelId="{E6107CE1-0C96-4581-B913-549FD02623C2}" type="presOf" srcId="{6DFAEDD7-82A3-4A55-B454-8D913F13D5E1}" destId="{6F20C18C-DA2F-4645-A1E3-5066A67C514A}" srcOrd="0" destOrd="0" presId="urn:microsoft.com/office/officeart/2005/8/layout/default#1"/>
    <dgm:cxn modelId="{D1A1B5A9-0EFD-4656-9BA2-7CB112EF8782}" srcId="{E75CF030-64B1-4C1F-AA28-B43C6883C197}" destId="{6DFAEDD7-82A3-4A55-B454-8D913F13D5E1}" srcOrd="1" destOrd="0" parTransId="{BD8D5E98-EB93-492C-8F31-98FB4D285C01}" sibTransId="{1EDD9C98-793D-4648-9E3A-BE6D11704272}"/>
    <dgm:cxn modelId="{25C37242-77E4-415A-A6A4-9E9273F2D8C9}" srcId="{E75CF030-64B1-4C1F-AA28-B43C6883C197}" destId="{565DD3E4-35C5-467F-B8F7-74308093B80A}" srcOrd="0" destOrd="0" parTransId="{C610E91F-7D61-4880-94B4-81BB16A6D02C}" sibTransId="{2036B939-232C-4E66-9448-88535D8A1260}"/>
    <dgm:cxn modelId="{7A429D90-06FB-4937-98A5-E6A340778E03}" type="presOf" srcId="{565DD3E4-35C5-467F-B8F7-74308093B80A}" destId="{EFAE3548-20B5-4224-A5E0-D081B106CDE0}" srcOrd="0" destOrd="0" presId="urn:microsoft.com/office/officeart/2005/8/layout/default#1"/>
    <dgm:cxn modelId="{610C8B5D-B2AE-4DF7-9931-F0CAE0EF56A7}" type="presParOf" srcId="{F92569CD-4A82-446A-8356-8ADDADCCE75A}" destId="{EFAE3548-20B5-4224-A5E0-D081B106CDE0}" srcOrd="0" destOrd="0" presId="urn:microsoft.com/office/officeart/2005/8/layout/default#1"/>
    <dgm:cxn modelId="{6AE22CDD-C4EA-4A47-88AE-BF16FF604AB9}" type="presParOf" srcId="{F92569CD-4A82-446A-8356-8ADDADCCE75A}" destId="{83AB2951-E746-4962-89A8-BC2F5CEB28B2}" srcOrd="1" destOrd="0" presId="urn:microsoft.com/office/officeart/2005/8/layout/default#1"/>
    <dgm:cxn modelId="{24B3A2BF-B8AC-4C20-B2BA-6C2A4E5BBD45}" type="presParOf" srcId="{F92569CD-4A82-446A-8356-8ADDADCCE75A}" destId="{6F20C18C-DA2F-4645-A1E3-5066A67C514A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4EFC6-8E92-4ADC-88EC-0D53C11DBDA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452E51-BA44-4619-A7F8-3123E9FA9879}" type="pres">
      <dgm:prSet presAssocID="{E864EFC6-8E92-4ADC-88EC-0D53C11DBD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43EB6BC-0A48-4DAD-9F5A-9044728D17D4}" type="presOf" srcId="{E864EFC6-8E92-4ADC-88EC-0D53C11DBDA3}" destId="{1A452E51-BA44-4619-A7F8-3123E9FA9879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E3548-20B5-4224-A5E0-D081B106CDE0}">
      <dsp:nvSpPr>
        <dsp:cNvPr id="0" name=""/>
        <dsp:cNvSpPr/>
      </dsp:nvSpPr>
      <dsp:spPr>
        <a:xfrm>
          <a:off x="1099215" y="1004343"/>
          <a:ext cx="2750525" cy="293049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1099215" y="1004343"/>
        <a:ext cx="2750525" cy="2930492"/>
      </dsp:txXfrm>
    </dsp:sp>
    <dsp:sp modelId="{6F20C18C-DA2F-4645-A1E3-5066A67C514A}">
      <dsp:nvSpPr>
        <dsp:cNvPr id="0" name=""/>
        <dsp:cNvSpPr/>
      </dsp:nvSpPr>
      <dsp:spPr>
        <a:xfrm>
          <a:off x="4522426" y="869967"/>
          <a:ext cx="3060335" cy="283206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 dirty="0"/>
        </a:p>
      </dsp:txBody>
      <dsp:txXfrm>
        <a:off x="4522426" y="869967"/>
        <a:ext cx="3060335" cy="2832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4D7A8-54D4-48A7-B192-38DB4E3C25F8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2194F-361F-4956-BFF3-3309652FD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DC7C-5624-42DC-850C-DF544D36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2DE3CE-2FCF-41F0-B68B-589BCC098B4E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F8A03D3-DB75-43C3-A0D3-75AF2553B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______Microsoft_PowerPoint2.sld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package" Target="../embeddings/______Microsoft_PowerPoint3.sldx"/><Relationship Id="rId4" Type="http://schemas.openxmlformats.org/officeDocument/2006/relationships/package" Target="../embeddings/______Microsoft_PowerPoint1.sldx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25760"/>
          </a:xfrm>
        </p:spPr>
        <p:txBody>
          <a:bodyPr>
            <a:normAutofit fontScale="90000"/>
          </a:bodyPr>
          <a:lstStyle/>
          <a:p>
            <a:pPr algn="ctr"/>
            <a:endParaRPr lang="ru-RU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rPr>
              <a:t>Человеческие расы, их родство и </a:t>
            </a:r>
          </a:p>
          <a:p>
            <a:pPr algn="ctr"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Monotype Corsiva" pitchFamily="66" charset="0"/>
              </a:rPr>
              <a:t>происхождение</a:t>
            </a:r>
          </a:p>
          <a:p>
            <a:pPr algn="ctr">
              <a:buNone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1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Автор презентации учитель биологии  МОУ СОШ  №1 </a:t>
            </a:r>
          </a:p>
          <a:p>
            <a:pPr algn="r">
              <a:buNone/>
            </a:pPr>
            <a:r>
              <a:rPr lang="ru-RU" sz="1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г. Могоча Забайкальского края</a:t>
            </a:r>
          </a:p>
          <a:p>
            <a:pPr algn="r">
              <a:buNone/>
            </a:pPr>
            <a:r>
              <a:rPr lang="ru-RU" sz="15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Саморокова</a:t>
            </a:r>
            <a:r>
              <a:rPr lang="ru-RU" sz="15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Елена Артуровна</a:t>
            </a:r>
          </a:p>
          <a:p>
            <a:pPr algn="ctr">
              <a:buNone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Теория расизма и социального дарвинизма»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79722006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5897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Monotype Corsiva" pitchFamily="66" charset="0"/>
                <a:cs typeface="Aharoni" pitchFamily="2" charset="-79"/>
              </a:rPr>
              <a:t>«Перепутанная мозаика» </a:t>
            </a:r>
            <a:r>
              <a:rPr lang="ru-RU" sz="1800" dirty="0" smtClean="0"/>
              <a:t> проанализируй, установи взаимосвязь части и целого при изучении  материала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500174"/>
          <a:ext cx="8229600" cy="490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643306" y="1857364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1857364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26" y="1857364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000372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71802" y="2928934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2928934"/>
            <a:ext cx="185738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86578" y="4000504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934" y="4000504"/>
            <a:ext cx="18573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4000504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929198"/>
            <a:ext cx="18573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0298" y="5429264"/>
            <a:ext cx="18573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3438" y="5357826"/>
            <a:ext cx="185738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5143512"/>
            <a:ext cx="185738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27875"/>
            <a:ext cx="78592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C00000"/>
                </a:solidFill>
              </a:rPr>
              <a:t/>
            </a:r>
            <a:br>
              <a:rPr lang="ru-RU" sz="2400" b="1" i="1" dirty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Инструктаж </a:t>
            </a:r>
            <a:r>
              <a:rPr lang="ru-RU" sz="2400" b="1" i="1" dirty="0" smtClean="0">
                <a:solidFill>
                  <a:srgbClr val="C00000"/>
                </a:solidFill>
              </a:rPr>
              <a:t>к домашнему заданию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 smtClean="0"/>
              <a:t>Используя материал §48, схему в тетрадях, составьте «</a:t>
            </a:r>
            <a:r>
              <a:rPr lang="ru-RU" i="1" dirty="0" smtClean="0"/>
              <a:t>кластер</a:t>
            </a:r>
            <a:r>
              <a:rPr lang="ru-RU" dirty="0" smtClean="0"/>
              <a:t> (алгоритм есть в тетради)</a:t>
            </a:r>
          </a:p>
          <a:p>
            <a:pPr lvl="0"/>
            <a:r>
              <a:rPr lang="ru-RU" dirty="0" smtClean="0"/>
              <a:t>Дополните таблицу еще одним вопросом для сравнения признаков рас (задание дополнительное)</a:t>
            </a:r>
            <a:r>
              <a:rPr lang="ru-RU" b="1" i="1" dirty="0" smtClean="0"/>
              <a:t>                                                            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Рефлексия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Я узнал много нового.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Мне это пригодится в жизни.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На уроке было над, чем подумать.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На все вопросы, возникающие в ходе урока, я получил ответы.</a:t>
            </a:r>
          </a:p>
          <a:p>
            <a:pPr lvl="0"/>
            <a:r>
              <a:rPr lang="ru-RU" sz="3200" b="1" dirty="0" smtClean="0">
                <a:latin typeface="Monotype Corsiva" pitchFamily="66" charset="0"/>
              </a:rPr>
              <a:t>На уроке я работал добросовестно и цели урока достиг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00438"/>
            <a:ext cx="8001056" cy="2786082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242886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Задание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1.Выбрать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предложенных фотографий те, которые демонстрируют характерные морфологические и физиологические особенности вида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кроманьонец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Доказать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правомерность выбора</a:t>
            </a:r>
            <a:b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Предположить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возможны ли другие варианты, объяснить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европеиодная ра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2593975" cy="32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моноголоидная ра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429000"/>
            <a:ext cx="2411413" cy="27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негроидная ра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429000"/>
            <a:ext cx="2284412" cy="27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Задачи урока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72143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500" b="1" dirty="0" smtClean="0">
                <a:latin typeface="Monotype Corsiva" pitchFamily="66" charset="0"/>
              </a:rPr>
              <a:t>Ознакомиться с формулировкой понятия раса, критериями разделения популяции </a:t>
            </a:r>
            <a:r>
              <a:rPr lang="ru-RU" sz="3500" b="1" i="1" dirty="0" smtClean="0">
                <a:latin typeface="Monotype Corsiva" pitchFamily="66" charset="0"/>
              </a:rPr>
              <a:t>Человека разумного</a:t>
            </a:r>
            <a:r>
              <a:rPr lang="ru-RU" sz="3500" b="1" dirty="0" smtClean="0">
                <a:latin typeface="Monotype Corsiva" pitchFamily="66" charset="0"/>
              </a:rPr>
              <a:t> на расы</a:t>
            </a:r>
          </a:p>
          <a:p>
            <a:r>
              <a:rPr lang="ru-RU" sz="3500" b="1" dirty="0" smtClean="0">
                <a:latin typeface="Monotype Corsiva" pitchFamily="66" charset="0"/>
              </a:rPr>
              <a:t>Изучить биологические особенности рас и определить, с чем связаны различия между расами</a:t>
            </a:r>
          </a:p>
          <a:p>
            <a:pPr lvl="0"/>
            <a:r>
              <a:rPr lang="ru-RU" sz="3500" b="1" dirty="0" smtClean="0">
                <a:latin typeface="Monotype Corsiva" pitchFamily="66" charset="0"/>
              </a:rPr>
              <a:t>Определить, что является убедительным доказательством единства происхождения и биологической равноценности человеческих рас </a:t>
            </a:r>
          </a:p>
          <a:p>
            <a:pPr lvl="0"/>
            <a:r>
              <a:rPr lang="ru-RU" sz="3500" b="1" dirty="0" smtClean="0">
                <a:latin typeface="Monotype Corsiva" pitchFamily="66" charset="0"/>
              </a:rPr>
              <a:t>Кратко ознакомиться с антинаучными теориями расизма и социального дарвинизма и связать с темой урока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534400" cy="100013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1.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Прочитать материал учебника на с. 176, дописать предложения, вставить пропущенные слова                </a:t>
            </a:r>
            <a:r>
              <a:rPr lang="ru-RU" sz="1800" u="sng" dirty="0" smtClean="0">
                <a:solidFill>
                  <a:schemeClr val="tx1"/>
                </a:solidFill>
              </a:rPr>
              <a:t>(</a:t>
            </a:r>
            <a:r>
              <a:rPr lang="ru-RU" sz="1800" b="1" u="sng" dirty="0" smtClean="0">
                <a:solidFill>
                  <a:srgbClr val="C00000"/>
                </a:solidFill>
              </a:rPr>
              <a:t>формулировка 1 задачи</a:t>
            </a:r>
            <a:r>
              <a:rPr lang="ru-RU" sz="1800" u="sng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270776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Раса - …</a:t>
            </a:r>
          </a:p>
          <a:p>
            <a:pPr>
              <a:buNone/>
            </a:pPr>
            <a:r>
              <a:rPr lang="ru-RU" dirty="0" smtClean="0"/>
              <a:t>исторически сложившаяся внутривидовая группировка, состоящая из популяции </a:t>
            </a:r>
            <a:r>
              <a:rPr lang="ru-RU" i="1" dirty="0" smtClean="0"/>
              <a:t>Человека разумного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характеризующаяся… </a:t>
            </a:r>
          </a:p>
          <a:p>
            <a:pPr>
              <a:buNone/>
            </a:pPr>
            <a:r>
              <a:rPr lang="ru-RU" dirty="0" smtClean="0"/>
              <a:t>сходством свойств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Критерии разделения </a:t>
            </a:r>
            <a:r>
              <a:rPr lang="ru-RU" dirty="0" smtClean="0"/>
              <a:t>популяции </a:t>
            </a:r>
            <a:r>
              <a:rPr lang="ru-RU" i="1" dirty="0" smtClean="0"/>
              <a:t>Человека разумного</a:t>
            </a:r>
            <a:r>
              <a:rPr lang="ru-RU" dirty="0" smtClean="0"/>
              <a:t> на расы: …</a:t>
            </a:r>
          </a:p>
          <a:p>
            <a:pPr>
              <a:buNone/>
            </a:pPr>
            <a:r>
              <a:rPr lang="ru-RU" dirty="0" smtClean="0"/>
              <a:t>внешние особенности, строение тела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previousslide" highlightClick="1"/>
          </p:cNvPr>
          <p:cNvSpPr/>
          <p:nvPr/>
        </p:nvSpPr>
        <p:spPr>
          <a:xfrm>
            <a:off x="8143900" y="5715016"/>
            <a:ext cx="642942" cy="613788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Управляющая кнопка: домой 4">
            <a:hlinkClick r:id="" action="ppaction://hlinkshowjump?jump=previousslide" highlightClick="1"/>
          </p:cNvPr>
          <p:cNvSpPr/>
          <p:nvPr/>
        </p:nvSpPr>
        <p:spPr>
          <a:xfrm>
            <a:off x="8296300" y="5867416"/>
            <a:ext cx="642942" cy="613788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>
                <a:solidFill>
                  <a:srgbClr val="C00000"/>
                </a:solidFill>
              </a:rPr>
              <a:t>Задание 2</a:t>
            </a:r>
            <a:r>
              <a:rPr lang="ru-RU" sz="2000" b="1" dirty="0" smtClean="0">
                <a:solidFill>
                  <a:schemeClr val="tx1"/>
                </a:solidFill>
              </a:rPr>
              <a:t>. Рассмотреть фотографии из презентации, прочитать текст в учебнике на с. 177, сформулировать следующую задачу урока </a:t>
            </a:r>
            <a:r>
              <a:rPr lang="ru-RU" sz="2000" b="1" dirty="0" smtClean="0">
                <a:solidFill>
                  <a:srgbClr val="C00000"/>
                </a:solidFill>
              </a:rPr>
              <a:t>(формулировка 2 задачи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270776" cy="4402282"/>
          </a:xfrm>
        </p:spPr>
        <p:txBody>
          <a:bodyPr/>
          <a:lstStyle/>
          <a:p>
            <a:r>
              <a:rPr lang="ru-RU" b="1" dirty="0" smtClean="0"/>
              <a:t>1 группа.</a:t>
            </a:r>
            <a:r>
              <a:rPr lang="ru-RU" dirty="0" smtClean="0"/>
              <a:t> Заполнение таблицы – графа «Европеоидная раса»</a:t>
            </a:r>
          </a:p>
          <a:p>
            <a:r>
              <a:rPr lang="ru-RU" b="1" dirty="0" smtClean="0"/>
              <a:t>2 группа</a:t>
            </a:r>
            <a:r>
              <a:rPr lang="ru-RU" dirty="0" smtClean="0"/>
              <a:t>.  Заполнение таблицы – графа «Монголоидная раса»</a:t>
            </a:r>
          </a:p>
          <a:p>
            <a:r>
              <a:rPr lang="ru-RU" b="1" dirty="0" smtClean="0"/>
              <a:t>3 группа</a:t>
            </a:r>
            <a:r>
              <a:rPr lang="ru-RU" dirty="0" smtClean="0"/>
              <a:t>. Заполнение таблицы – графа «Негроидная раса»</a:t>
            </a:r>
          </a:p>
          <a:p>
            <a:r>
              <a:rPr lang="ru-RU" b="1" dirty="0" smtClean="0"/>
              <a:t>4 группа</a:t>
            </a:r>
            <a:r>
              <a:rPr lang="ru-RU" i="1" dirty="0" smtClean="0"/>
              <a:t>. Работа с компьютером -</a:t>
            </a:r>
            <a:r>
              <a:rPr lang="ru-RU" dirty="0" smtClean="0"/>
              <a:t>  записать (в презентации – </a:t>
            </a:r>
            <a:r>
              <a:rPr lang="ru-RU" b="1" i="1" dirty="0" smtClean="0"/>
              <a:t>слайд № 6</a:t>
            </a:r>
            <a:r>
              <a:rPr lang="ru-RU" dirty="0" smtClean="0"/>
              <a:t>) ответ на вопрос: «С чем связаны различия между расами?»</a:t>
            </a: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072462" y="5715016"/>
            <a:ext cx="571504" cy="61378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Различия между расами связаны</a:t>
            </a:r>
            <a:r>
              <a:rPr lang="ru-RU" dirty="0"/>
              <a:t>…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772400" cy="4448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с </a:t>
            </a:r>
            <a:r>
              <a:rPr lang="ru-RU" sz="3600" b="1" i="1" dirty="0" smtClean="0">
                <a:solidFill>
                  <a:srgbClr val="7030A0"/>
                </a:solidFill>
              </a:rPr>
              <a:t>приспособлением к определенным физико-географическим и климатическим условиям и были выработаны под действием естественного отбора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500043"/>
          <a:ext cx="8686800" cy="63616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816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Вопросы для сравнения</a:t>
                      </a: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Европеоидная раса</a:t>
                      </a: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Монголоидная раса</a:t>
                      </a:r>
                      <a:endParaRPr lang="ru-RU" sz="240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Негроидная раса</a:t>
                      </a: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43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Цвет кожи</a:t>
                      </a:r>
                      <a:endParaRPr lang="ru-RU" sz="240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2. Форма </a:t>
                      </a:r>
                      <a:r>
                        <a:rPr lang="ru-RU" sz="24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глаз, цвет радужной оболочки</a:t>
                      </a: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3. Форма </a:t>
                      </a:r>
                      <a:r>
                        <a:rPr lang="ru-RU" sz="24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носа</a:t>
                      </a: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4. Структура </a:t>
                      </a:r>
                      <a:r>
                        <a:rPr lang="ru-RU" sz="2400" dirty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волос и цвет</a:t>
                      </a: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5. Телосложение </a:t>
                      </a: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43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2400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71472" y="1785926"/>
            <a:ext cx="8229600" cy="4530725"/>
          </a:xfrm>
        </p:spPr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1000100" y="1142984"/>
          <a:ext cx="3286148" cy="3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Слайд" r:id="rId4" imgW="4567501" imgH="3424571" progId="PowerPoint.Slide.12">
                  <p:embed/>
                </p:oleObj>
              </mc:Choice>
              <mc:Fallback>
                <p:oleObj name="Слайд" r:id="rId4" imgW="4567501" imgH="3424571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142984"/>
                        <a:ext cx="3286148" cy="3143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357818" y="1285860"/>
          <a:ext cx="3071834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Слайд" r:id="rId7" imgW="4567501" imgH="3424571" progId="PowerPoint.Slide.12">
                  <p:embed/>
                </p:oleObj>
              </mc:Choice>
              <mc:Fallback>
                <p:oleObj name="Слайд" r:id="rId7" imgW="4567501" imgH="3424571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1285860"/>
                        <a:ext cx="3071834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643174" y="3714752"/>
          <a:ext cx="4429156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Слайд" r:id="rId10" imgW="4567501" imgH="3424571" progId="PowerPoint.Slide.12">
                  <p:embed/>
                </p:oleObj>
              </mc:Choice>
              <mc:Fallback>
                <p:oleObj name="Слайд" r:id="rId10" imgW="4567501" imgH="3424571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3714752"/>
                        <a:ext cx="4429156" cy="278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42918"/>
            <a:ext cx="8458200" cy="1714512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/>
            </a:r>
            <a:br>
              <a:rPr lang="ru-RU" sz="2000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Задание 3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1600" dirty="0" smtClean="0">
                <a:solidFill>
                  <a:srgbClr val="080808"/>
                </a:solidFill>
                <a:latin typeface="Arial Black" pitchFamily="34" charset="0"/>
              </a:rPr>
              <a:t>Прочитать материал учебника на с.180, рассмотреть результаты расселения кроманьонцев в новые места обитания, ответить на вопрос – </a:t>
            </a:r>
            <a:br>
              <a:rPr lang="ru-RU" sz="1600" dirty="0" smtClean="0">
                <a:solidFill>
                  <a:srgbClr val="080808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080808"/>
                </a:solidFill>
                <a:latin typeface="Arial Black" pitchFamily="34" charset="0"/>
              </a:rPr>
              <a:t>«Что служит убедительным утверждением единства вида и доказательством биологической равнозначности всех рас?»</a:t>
            </a:r>
            <a:r>
              <a:rPr lang="ru-RU" sz="1800" i="1" dirty="0" smtClean="0">
                <a:latin typeface="Arial Black" pitchFamily="34" charset="0"/>
              </a:rPr>
              <a:t> </a:t>
            </a:r>
            <a:r>
              <a:rPr lang="en-US" sz="1800" i="1" dirty="0" smtClean="0"/>
              <a:t>                                               </a:t>
            </a:r>
            <a:r>
              <a:rPr lang="ru-RU" sz="1800" i="1" dirty="0" smtClean="0"/>
              <a:t>        </a:t>
            </a:r>
            <a:r>
              <a:rPr lang="ru-RU" sz="2000" dirty="0" smtClean="0">
                <a:solidFill>
                  <a:srgbClr val="C00000"/>
                </a:solidFill>
              </a:rPr>
              <a:t>(формулировка 3 задачи) </a:t>
            </a:r>
            <a:r>
              <a:rPr lang="ru-RU" sz="2000" dirty="0" smtClean="0"/>
              <a:t>                   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357430"/>
            <a:ext cx="6338902" cy="3357586"/>
          </a:xfrm>
        </p:spPr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…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Уменьшение отличий в результате смешанных браков, наличие плодовитых браков подтверждает их генетическую неизолированность, что свидетельствует о целостности вида Человека разумного, доказательством биологической равнозначимости всех рас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</TotalTime>
  <Words>350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Эркер</vt:lpstr>
      <vt:lpstr>Трек</vt:lpstr>
      <vt:lpstr>1_Официальная</vt:lpstr>
      <vt:lpstr>1_Обычная</vt:lpstr>
      <vt:lpstr>Городская</vt:lpstr>
      <vt:lpstr>Слайд</vt:lpstr>
      <vt:lpstr>Презентация PowerPoint</vt:lpstr>
      <vt:lpstr>Задание:                                                                                                               1.Выбрать из предложенных фотографий те, которые демонстрируют характерные морфологические и физиологические особенности вида кроманьонец 2. Доказать правомерность выбора 3. Предположить, возможны ли другие варианты, объяснить </vt:lpstr>
      <vt:lpstr>Задачи урока</vt:lpstr>
      <vt:lpstr>Задание 1.  Прочитать материал учебника на с. 176, дописать предложения, вставить пропущенные слова                (формулировка 1 задачи)</vt:lpstr>
      <vt:lpstr> Задание 2. Рассмотреть фотографии из презентации, прочитать текст в учебнике на с. 177, сформулировать следующую задачу урока (формулировка 2 задачи)</vt:lpstr>
      <vt:lpstr>Различия между расами связаны…  </vt:lpstr>
      <vt:lpstr>Презентация PowerPoint</vt:lpstr>
      <vt:lpstr>Презентация PowerPoint</vt:lpstr>
      <vt:lpstr>  Задание 3. Прочитать материал учебника на с.180, рассмотреть результаты расселения кроманьонцев в новые места обитания, ответить на вопрос –  «Что служит убедительным утверждением единства вида и доказательством биологической равнозначности всех рас?»                                                        (формулировка 3 задачи)                       </vt:lpstr>
      <vt:lpstr>Теория расизма и социального дарвинизма»</vt:lpstr>
      <vt:lpstr>«Перепутанная мозаика»  проанализируй, установи взаимосвязь части и целого при изучении  материала</vt:lpstr>
      <vt:lpstr>  Инструктаж к домашнему заданию   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Задание:                                                                                                                  --1.выбрать из предложенных фотографий те, которые демонстрируют характерные морфологические и физиологические особенности вида кроманьонец доказать правомерность выбора предположить, возможны ли другие варианты, объяснить</dc:title>
  <dc:creator>User</dc:creator>
  <cp:lastModifiedBy>Настя</cp:lastModifiedBy>
  <cp:revision>20</cp:revision>
  <dcterms:created xsi:type="dcterms:W3CDTF">2012-02-19T10:26:06Z</dcterms:created>
  <dcterms:modified xsi:type="dcterms:W3CDTF">2013-10-08T04:05:39Z</dcterms:modified>
</cp:coreProperties>
</file>