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83" r:id="rId24"/>
    <p:sldId id="287" r:id="rId25"/>
    <p:sldId id="279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94660"/>
  </p:normalViewPr>
  <p:slideViewPr>
    <p:cSldViewPr>
      <p:cViewPr varScale="1">
        <p:scale>
          <a:sx n="65" d="100"/>
          <a:sy n="65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Owner\&#1056;&#1072;&#1073;&#1086;&#1095;&#1080;&#1081;%20&#1089;&#1090;&#1086;&#1083;\&#1063;&#1072;&#1081;&#1085;&#1072;&#1103;%20&#1075;&#1086;&#1089;&#1090;&#1080;&#1085;&#1072;&#1103;\&#1063;&#1072;&#1081;&#1085;&#1072;&#1103;%20&#1075;&#1086;&#1089;&#1090;&#1080;&#1085;&#1072;&#1103;.ppt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58;&#1088;&#1072;&#1076;&#1080;&#1094;&#1080;&#1080;%20&#1095;&#1072;&#1077;&#1087;&#1080;&#1090;&#1080;&#1103;%20&#1091;%20&#1088;&#1072;&#1079;&#1085;&#1099;&#1093;%20&#1085;&#1072;&#1088;&#1086;&#1076;&#1086;&#1074;%20&#1084;&#1080;&#1088;&#1072;.pptx" TargetMode="External"/><Relationship Id="rId2" Type="http://schemas.openxmlformats.org/officeDocument/2006/relationships/hyperlink" Target="&#1044;&#1086;&#1083;&#1075;&#1080;&#1081;%20&#1087;&#1091;&#1090;&#1100;%20&#1095;&#1072;&#1103;%20&#1074;%20&#1056;&#1086;&#1089;&#1089;&#1080;&#1102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44;&#1086;&#1082;&#1083;&#1072;&#1076;%20&#1056;&#1072;&#1076;&#1091;&#1075;&#1072;%20&#1095;&#1072;&#1103;.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slide" Target="slide2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&#1095;&#1072;&#1081;%20&#1087;&#1100;&#1077;&#1096;&#1100;%20-%20&#1079;&#1076;&#1086;&#1088;&#1086;&#1074;&#1100;&#1077;%20&#1073;&#1077;&#1088;&#1077;&#1078;&#1077;&#1096;&#1100;.ppt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928670"/>
            <a:ext cx="6000791" cy="24288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Традиции чаепития  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разных народов мира.</a:t>
            </a:r>
            <a:endParaRPr lang="ru-RU" sz="32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E:\Mmedia\Картинки\Обычные\Ча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17675"/>
            <a:ext cx="4643470" cy="297268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662" y="450057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Посидеть в кругу семьи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Как без чая можем мы?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Как гостей встречать мы будем,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чая вдруг не будет?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5" name="Picture 1" descr="F:\Новая папка 1\d061213ba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357430"/>
            <a:ext cx="4200525" cy="27908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Mmedia\Картинки\Анимашки\Коф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1500190" cy="12001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Новая папка 1\2102200510737_P2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85728"/>
            <a:ext cx="1358823" cy="19380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7290" y="357166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 появлением самовара родился </a:t>
            </a:r>
            <a:r>
              <a:rPr lang="ru-RU" sz="2000" b="1" dirty="0" smtClean="0">
                <a:solidFill>
                  <a:srgbClr val="FF0000"/>
                </a:solidFill>
              </a:rPr>
              <a:t>добрый обычай</a:t>
            </a:r>
            <a:r>
              <a:rPr lang="ru-RU" sz="2000" b="1" dirty="0" smtClean="0">
                <a:solidFill>
                  <a:srgbClr val="002060"/>
                </a:solidFill>
              </a:rPr>
              <a:t>: всей семьей собираться за столом с кипящим самоваром, обсуждать новости, решать семейные дела.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Новая папка 1\img_1266821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477019" cy="485776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9609" y="642918"/>
            <a:ext cx="6805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Китайская церемония чаепития.</a:t>
            </a:r>
            <a:endParaRPr lang="ru-RU" sz="36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4929198"/>
            <a:ext cx="59293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 в Китае – это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"огонь жизни" и "самое мудрое из всех растений".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китайца предложить гостю чай - это первый знак дружеского отношения. С чашки чая начинаются не только приятельские беседы, но и деловые переговоры.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E:\Новая папка 1\1_tea_5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E9E1"/>
              </a:clrFrom>
              <a:clrTo>
                <a:srgbClr val="FAE9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633691" cy="3000396"/>
          </a:xfrm>
          <a:prstGeom prst="rect">
            <a:avLst/>
          </a:prstGeom>
          <a:noFill/>
        </p:spPr>
      </p:pic>
      <p:pic>
        <p:nvPicPr>
          <p:cNvPr id="1026" name="Picture 2" descr="F:\о чае\e46926e01b1c223e1c3ca9c2b0273b9c_82cde6185281f524ee86a8b8a0a55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162300" cy="30575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14348" y="542926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И, разумеется, напиток должен быть только что приготовленным. На этот счет есть пословица: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"Свежезаваренный чай - бальзам,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чай, оставленный на ночь, - змея".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049" name="Picture 1" descr="E:\Новая папка 1\IMG_3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080000" cy="381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5357826"/>
            <a:ext cx="7715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Китае существует чайная церемония, которая проводится в специальном </a:t>
            </a:r>
            <a:r>
              <a:rPr lang="ru-RU" sz="2000" b="1" dirty="0" smtClean="0">
                <a:solidFill>
                  <a:srgbClr val="C00000"/>
                </a:solidFill>
              </a:rPr>
              <a:t>чайном домике</a:t>
            </a:r>
            <a:r>
              <a:rPr lang="ru-RU" sz="2000" b="1" dirty="0" smtClean="0">
                <a:solidFill>
                  <a:srgbClr val="002060"/>
                </a:solidFill>
              </a:rPr>
              <a:t>. Существует множество различных чайных приборов, каждый из которых имеет свое значение.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5" name="Picture 1" descr="E:\Новая папка 1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4857784" cy="364333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1" name="Picture 1" descr="F:\Новая папка 1\1265665819_1belyjj-chajj.jpg"/>
          <p:cNvPicPr>
            <a:picLocks noChangeAspect="1" noChangeArrowheads="1"/>
          </p:cNvPicPr>
          <p:nvPr/>
        </p:nvPicPr>
        <p:blipFill>
          <a:blip r:embed="rId3"/>
          <a:srcRect l="17487" r="19562" b="11475"/>
          <a:stretch>
            <a:fillRect/>
          </a:stretch>
        </p:blipFill>
        <p:spPr bwMode="auto">
          <a:xfrm>
            <a:off x="714348" y="2500306"/>
            <a:ext cx="2357454" cy="235745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2" descr="http://www.gastromag.ru/enciclopediya/img/sm/enc95_1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1506457" cy="19583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Рисунок 3" descr="http://www.gastromag.ru/enciclopediya/img/sm/enc95_2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1500198" cy="19502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2" name="Рисунок 4" descr="http://www.gastromag.ru/enciclopediya/img/sm/enc95_3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85992"/>
            <a:ext cx="1500198" cy="19502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1" name="Рисунок 5" descr="http://www.gastromag.ru/enciclopediya/img/sm/enc95_4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857364"/>
            <a:ext cx="1421166" cy="18475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28794" y="50004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китайской чайной церемонии.</a:t>
            </a:r>
            <a:endParaRPr lang="ru-RU" sz="24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28662" y="4500570"/>
            <a:ext cx="7715304" cy="1665099"/>
            <a:chOff x="928662" y="4500570"/>
            <a:chExt cx="7715304" cy="16650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28662" y="5857892"/>
              <a:ext cx="77153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4.Подогреваем заварочный чайник, наполняем его сухим чаем, заливаем кипятком. </a:t>
              </a:r>
              <a:endParaRPr lang="ru-RU" sz="1000" b="1" dirty="0" smtClean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28662" y="4500570"/>
              <a:ext cx="1858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Чайные предметы. </a:t>
              </a:r>
              <a:endPara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62" y="4857760"/>
              <a:ext cx="74295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2.Кипятим воду. Она должна быть мягкой, в идеале - родниковой. Снять с огня воду нужно, когда на поверхности появляются и лопаются большие пузыри. </a:t>
              </a:r>
              <a:endPara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8662" y="5286388"/>
              <a:ext cx="75009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3.Знакомимся с чаем. Предназначенный для заварки чай насыпается в чайную коробочку. Делаем вдох, наслаждаемся ароматом... </a:t>
              </a:r>
              <a:endPara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00166" y="17859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8" y="17144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15272" y="135729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6" descr="http://www.gastromag.ru/enciclopediya/img/sm/enc95_5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533" y="2928935"/>
            <a:ext cx="1377649" cy="179094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Рисунок 7" descr="http://www.gastromag.ru/enciclopediya/img/sm/enc95_6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3496" y="2285992"/>
            <a:ext cx="1474958" cy="17608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8" name="Рисунок 8" descr="http://www.gastromag.ru/enciclopediya/img/sm/enc95_7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390" y="2643182"/>
            <a:ext cx="1557539" cy="20248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7" name="Рисунок 9" descr="http://www.gastromag.ru/enciclopediya/img/sm/enc95_8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3115"/>
            <a:ext cx="1500198" cy="19502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1472" y="4919008"/>
            <a:ext cx="7747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5.Укутываем чайник полотенцем, взбалтываем.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настой чая не пьют - его используют для омовения чайного листа и подогрева чайной пары - высокой чашечки и низкой, питьевой.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Заварившийся чай разливают по питьевым чашечкам на три четверти объема. Затем накрывают высокой чашкой.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8.Когда чай выпит, процесс повторяют вновь. Чай заваривают три-четыре раза, пока он не потеряет свой вкус и аромат.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50004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китайской чайной церемонии.</a:t>
            </a:r>
            <a:endParaRPr lang="ru-RU" sz="24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22145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15716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58082" y="164305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0" name="Управляющая кнопка: домой 19">
            <a:hlinkClick r:id="rId6" action="ppaction://hlinksldjump" highlightClick="1"/>
          </p:cNvPr>
          <p:cNvSpPr/>
          <p:nvPr/>
        </p:nvSpPr>
        <p:spPr>
          <a:xfrm>
            <a:off x="8501090" y="6286520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49069" y="571480"/>
            <a:ext cx="54633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Чайная церемония в Японии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5072074"/>
            <a:ext cx="62150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Японии наиболее часто пьют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зеленый чай.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некоторых семей есть специальные домики для проведения таких церемоний. Обстановка в них очень скромная: на стене картина, букет из сухих цветов, на полу – циновки.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F:\Новая папка 1\230035.jp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714348" y="2357430"/>
            <a:ext cx="3797542" cy="25717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Новая папка 1\46020475_1246902326_0_2c9b0_81527b0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114675" cy="381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8794" y="5143512"/>
            <a:ext cx="5143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приготовления чая женщины </a:t>
            </a:r>
            <a:r>
              <a:rPr lang="ru-RU" b="1" dirty="0" smtClean="0">
                <a:solidFill>
                  <a:srgbClr val="C00000"/>
                </a:solidFill>
              </a:rPr>
              <a:t>растирают листовой чай в порошок</a:t>
            </a:r>
            <a:r>
              <a:rPr lang="ru-RU" b="1" dirty="0" smtClean="0">
                <a:solidFill>
                  <a:srgbClr val="002060"/>
                </a:solidFill>
              </a:rPr>
              <a:t>. Это сопровождается плавными танцевальными движениями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F:\о чае\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786214" cy="29795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5286388"/>
            <a:ext cx="65008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Затем в эту чайную пудру по каплям добавляют кипящую воду, взбивая все особой метелочкой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кремовидную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массу. Этот чай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крепок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но имеет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бесподобный аромат.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F:\Новая папка 1\29305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2282835" cy="30451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F:\Новая папка 1\img9_80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2714624" cy="38576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оделка изделие День рождения Папье-маше А не попить ли нам чайку? Бумага фото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94" y="3491733"/>
            <a:ext cx="3787775" cy="284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Поделка изделие День рождения Папье-маше А не попить ли нам чайку? Бумага фото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47" y="500495"/>
            <a:ext cx="2702560" cy="360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Поделка изделие День рождения Папье-маше А не попить ли нам чайку? Бумага фото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0495"/>
            <a:ext cx="2813050" cy="375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9333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4317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такой чай обычно приглашают близких людей и друзей. Каждому приглашенному дается пиала с тремя глотками чая.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F:\Новая папка 1\IMG_3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3333773" cy="250033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F:\Новая папка 1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504882" cy="353188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072074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 думаете, что друзья обмениваются новостями и обсуждают что-то интересное, то вы ошибаетесь. Вся чайная церемония проходит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тишине и молчании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Наслаждаясь вкусом и ароматом чая, каждый думает о своих проблемах, пытается найти их решение.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F:\Новая папка 1\c58828ee67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572000" cy="33464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42976" y="571480"/>
            <a:ext cx="55835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Чайная церемония на Тибете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07207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Тибете чай появился около 1500 лет назад. В китайских книгах говорится: «</a:t>
            </a:r>
            <a:r>
              <a:rPr lang="ru-RU" b="1" dirty="0" smtClean="0">
                <a:solidFill>
                  <a:srgbClr val="C00000"/>
                </a:solidFill>
              </a:rPr>
              <a:t>Тибетцы живут чаем</a:t>
            </a:r>
            <a:r>
              <a:rPr lang="ru-RU" b="1" dirty="0" smtClean="0">
                <a:solidFill>
                  <a:srgbClr val="002060"/>
                </a:solidFill>
              </a:rPr>
              <a:t>. Не имея его, они страдают до такой степени, что могут заболеть».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73" name="Picture 1" descr="F:\Новая папка 1\4842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1860272"/>
            <a:ext cx="4724417" cy="296414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38" y="4572009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На Тибете употребляют чай как в жидком, так и в сухом виде. Чайный напиток называется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часуйма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r>
              <a:rPr lang="ru-RU" b="1" dirty="0" smtClean="0">
                <a:solidFill>
                  <a:srgbClr val="002060"/>
                </a:solidFill>
              </a:rPr>
              <a:t>  Готовится он так: </a:t>
            </a:r>
            <a:r>
              <a:rPr lang="ru-RU" b="1" dirty="0" smtClean="0">
                <a:solidFill>
                  <a:srgbClr val="C00000"/>
                </a:solidFill>
              </a:rPr>
              <a:t>взбивается горячий крепкий чай со сливочным маслом и солью.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Этот напиток способен почти мгновенно придать силы уставшему человеку. Представляете себе чай, состоящий из такой смеси? Наверное, нет. А тибетцы его обожают.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3796" name="Picture 4" descr="E:\Mmedia\Картинки\Анимашки\Wa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43578"/>
            <a:ext cx="1214446" cy="809631"/>
          </a:xfrm>
          <a:prstGeom prst="rect">
            <a:avLst/>
          </a:prstGeom>
          <a:noFill/>
        </p:spPr>
      </p:pic>
      <p:pic>
        <p:nvPicPr>
          <p:cNvPr id="12" name="Рисунок 11" descr="http://www.tea-art.com.ua/data/Image/Tibet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71480"/>
            <a:ext cx="1714512" cy="171451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://www.tea-art.com.ua/data/Image/Tibet_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71744"/>
            <a:ext cx="2500330" cy="179546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643446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хозяин наливает вам чашку чая, наполненную до краев (чтобы избежать несчастий), считается невежливым выпить ее целиком. Вместо этого вы должны отпить половину и оставить остальное, давая понять, что чай вам понравился, и вы хотите выпить еще. Если после нескольких чашек вы решили, что с вас достаточно, следует вылить остатки чая на пол.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 descr="E:\Mmedia\Картинки\Обычные\Чай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863112"/>
            <a:ext cx="3571900" cy="251763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0232" y="3357562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Мы познакомились с обрядами чаепития  в России, Англии, Китае, Японии,  на Тибете и заметили, что в каждой стране любят чай, но у каждого народа есть свои традиции чаепития.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85926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pres?slideindex=6&amp;slidetitle=Слайд 6" highlightClick="1"/>
          </p:cNvPr>
          <p:cNvSpPr/>
          <p:nvPr/>
        </p:nvSpPr>
        <p:spPr>
          <a:xfrm>
            <a:off x="8429652" y="6215082"/>
            <a:ext cx="42862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428604"/>
            <a:ext cx="341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проекте.</a:t>
            </a:r>
            <a:endParaRPr lang="ru-RU" sz="5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643050"/>
            <a:ext cx="700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8000"/>
                </a:solidFill>
              </a:rPr>
              <a:t>Тема проекта</a:t>
            </a:r>
            <a:r>
              <a:rPr lang="ru-RU" dirty="0" smtClean="0">
                <a:solidFill>
                  <a:srgbClr val="008000"/>
                </a:solidFill>
              </a:rPr>
              <a:t>:</a:t>
            </a:r>
            <a:r>
              <a:rPr lang="ru-RU" dirty="0" smtClean="0"/>
              <a:t> Традиции чаепития на Руси  и в других странах.</a:t>
            </a:r>
          </a:p>
          <a:p>
            <a:endParaRPr lang="ru-RU" dirty="0" smtClean="0"/>
          </a:p>
          <a:p>
            <a:r>
              <a:rPr lang="ru-RU" sz="2000" b="1" u="sng" dirty="0" smtClean="0">
                <a:solidFill>
                  <a:srgbClr val="008000"/>
                </a:solidFill>
              </a:rPr>
              <a:t>Цель</a:t>
            </a:r>
            <a:r>
              <a:rPr lang="ru-RU" sz="2000" b="1" dirty="0" smtClean="0">
                <a:solidFill>
                  <a:srgbClr val="008000"/>
                </a:solidFill>
              </a:rPr>
              <a:t>:</a:t>
            </a:r>
            <a:r>
              <a:rPr lang="ru-RU" sz="2000" dirty="0" smtClean="0"/>
              <a:t>                 </a:t>
            </a:r>
            <a:r>
              <a:rPr lang="ru-RU" dirty="0" smtClean="0"/>
              <a:t>Воспитание патриотизма учащихся через познание                    	           традиций русского чаепития.</a:t>
            </a:r>
          </a:p>
          <a:p>
            <a:r>
              <a:rPr lang="ru-RU" sz="2000" b="1" u="sng" dirty="0" smtClean="0">
                <a:solidFill>
                  <a:srgbClr val="008000"/>
                </a:solidFill>
              </a:rPr>
              <a:t>Задач</a:t>
            </a:r>
            <a:r>
              <a:rPr lang="ru-RU" b="1" u="sng" dirty="0" smtClean="0">
                <a:solidFill>
                  <a:srgbClr val="008000"/>
                </a:solidFill>
              </a:rPr>
              <a:t>и</a:t>
            </a:r>
            <a:r>
              <a:rPr lang="ru-RU" b="1" dirty="0" smtClean="0">
                <a:solidFill>
                  <a:srgbClr val="008000"/>
                </a:solidFill>
              </a:rPr>
              <a:t>:</a:t>
            </a:r>
            <a:r>
              <a:rPr lang="ru-RU" b="1" dirty="0" smtClean="0"/>
              <a:t>               </a:t>
            </a:r>
            <a:r>
              <a:rPr lang="ru-RU" dirty="0" smtClean="0"/>
              <a:t>-ознакомление учащихся с историей происхождения 	              чая;</a:t>
            </a:r>
          </a:p>
          <a:p>
            <a:r>
              <a:rPr lang="ru-RU" dirty="0" smtClean="0"/>
              <a:t>	            -формирование знаний обычаев и  народных 	      	             традиций через этнографическую направленность 	             чаепития разных народов мира;</a:t>
            </a:r>
          </a:p>
          <a:p>
            <a:r>
              <a:rPr lang="ru-RU" dirty="0" smtClean="0"/>
              <a:t>	             -привитие потребности в здоровом образе жизни, 	              правильном питании;</a:t>
            </a:r>
          </a:p>
          <a:p>
            <a:r>
              <a:rPr lang="ru-RU" dirty="0" smtClean="0"/>
              <a:t>	             - формирование культуры чаепития и 		                	              гостеприимства.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8000"/>
                </a:solidFill>
              </a:rPr>
              <a:t>Основополагающий вопрос</a:t>
            </a:r>
            <a:r>
              <a:rPr lang="ru-RU" sz="2400" b="1" dirty="0" smtClean="0">
                <a:solidFill>
                  <a:srgbClr val="008000"/>
                </a:solidFill>
              </a:rPr>
              <a:t>: </a:t>
            </a:r>
          </a:p>
          <a:p>
            <a:r>
              <a:rPr lang="ru-RU" sz="2400" b="1" i="1" dirty="0" smtClean="0">
                <a:solidFill>
                  <a:srgbClr val="008000"/>
                </a:solidFill>
              </a:rPr>
              <a:t>Каковы традиции чаепития на Руси?</a:t>
            </a:r>
          </a:p>
          <a:p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38" y="6286520"/>
            <a:ext cx="35719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205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357166"/>
            <a:ext cx="5763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реализации проекта.</a:t>
            </a:r>
            <a:endParaRPr lang="ru-RU" sz="36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71546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Подготовительный этап  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Определение темы проекта.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Формирование рабочих групп, распределение работы по группам.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Посещение центральной детской библиотеки и школьного музея.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2.Содержательный этап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Исследовательская работа.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 обозначает слово «чай»?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чай появился в России?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Какова история русского самовара?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готовят чайный напиток в России и в других странах?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Чем полезен чай?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Какие существуют традиции чаепития в разных странах?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правильно организовать чаепитие?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245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428604"/>
            <a:ext cx="72866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Сбор информации, ее обработка и анализ полученных результатов.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Подготовка докладов на заданные темы.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Сбор упаковок из-под чая разных сортов. Выставка упаковок.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Изготовление чайной чашки в технике папье-маше.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Выставка получившихся изделий.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Поиск пословиц, поговорок, стихотворений о чае в художественной литературе.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3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Завершающий этап.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Работа по созданию презентации.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Подготовка к участию в ученической конференции.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Подготовка к выступлению на творческом отчете.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Оформление выставочного стола в стиле русского чаепития.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Рефлексия.</a:t>
            </a:r>
          </a:p>
          <a:p>
            <a:endParaRPr lang="ru-RU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429652" y="6143644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364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948690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 группа  </a:t>
            </a:r>
            <a:r>
              <a:rPr lang="ru-RU" b="1" dirty="0" smtClean="0">
                <a:solidFill>
                  <a:srgbClr val="C00000"/>
                </a:solidFill>
              </a:rPr>
              <a:t>«Историки»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Задача: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найти информацию об истории происхождения чая; о том, как и где                      	выращивают чайное растение; как чай появился в России; об истории 	русского самовара.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Представить результаты </a:t>
            </a:r>
            <a:r>
              <a:rPr lang="ru-RU" dirty="0" smtClean="0">
                <a:solidFill>
                  <a:schemeClr val="tx2"/>
                </a:solidFill>
              </a:rPr>
              <a:t>в форме докладов и презентации «</a:t>
            </a:r>
            <a:r>
              <a:rPr lang="ru-RU" dirty="0" smtClean="0">
                <a:solidFill>
                  <a:schemeClr val="tx2"/>
                </a:solidFill>
                <a:hlinkClick r:id="rId2" action="ppaction://hlinkpres?slideindex=1&amp;slidetitle="/>
              </a:rPr>
              <a:t>Долгий путь чая в 	Россию».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 группа  </a:t>
            </a:r>
            <a:r>
              <a:rPr lang="ru-RU" b="1" dirty="0" smtClean="0">
                <a:solidFill>
                  <a:srgbClr val="C00000"/>
                </a:solidFill>
              </a:rPr>
              <a:t>«Исследователи»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Задача:   </a:t>
            </a:r>
            <a:r>
              <a:rPr lang="ru-RU" dirty="0" smtClean="0">
                <a:solidFill>
                  <a:schemeClr val="tx2"/>
                </a:solidFill>
              </a:rPr>
              <a:t>провести  социологический опрос людей разновозрастных групп с 	целью выяснить, какой напиток из предложенных  они предпочитают; 	выяснить традиции чаепития в разных странах (Китай, Япония, 	Тибет, Англия ),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Представить результаты </a:t>
            </a:r>
            <a:r>
              <a:rPr lang="ru-RU" dirty="0" smtClean="0">
                <a:solidFill>
                  <a:schemeClr val="tx2"/>
                </a:solidFill>
              </a:rPr>
              <a:t>в виде диаграммы и презентации «</a:t>
            </a:r>
            <a:r>
              <a:rPr lang="ru-RU" dirty="0" smtClean="0">
                <a:solidFill>
                  <a:schemeClr val="tx2"/>
                </a:solidFill>
                <a:hlinkClick r:id="rId3" action="ppaction://hlinkpres?slideindex=1&amp;slidetitle="/>
              </a:rPr>
              <a:t>Традиции чаепития 	у разных народов мира»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 группа  </a:t>
            </a:r>
            <a:r>
              <a:rPr lang="ru-RU" b="1" dirty="0" smtClean="0">
                <a:solidFill>
                  <a:srgbClr val="C00000"/>
                </a:solidFill>
              </a:rPr>
              <a:t>«Технологи»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Задача:</a:t>
            </a:r>
            <a:r>
              <a:rPr lang="ru-RU" dirty="0" smtClean="0">
                <a:solidFill>
                  <a:schemeClr val="tx2"/>
                </a:solidFill>
              </a:rPr>
              <a:t>   выяснить, какие существуют виды чая;  чем отличаются черный чай и 	зеленый; кто такой титестер;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Представить результаты </a:t>
            </a:r>
            <a:r>
              <a:rPr lang="ru-RU" dirty="0" smtClean="0">
                <a:solidFill>
                  <a:schemeClr val="tx2"/>
                </a:solidFill>
              </a:rPr>
              <a:t>в виде </a:t>
            </a:r>
            <a:r>
              <a:rPr lang="ru-RU" dirty="0" smtClean="0">
                <a:solidFill>
                  <a:schemeClr val="tx2"/>
                </a:solidFill>
                <a:hlinkClick r:id="rId4" action="ppaction://hlinkfile"/>
              </a:rPr>
              <a:t>доклада</a:t>
            </a:r>
            <a:r>
              <a:rPr lang="ru-RU" b="1" dirty="0" smtClean="0">
                <a:solidFill>
                  <a:schemeClr val="tx2"/>
                </a:solidFill>
                <a:hlinkClick r:id="rId4" action="ppaction://hlinkfile"/>
              </a:rPr>
              <a:t> </a:t>
            </a:r>
            <a:r>
              <a:rPr lang="ru-RU" dirty="0" smtClean="0">
                <a:solidFill>
                  <a:schemeClr val="tx2"/>
                </a:solidFill>
                <a:hlinkClick r:id="rId4" action="ppaction://hlinkfile"/>
              </a:rPr>
              <a:t>«Радуга чая».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28"/>
            <a:ext cx="580979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Организация работы в группах.</a:t>
            </a:r>
            <a:endParaRPr lang="ru-RU" sz="32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3039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8992" y="1643050"/>
            <a:ext cx="34204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3357554" y="3071810"/>
            <a:ext cx="3000396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8992" y="307181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2" action="ppaction://hlinksldjump"/>
              </a:rPr>
              <a:t>Чаепитие в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428992" y="3714752"/>
            <a:ext cx="3000396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868" y="371475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4" action="ppaction://hlinksldjump"/>
              </a:rPr>
              <a:t>Чаепитие в Англии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8992" y="4357694"/>
            <a:ext cx="3000396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5000636"/>
            <a:ext cx="3000396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28992" y="435769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5" action="ppaction://hlinksldjump"/>
              </a:rPr>
              <a:t>Чаепитие в Японии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500063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6" action="ppaction://hlinksldjump"/>
              </a:rPr>
              <a:t>Чаепитие в Китае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5643578"/>
            <a:ext cx="3000396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71868" y="564357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7" action="ppaction://hlinksldjump"/>
              </a:rPr>
              <a:t>Чаепитие на Тибете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3" name="Picture 3" descr="E:\Mmedia\Картинки\Обычные\Чай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71942"/>
            <a:ext cx="3275997" cy="23090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 группа </a:t>
            </a:r>
            <a:r>
              <a:rPr lang="ru-RU" b="1" dirty="0" smtClean="0">
                <a:solidFill>
                  <a:srgbClr val="C00000"/>
                </a:solidFill>
              </a:rPr>
              <a:t>«Медики»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Задача:   </a:t>
            </a:r>
            <a:r>
              <a:rPr lang="ru-RU" dirty="0" smtClean="0">
                <a:solidFill>
                  <a:schemeClr val="tx2"/>
                </a:solidFill>
              </a:rPr>
              <a:t>узнать, есть ли в чае витамины; можно ли использовать чай как 	лекарство.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Представить результаты </a:t>
            </a:r>
            <a:r>
              <a:rPr lang="ru-RU" dirty="0" smtClean="0">
                <a:solidFill>
                  <a:schemeClr val="tx2"/>
                </a:solidFill>
              </a:rPr>
              <a:t>в виде презентации </a:t>
            </a:r>
            <a:r>
              <a:rPr lang="ru-RU" dirty="0" smtClean="0">
                <a:solidFill>
                  <a:schemeClr val="tx2"/>
                </a:solidFill>
                <a:hlinkClick r:id="rId2" action="ppaction://hlinkpres?slideindex=1&amp;slidetitle="/>
              </a:rPr>
              <a:t>«Чай пьешь – здоровье 	 	бережешь».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5 группа </a:t>
            </a:r>
            <a:r>
              <a:rPr lang="ru-RU" b="1" dirty="0" smtClean="0">
                <a:solidFill>
                  <a:srgbClr val="C00000"/>
                </a:solidFill>
              </a:rPr>
              <a:t>«Культурологи»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Задача:</a:t>
            </a:r>
            <a:r>
              <a:rPr lang="ru-RU" dirty="0" smtClean="0">
                <a:solidFill>
                  <a:schemeClr val="tx2"/>
                </a:solidFill>
              </a:rPr>
              <a:t> выяснить, как правильно сервировать стол для чаепития; какую 	функцию выполняет хозяйка; в чем особенности чаепития в 	России;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Представить результаты </a:t>
            </a:r>
            <a:r>
              <a:rPr lang="ru-RU" dirty="0" smtClean="0">
                <a:solidFill>
                  <a:schemeClr val="tx2"/>
                </a:solidFill>
              </a:rPr>
              <a:t>в виде оформленного стола в стиле русского 	чаепития.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Все учащиеся класса </a:t>
            </a:r>
            <a:r>
              <a:rPr lang="ru-RU" dirty="0" smtClean="0">
                <a:solidFill>
                  <a:schemeClr val="tx2"/>
                </a:solidFill>
              </a:rPr>
              <a:t>изготавливают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чайную чашку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	технике папье-маше; собирают упаковки от разных видов чая.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70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85926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Чай – прекрасный, полезный , богатый витаминами напиток, который утоляет жажду, снимает усталость, придает бодрость, поднимает настроение.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 каждой стране любят чай, но у каждого народа есть свои традиции чаепития.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 России сложились свои национальные обычаи чаепития. Один из них – это собираться всей семьей за чаем из самовара, вести дружеские разговоры.</a:t>
            </a:r>
          </a:p>
          <a:p>
            <a:pPr marL="0" lvl="3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Люди всех возрастов отдают предпочтение чаю наравне с натуральным соком. Нашему здоровью это  только на пользу. </a:t>
            </a:r>
          </a:p>
          <a:p>
            <a:pPr marL="0" lvl="3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При некоторых болезнях чай с различными травами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smtClean="0">
                <a:solidFill>
                  <a:srgbClr val="002060"/>
                </a:solidFill>
              </a:rPr>
              <a:t>и ягодами </a:t>
            </a:r>
            <a:r>
              <a:rPr lang="ru-RU" sz="2000" b="1" dirty="0" smtClean="0">
                <a:solidFill>
                  <a:srgbClr val="002060"/>
                </a:solidFill>
              </a:rPr>
              <a:t>используют в качестве лекарства.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28604"/>
            <a:ext cx="2850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Выводы: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4285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357166"/>
            <a:ext cx="5000660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Информационные ресурсы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советская энциклопедия;</a:t>
            </a:r>
          </a:p>
          <a:p>
            <a:r>
              <a:rPr lang="ru-RU" dirty="0" smtClean="0"/>
              <a:t>Журнал «Начальная школа»  №12 2008г</a:t>
            </a:r>
          </a:p>
          <a:p>
            <a:r>
              <a:rPr lang="ru-RU" dirty="0" smtClean="0"/>
              <a:t>Журнал «Воспитание школьников» № 4,5 2001г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428868"/>
            <a:ext cx="3985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http://www.tea4you.ru/preparing3.html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786058"/>
            <a:ext cx="200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http://www.tea.ru/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500438"/>
            <a:ext cx="284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http://www.worldoftea.ru/#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143248"/>
            <a:ext cx="25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http://www.dizelbox.net/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929066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http://abirus.ru/content/564/623/625/646/661/11042.html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357694"/>
            <a:ext cx="424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http://www.worldoftea.ru/aroma_tea.html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1803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19500" y="3332607"/>
          <a:ext cx="1905000" cy="192786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4857760"/>
            <a:ext cx="578644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 в Англии – больше, чем чай. Традиции его пития соблюдают и королева, и простые британцы.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642918"/>
            <a:ext cx="6015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Англия – чай по расписанию.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F:\Новая папка 1\eng-tr-two2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2762250" cy="2486025"/>
          </a:xfrm>
          <a:prstGeom prst="rect">
            <a:avLst/>
          </a:prstGeom>
          <a:noFill/>
        </p:spPr>
      </p:pic>
      <p:pic>
        <p:nvPicPr>
          <p:cNvPr id="14" name="Picture 3" descr="F:\о чае\Беседа_files\pic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1885953" cy="162709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E:\Mmedia\Картинки\Обычные\Коф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786058"/>
            <a:ext cx="1679576" cy="192943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3372" y="1357298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Англичане пьют чай не меньше 6–7 раз в день.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Чай с молоком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уже давно стал национальным напитком британцев. Они добавляют чай в горячее молоко, а не наоборот.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9" name="Picture 1" descr="F:\Новая папка 1\by-lmontezem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4476748" cy="259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2976" y="4572008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Широко известна английская чайная церемония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</a:rPr>
              <a:t>five o’clock</a:t>
            </a:r>
            <a:r>
              <a:rPr lang="ru-RU" sz="2400" b="1" dirty="0" smtClean="0">
                <a:solidFill>
                  <a:srgbClr val="FF0000"/>
                </a:solidFill>
              </a:rPr>
              <a:t>».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Англии принято пить чай в 17 часов. На чаепитие приглашают друзей и родственников. К столу подают кексы, сухое печенье, мармелад.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Англия: Чай по расписанию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500462" cy="35719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http://www.gastromag.ru/newsgastro/pix/251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2643206" cy="257175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01090" y="6215082"/>
            <a:ext cx="35719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0430" y="500042"/>
            <a:ext cx="3404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Чаепитие на Руси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929066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Чай любят все на свете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 взрослые, и дети.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древних лет доныне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Напиток всем знаком,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Богатый витаминами,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вкус приятен он.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F:\Новая папка 1\0_c740_30ad5e9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000528" cy="497684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F:\о ча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833552"/>
            <a:ext cx="1714512" cy="20002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7290" y="571480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Можно сделать вывод, что люди разных возрастов предпочитают чай другим напиткам. Здоровью это только на пользу. Недаром в русском языке есть пословица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«Чай пьешь – здоровье бережешь!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3" descr="F:\Новая папка 1\cm_2bdc7cde9d9db456c2022efab4b79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72008"/>
            <a:ext cx="1766885" cy="176688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:\Новая папка 1\08185e9c725ffd2630c0d3382abcc0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4569734" cy="369093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572000" y="357166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Существуют чайные традиции, появившиеся у нас в России: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Пить чай с лимоном;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Разбавлять чайную заварку кипятком;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Пить чай из самовара;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Особый стиль общения – дружеские беседы, шутки, песни.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F:\Новая папка 1\6229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00438"/>
            <a:ext cx="2857500" cy="28575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Новая папка 1\visitor22.jpg"/>
          <p:cNvPicPr>
            <a:picLocks noChangeAspect="1" noChangeArrowheads="1"/>
          </p:cNvPicPr>
          <p:nvPr/>
        </p:nvPicPr>
        <p:blipFill>
          <a:blip r:embed="rId5"/>
          <a:srcRect t="12652"/>
          <a:stretch>
            <a:fillRect/>
          </a:stretch>
        </p:blipFill>
        <p:spPr bwMode="auto">
          <a:xfrm>
            <a:off x="500034" y="428604"/>
            <a:ext cx="3784169" cy="44386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F:\Новая папка 1\bliniob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29132"/>
            <a:ext cx="2071702" cy="157163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473</TotalTime>
  <Words>1236</Words>
  <Application>Microsoft Office PowerPoint</Application>
  <PresentationFormat>Экран (4:3)</PresentationFormat>
  <Paragraphs>148</Paragraphs>
  <Slides>32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68</cp:revision>
  <dcterms:modified xsi:type="dcterms:W3CDTF">2014-12-13T10:31:28Z</dcterms:modified>
</cp:coreProperties>
</file>