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57" r:id="rId4"/>
    <p:sldId id="266" r:id="rId5"/>
    <p:sldId id="273" r:id="rId6"/>
    <p:sldId id="258" r:id="rId7"/>
    <p:sldId id="259" r:id="rId8"/>
    <p:sldId id="260" r:id="rId9"/>
    <p:sldId id="268" r:id="rId10"/>
    <p:sldId id="261" r:id="rId11"/>
    <p:sldId id="269" r:id="rId12"/>
    <p:sldId id="262" r:id="rId13"/>
    <p:sldId id="263" r:id="rId14"/>
    <p:sldId id="270" r:id="rId15"/>
    <p:sldId id="264" r:id="rId16"/>
    <p:sldId id="271" r:id="rId17"/>
    <p:sldId id="272" r:id="rId18"/>
    <p:sldId id="26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3629C7-901B-488C-8199-53ADAEC01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585D-D411-40DA-BD47-833544E14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09FF-7B66-4470-BDD6-D63FE926E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88CE-8FE8-4B2D-8172-94D896DDD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ED6DF-E01E-46E2-8094-EB4D8D972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7E086-3F3C-47B8-BC47-303ACF9A6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20AD-AF5E-4501-9589-0F83B097A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22EF-BE87-4FC1-B329-CABD61D7A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A9875-1490-44AE-89D9-5A57CDA9C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D41A-659F-4C36-A126-072CEFE7D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B9B78-7C0D-4703-AC38-3B4C90B02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BD32C-4D1B-4126-BB3F-3A6161A4F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520B-69ED-4267-BACF-3EB95E7AD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B10DD-744B-4FE6-AAE6-BFF1CAB50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3CDEF9AF-3FDA-43C7-ACA1-C59C5401D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СТРУКТУРА ЭКОСИСТЕМЫ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43400"/>
            <a:ext cx="6781800" cy="17526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6" name="Скругленный прямоугольник 5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>
                <a:solidFill>
                  <a:srgbClr val="3333CC"/>
                </a:solidFill>
              </a:rPr>
              <a:t>900igr.net</a:t>
            </a:r>
            <a:endParaRPr lang="ru-RU" sz="2000" u="sng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0"/>
            <a:ext cx="8007350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Продуценты </a:t>
            </a:r>
            <a:r>
              <a:rPr lang="ru-RU" sz="3600" smtClean="0"/>
              <a:t>– это автотрофы, которые в процессе жизнедеятельности синтезируют из неорганических веществ органические соединения, используя в качестве источника углерода углекислый газ.</a:t>
            </a:r>
          </a:p>
          <a:p>
            <a:pPr eaLnBrk="1" hangingPunct="1">
              <a:defRPr/>
            </a:pPr>
            <a:r>
              <a:rPr lang="ru-RU" sz="3600" smtClean="0"/>
              <a:t> </a:t>
            </a:r>
            <a:r>
              <a:rPr lang="ru-RU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Первичная продукция </a:t>
            </a:r>
            <a:r>
              <a:rPr lang="ru-RU" sz="3600" smtClean="0"/>
              <a:t>– биомасса, образованная в экосистеме автотрофными организмами.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175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Продуценты или автотрофы</a:t>
            </a:r>
            <a:br>
              <a:rPr lang="ru-RU" sz="2800" smtClean="0"/>
            </a:br>
            <a:r>
              <a:rPr lang="ru-RU" sz="2800" b="0" smtClean="0"/>
              <a:t>(продуценты небелковых токсинов)</a:t>
            </a:r>
            <a:endParaRPr lang="ru-RU" sz="2800" smtClean="0"/>
          </a:p>
        </p:txBody>
      </p:sp>
      <p:pic>
        <p:nvPicPr>
          <p:cNvPr id="31750" name="i-main-pic" descr="Картинка 11 из 37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46150"/>
            <a:ext cx="9144000" cy="5829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04800"/>
            <a:ext cx="8007350" cy="57912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Консументы, </a:t>
            </a:r>
            <a:r>
              <a:rPr lang="ru-RU" smtClean="0"/>
              <a:t>или</a:t>
            </a:r>
            <a:r>
              <a:rPr 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потребители </a:t>
            </a:r>
            <a:r>
              <a:rPr lang="ru-RU" smtClean="0"/>
              <a:t>– это гетеротрофные организмы, которые используют синтезированную продуцентами биомассу для собственной жизнедеятельности. 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Редуценты, </a:t>
            </a:r>
            <a:r>
              <a:rPr lang="ru-RU" smtClean="0"/>
              <a:t>или</a:t>
            </a:r>
            <a:r>
              <a:rPr 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разлагатели</a:t>
            </a:r>
            <a:r>
              <a:rPr lang="ru-RU" smtClean="0"/>
              <a:t> – перерабатывают мертвое органическое вещество (детрит) до минеральных соединений, которые снова могут быть использованы продуцентами.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898525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sp>
        <p:nvSpPr>
          <p:cNvPr id="1741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0" y="5448300"/>
            <a:ext cx="9144000" cy="14097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В каждой, способной к самостоятельному существованию, экосистеме есть свои продуценты, различные виды консументов и редуцентов</a:t>
            </a:r>
          </a:p>
        </p:txBody>
      </p:sp>
      <p:pic>
        <p:nvPicPr>
          <p:cNvPr id="17415" name="Picture 7" descr="SWScan0024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508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2667000" cy="45561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Водоем как экосистема</a:t>
            </a:r>
          </a:p>
        </p:txBody>
      </p:sp>
      <p:pic>
        <p:nvPicPr>
          <p:cNvPr id="33798" name="i-main-pic" descr="Картинка 1 из 269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14675" y="0"/>
            <a:ext cx="6029325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593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Экосистема дубравы</a:t>
            </a:r>
          </a:p>
        </p:txBody>
      </p:sp>
      <p:sp>
        <p:nvSpPr>
          <p:cNvPr id="1946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533400"/>
            <a:ext cx="4724400" cy="63246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200" smtClean="0"/>
              <a:t>Верхний древесный ярус- крупные многолетние светолюбивые дубы и липы;</a:t>
            </a:r>
          </a:p>
          <a:p>
            <a:pPr eaLnBrk="1" hangingPunct="1">
              <a:defRPr/>
            </a:pPr>
            <a:r>
              <a:rPr lang="ru-RU" sz="2200" smtClean="0"/>
              <a:t>Второй древесный ярус – низкорослые и менее светолюбивые груши, яблони, клены;</a:t>
            </a:r>
          </a:p>
          <a:p>
            <a:pPr eaLnBrk="1" hangingPunct="1">
              <a:defRPr/>
            </a:pPr>
            <a:r>
              <a:rPr lang="ru-RU" sz="2200" smtClean="0"/>
              <a:t>Третий ярус – кустарниковая растительность (лещина, бересклет, калина, боярышник и др.;</a:t>
            </a:r>
          </a:p>
          <a:p>
            <a:pPr eaLnBrk="1" hangingPunct="1">
              <a:defRPr/>
            </a:pPr>
            <a:r>
              <a:rPr lang="ru-RU" sz="2200" smtClean="0"/>
              <a:t>Четвертый ярус – травянистый (кустарнички, полукустарнички, папоротники, всходы деревьев, травы);</a:t>
            </a:r>
          </a:p>
          <a:p>
            <a:pPr eaLnBrk="1" hangingPunct="1">
              <a:defRPr/>
            </a:pPr>
            <a:r>
              <a:rPr lang="ru-RU" sz="2200" smtClean="0"/>
              <a:t>Приземный ярус – лишайники, мхи, грибы, низкие травы.</a:t>
            </a:r>
          </a:p>
          <a:p>
            <a:pPr eaLnBrk="1" hangingPunct="1">
              <a:defRPr/>
            </a:pPr>
            <a:endParaRPr lang="ru-RU" sz="2200" smtClean="0"/>
          </a:p>
        </p:txBody>
      </p:sp>
      <p:pic>
        <p:nvPicPr>
          <p:cNvPr id="19466" name="i-main-pic" descr="Картинка 3 из 269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685800"/>
            <a:ext cx="4284663" cy="563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93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Биологически замкнутая экосистема</a:t>
            </a:r>
          </a:p>
        </p:txBody>
      </p:sp>
      <p:pic>
        <p:nvPicPr>
          <p:cNvPr id="35846" name="i-main-pic" descr="Картинка 18 из 269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92250"/>
            <a:ext cx="9144000" cy="5365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746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b="0" smtClean="0"/>
              <a:t>Так устроена подземная экосистема с единственным живым организмом</a:t>
            </a:r>
          </a:p>
        </p:txBody>
      </p:sp>
      <p:pic>
        <p:nvPicPr>
          <p:cNvPr id="37894" name="i-main-pic" descr="Картинка 57 из 2686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50875"/>
            <a:ext cx="9144000" cy="6184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385175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Закрепление:</a:t>
            </a:r>
          </a:p>
        </p:txBody>
      </p:sp>
      <p:sp>
        <p:nvSpPr>
          <p:cNvPr id="22532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914400"/>
            <a:ext cx="815975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1) Что такое биогеоценоз?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2) Расскажите о пространственной структуре экосистемы.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3) Какие обязательные компоненты включает любая экосистема?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4) В каких отношениях находятся друг с другом обитатели биоценозов?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Охарактеризуйте эти связи.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5) Опишите видовой состав и пространственную структуру экосистемы дубравы.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447800" y="0"/>
            <a:ext cx="6172200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0" smtClean="0"/>
              <a:t>Экосистема ручья</a:t>
            </a:r>
          </a:p>
        </p:txBody>
      </p:sp>
      <p:pic>
        <p:nvPicPr>
          <p:cNvPr id="28680" name="i-main-pic" descr="Картинка 43 из 2686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515938"/>
            <a:ext cx="8153400" cy="6342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448800" cy="65532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Сообщество</a:t>
            </a:r>
            <a:r>
              <a:rPr lang="ru-RU" sz="3600" smtClean="0"/>
              <a:t> , или  </a:t>
            </a:r>
            <a:r>
              <a:rPr lang="ru-RU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биоценоз</a:t>
            </a:r>
            <a:r>
              <a:rPr lang="ru-RU" sz="3600" smtClean="0"/>
              <a:t>, - это совокупность сосуществующих популяций разных видов.</a:t>
            </a:r>
          </a:p>
          <a:p>
            <a:pPr eaLnBrk="1" hangingPunct="1">
              <a:defRPr/>
            </a:pPr>
            <a:r>
              <a:rPr lang="ru-RU" sz="3600" smtClean="0"/>
              <a:t>Вместе с факторами неживой природы сообщество образует </a:t>
            </a:r>
            <a:r>
              <a:rPr lang="ru-RU" sz="3600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экосистему.</a:t>
            </a:r>
            <a:endParaRPr lang="ru-RU" sz="3600" smtClean="0"/>
          </a:p>
          <a:p>
            <a:pPr eaLnBrk="1" hangingPunct="1">
              <a:defRPr/>
            </a:pPr>
            <a:r>
              <a:rPr lang="ru-RU" sz="3600" smtClean="0"/>
              <a:t>Экосистема, границы которой определены растительным сообществом, называют </a:t>
            </a:r>
            <a:r>
              <a:rPr lang="ru-RU" sz="3600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биогеоценозом</a:t>
            </a:r>
            <a:r>
              <a:rPr lang="ru-RU" sz="3600" smtClean="0"/>
              <a:t> .</a:t>
            </a:r>
          </a:p>
          <a:p>
            <a:pPr eaLnBrk="1" hangingPunct="1">
              <a:defRPr/>
            </a:pPr>
            <a:r>
              <a:rPr lang="ru-RU" sz="3600" smtClean="0"/>
              <a:t>Совокупность биогеоценозов земного шара образуют глобальную экосистему - </a:t>
            </a:r>
            <a:r>
              <a:rPr lang="ru-RU" sz="3600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биосфера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3048000" cy="3962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>Наземный биогеоценоз</a:t>
            </a:r>
          </a:p>
        </p:txBody>
      </p:sp>
      <p:pic>
        <p:nvPicPr>
          <p:cNvPr id="26630" name="i-main-pic" descr="Картинка 2 из 269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0"/>
            <a:ext cx="61722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39940" name="i-main-pic" descr="Картинка 42 из 268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746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Пространственная структура экосистемы</a:t>
            </a: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914400"/>
            <a:ext cx="8763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Пространственная структура большинства экосистем определяется ярусным расположением растительности</a:t>
            </a:r>
          </a:p>
        </p:txBody>
      </p:sp>
      <p:pic>
        <p:nvPicPr>
          <p:cNvPr id="10246" name="Picture 6" descr="SWScan002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209800"/>
            <a:ext cx="9144000" cy="4616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Видовая структура экосистемы</a:t>
            </a:r>
          </a:p>
        </p:txBody>
      </p:sp>
      <p:sp>
        <p:nvSpPr>
          <p:cNvPr id="1229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905000"/>
            <a:ext cx="8540750" cy="4343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Видовое разнообразие – число видов, которые его образуют, и количественное соотношение особей этих видов</a:t>
            </a:r>
          </a:p>
          <a:p>
            <a:pPr eaLnBrk="1" hangingPunct="1">
              <a:defRPr/>
            </a:pPr>
            <a:r>
              <a:rPr lang="ru-RU" sz="3600" smtClean="0"/>
              <a:t>При характеристике экосистемы используют понятие </a:t>
            </a:r>
            <a:r>
              <a:rPr lang="ru-RU" sz="3600" b="1" i="1" smtClean="0"/>
              <a:t>плотность популяции</a:t>
            </a:r>
            <a:endParaRPr lang="ru-RU" sz="3600" smtClean="0"/>
          </a:p>
        </p:txBody>
      </p:sp>
      <p:sp>
        <p:nvSpPr>
          <p:cNvPr id="12293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838200" y="6096000"/>
            <a:ext cx="8007350" cy="76200"/>
          </a:xfrm>
        </p:spPr>
        <p:txBody>
          <a:bodyPr/>
          <a:lstStyle/>
          <a:p>
            <a:pPr eaLnBrk="1" hangingPunct="1">
              <a:defRPr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Экологическая структура экосистемы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Соотношение групп видов, занимающих определенные экологические ниши и выполняющих определенные функции в сообществе.</a:t>
            </a:r>
          </a:p>
          <a:p>
            <a:pPr eaLnBrk="1" hangingPunct="1">
              <a:defRPr/>
            </a:pPr>
            <a:r>
              <a:rPr lang="ru-RU" smtClean="0"/>
              <a:t>Благодаря взаимодействию этих групп обеспечивается главное свойство экосистемы – </a:t>
            </a:r>
            <a:r>
              <a:rPr lang="ru-RU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способность к самоподдержанию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30724" name="i-main-pic" descr="Картинка 10 из 37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102</TotalTime>
  <Words>351</Words>
  <Application>Microsoft Office PowerPoint</Application>
  <PresentationFormat>Экран (4:3)</PresentationFormat>
  <Paragraphs>38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Wingdings</vt:lpstr>
      <vt:lpstr>Calibri</vt:lpstr>
      <vt:lpstr>Трава</vt:lpstr>
      <vt:lpstr>СТРУКТУРА ЭКОСИСТЕМЫ</vt:lpstr>
      <vt:lpstr>Экосистема ручья</vt:lpstr>
      <vt:lpstr>Слайд 3</vt:lpstr>
      <vt:lpstr>Наземный биогеоценоз</vt:lpstr>
      <vt:lpstr>Слайд 5</vt:lpstr>
      <vt:lpstr>Пространственная структура экосистемы</vt:lpstr>
      <vt:lpstr>Видовая структура экосистемы</vt:lpstr>
      <vt:lpstr>Экологическая структура экосистемы</vt:lpstr>
      <vt:lpstr>Слайд 9</vt:lpstr>
      <vt:lpstr>Слайд 10</vt:lpstr>
      <vt:lpstr>Продуценты или автотрофы (продуценты небелковых токсинов)</vt:lpstr>
      <vt:lpstr>Слайд 12</vt:lpstr>
      <vt:lpstr>Слайд 13</vt:lpstr>
      <vt:lpstr>Водоем как экосистема</vt:lpstr>
      <vt:lpstr>Экосистема дубравы</vt:lpstr>
      <vt:lpstr>Биологически замкнутая экосистема</vt:lpstr>
      <vt:lpstr>Так устроена подземная экосистема с единственным живым организмом</vt:lpstr>
      <vt:lpstr>Закрепление: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школа</dc:creator>
  <cp:lastModifiedBy>школа</cp:lastModifiedBy>
  <cp:revision>7</cp:revision>
  <cp:lastPrinted>1601-01-01T00:00:00Z</cp:lastPrinted>
  <dcterms:created xsi:type="dcterms:W3CDTF">1601-01-01T00:00:00Z</dcterms:created>
  <dcterms:modified xsi:type="dcterms:W3CDTF">2013-10-03T06:16:53Z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