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5"/>
  </p:notesMasterIdLst>
  <p:sldIdLst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7" r:id="rId12"/>
    <p:sldId id="276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2" autoAdjust="0"/>
    <p:restoredTop sz="94660"/>
  </p:normalViewPr>
  <p:slideViewPr>
    <p:cSldViewPr>
      <p:cViewPr>
        <p:scale>
          <a:sx n="66" d="100"/>
          <a:sy n="66" d="100"/>
        </p:scale>
        <p:origin x="-186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F2E6F-8664-4005-A7E8-EF275873DF7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3D8FE-AE51-4BC2-9A02-F728A14D9E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3963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3/28/2013 10:15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12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3D8FE-AE51-4BC2-9A02-F728A14D9ED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1%F3%EC%E0%E3%EE%EA%F0%F3%F7%E5%ED%E8%E5" TargetMode="External"/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hyperlink" Target="http://stranamasterov.ru/node/136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149080"/>
            <a:ext cx="7632848" cy="1523494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spc="-150" dirty="0" smtClean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  <a:t>Знакомство с квиллингом</a:t>
            </a:r>
            <a:endParaRPr lang="ru-RU" sz="5400" b="0" i="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683568" y="1628800"/>
            <a:ext cx="7522359" cy="2441302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pc="-640" dirty="0" smtClean="0">
                <a:gradFill>
                  <a:gsLst>
                    <a:gs pos="0">
                      <a:srgbClr val="FFEBD4">
                        <a:lumMod val="20000"/>
                        <a:lumOff val="80000"/>
                      </a:srgbClr>
                    </a:gs>
                    <a:gs pos="62000">
                      <a:srgbClr val="D5B953"/>
                    </a:gs>
                    <a:gs pos="28000">
                      <a:srgbClr val="F8F57B"/>
                    </a:gs>
                    <a:gs pos="88000">
                      <a:srgbClr val="D1943B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Искусство </a:t>
            </a:r>
            <a:r>
              <a:rPr lang="ru-RU" spc="-640" dirty="0" err="1" smtClean="0">
                <a:gradFill>
                  <a:gsLst>
                    <a:gs pos="0">
                      <a:srgbClr val="FFEBD4">
                        <a:lumMod val="20000"/>
                        <a:lumOff val="80000"/>
                      </a:srgbClr>
                    </a:gs>
                    <a:gs pos="62000">
                      <a:srgbClr val="D5B953"/>
                    </a:gs>
                    <a:gs pos="28000">
                      <a:srgbClr val="F8F57B"/>
                    </a:gs>
                    <a:gs pos="88000">
                      <a:srgbClr val="D1943B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бумагокручения</a:t>
            </a:r>
            <a:endParaRPr lang="ru-RU" spc="-640" dirty="0">
              <a:gradFill>
                <a:gsLst>
                  <a:gs pos="0">
                    <a:srgbClr val="FFEBD4">
                      <a:lumMod val="20000"/>
                      <a:lumOff val="80000"/>
                    </a:srgbClr>
                  </a:gs>
                  <a:gs pos="62000">
                    <a:srgbClr val="D5B953"/>
                  </a:gs>
                  <a:gs pos="28000">
                    <a:srgbClr val="F8F57B"/>
                  </a:gs>
                  <a:gs pos="88000">
                    <a:srgbClr val="D1943B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pic>
        <p:nvPicPr>
          <p:cNvPr id="5" name="Рисунок 4" descr="5614066.jpg"/>
          <p:cNvPicPr>
            <a:picLocks noChangeAspect="1"/>
          </p:cNvPicPr>
          <p:nvPr/>
        </p:nvPicPr>
        <p:blipFill>
          <a:blip r:embed="rId3" cstate="print"/>
          <a:srcRect b="8614"/>
          <a:stretch>
            <a:fillRect/>
          </a:stretch>
        </p:blipFill>
        <p:spPr>
          <a:xfrm>
            <a:off x="6588224" y="476672"/>
            <a:ext cx="2137420" cy="1784022"/>
          </a:xfrm>
          <a:prstGeom prst="rect">
            <a:avLst/>
          </a:prstGeom>
        </p:spPr>
      </p:pic>
      <p:pic>
        <p:nvPicPr>
          <p:cNvPr id="6" name="Рисунок 5" descr="2630-1-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555148"/>
              </a:clrFrom>
              <a:clrTo>
                <a:srgbClr val="55514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695952">
            <a:off x="7596336" y="3068960"/>
            <a:ext cx="1296144" cy="1296144"/>
          </a:xfrm>
          <a:prstGeom prst="rect">
            <a:avLst/>
          </a:prstGeom>
        </p:spPr>
      </p:pic>
      <p:pic>
        <p:nvPicPr>
          <p:cNvPr id="7" name="Рисунок 6" descr="2630-1-f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21219548">
            <a:off x="186726" y="2479119"/>
            <a:ext cx="1359403" cy="2123790"/>
          </a:xfrm>
          <a:prstGeom prst="rect">
            <a:avLst/>
          </a:prstGeom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55576" y="5589240"/>
            <a:ext cx="77048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Учитель высшей категории МОУ «Сернурская средняя (полная) общеобразовательная школа №2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им.Н.А.Заболоцкого»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Индюкова Римма Юрьевна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8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97794"/>
            <a:ext cx="4845252" cy="4295502"/>
          </a:xfrm>
          <a:prstGeom prst="rect">
            <a:avLst/>
          </a:prstGeom>
        </p:spPr>
      </p:pic>
      <p:pic>
        <p:nvPicPr>
          <p:cNvPr id="4" name="Рисунок 3" descr="221aeaee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996952"/>
            <a:ext cx="3316972" cy="3645024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1520" y="0"/>
            <a:ext cx="8244407" cy="2060848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-150" normalizeH="0" baseline="0" noProof="0" dirty="0" smtClean="0">
                <a:ln w="3175">
                  <a:noFill/>
                </a:ln>
                <a:gradFill flip="none" rotWithShape="1">
                  <a:gsLst>
                    <a:gs pos="0">
                      <a:srgbClr val="FFFFB9"/>
                    </a:gs>
                    <a:gs pos="36000">
                      <a:srgbClr val="FFFF99"/>
                    </a:gs>
                    <a:gs pos="86000">
                      <a:srgbClr val="F6AE1E"/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rPr>
              <a:t>Не бойтесь, экспериментируйте, друзья!</a:t>
            </a:r>
            <a:endParaRPr kumimoji="0" lang="ru-RU" sz="5400" b="0" i="0" u="none" strike="noStrike" kern="1200" cap="none" spc="-150" normalizeH="0" baseline="0" noProof="0" dirty="0">
              <a:ln w="3175">
                <a:noFill/>
              </a:ln>
              <a:gradFill flip="none" rotWithShape="1">
                <a:gsLst>
                  <a:gs pos="0">
                    <a:srgbClr val="FFFFB9"/>
                  </a:gs>
                  <a:gs pos="36000">
                    <a:srgbClr val="FFFF99"/>
                  </a:gs>
                  <a:gs pos="86000">
                    <a:srgbClr val="F6AE1E"/>
                  </a:gs>
                </a:gsLst>
                <a:lin ang="5400000" scaled="0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2276872"/>
            <a:ext cx="4068959" cy="152349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Использованные материалы: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3789040"/>
            <a:ext cx="468052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  <a:hlinkClick r:id="rId2"/>
              </a:rPr>
              <a:t>www.yandex.ru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  <a:hlinkClick r:id="rId3"/>
              </a:rPr>
              <a:t>http://ru.wikipedia.org/wiki/%C1%F3%EC%E0%E3%EE%EA%F0%F3%F7%E5%ED%E8%E5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  <a:hlinkClick r:id="rId4"/>
              </a:rPr>
              <a:t>http://stranamasterov.ru/node/1364</a:t>
            </a: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PICT0855w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174406"/>
            <a:ext cx="3528392" cy="3893398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995936" y="404664"/>
            <a:ext cx="4248472" cy="1656184"/>
            <a:chOff x="3995936" y="404664"/>
            <a:chExt cx="4248472" cy="1656184"/>
          </a:xfrm>
        </p:grpSpPr>
        <p:sp>
          <p:nvSpPr>
            <p:cNvPr id="9" name="Выноска-облако 8"/>
            <p:cNvSpPr/>
            <p:nvPr/>
          </p:nvSpPr>
          <p:spPr bwMode="auto">
            <a:xfrm>
              <a:off x="3995936" y="548680"/>
              <a:ext cx="4248472" cy="1512168"/>
            </a:xfrm>
            <a:prstGeom prst="cloudCallou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ru-RU" sz="2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endParaRPr>
            </a:p>
          </p:txBody>
        </p:sp>
        <p:sp>
          <p:nvSpPr>
            <p:cNvPr id="7" name="Заголовок 1"/>
            <p:cNvSpPr txBox="1">
              <a:spLocks/>
            </p:cNvSpPr>
            <p:nvPr/>
          </p:nvSpPr>
          <p:spPr>
            <a:xfrm>
              <a:off x="4139952" y="404664"/>
              <a:ext cx="4068959" cy="152349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marL="0" marR="0" lvl="0" indent="0" algn="ctr" defTabSz="914363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200" spc="-150" noProof="0" dirty="0" smtClean="0">
                  <a:ln w="3175">
                    <a:noFill/>
                  </a:ln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+mj-lt"/>
                  <a:cs typeface="Arial" charset="0"/>
                </a:rPr>
                <a:t>Успехов в работе!</a:t>
              </a:r>
              <a:endParaRPr kumimoji="0" lang="ru-RU" sz="3200" b="0" i="0" u="none" strike="noStrike" kern="1200" cap="none" spc="-150" normalizeH="0" baseline="0" noProof="0" dirty="0">
                <a:ln w="3175">
                  <a:noFill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7043208" cy="1523494"/>
          </a:xfrm>
        </p:spPr>
        <p:txBody>
          <a:bodyPr/>
          <a:lstStyle/>
          <a:p>
            <a:r>
              <a:rPr lang="ru-RU" dirty="0" smtClean="0"/>
              <a:t>История возникновения</a:t>
            </a:r>
            <a:endParaRPr lang="ru-RU" dirty="0"/>
          </a:p>
        </p:txBody>
      </p:sp>
      <p:pic>
        <p:nvPicPr>
          <p:cNvPr id="5" name="Рисунок 4" descr="Монахини из Ордена францисканц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3697568" cy="44992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968" y="1628800"/>
            <a:ext cx="4680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«</a:t>
            </a:r>
            <a:r>
              <a:rPr lang="ru-RU" sz="2800" dirty="0" err="1" smtClean="0">
                <a:solidFill>
                  <a:schemeClr val="bg1"/>
                </a:solidFill>
              </a:rPr>
              <a:t>quilling</a:t>
            </a:r>
            <a:r>
              <a:rPr lang="ru-RU" sz="2800" dirty="0" smtClean="0">
                <a:solidFill>
                  <a:schemeClr val="bg1"/>
                </a:solidFill>
              </a:rPr>
              <a:t>» — от слова «</a:t>
            </a:r>
            <a:r>
              <a:rPr lang="ru-RU" sz="2800" dirty="0" err="1" smtClean="0">
                <a:solidFill>
                  <a:schemeClr val="bg1"/>
                </a:solidFill>
              </a:rPr>
              <a:t>quill</a:t>
            </a:r>
            <a:r>
              <a:rPr lang="ru-RU" sz="2800" dirty="0" smtClean="0">
                <a:solidFill>
                  <a:schemeClr val="bg1"/>
                </a:solidFill>
              </a:rPr>
              <a:t>» или «птичье перо»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Европа, конец 14-начало 15 века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FF00"/>
                </a:solidFill>
              </a:rPr>
              <a:t>монахини создавали изящные медальоны, закручивая на кончике птичьего пера бумагу с позолоченными краями.</a:t>
            </a: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0"/>
            <a:ext cx="5146997" cy="1523494"/>
          </a:xfrm>
        </p:spPr>
        <p:txBody>
          <a:bodyPr/>
          <a:lstStyle/>
          <a:p>
            <a:pPr algn="ctr"/>
            <a:r>
              <a:rPr lang="ru-RU" dirty="0" smtClean="0"/>
              <a:t>Квиллинг – это: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1628800"/>
            <a:ext cx="46805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в Средневековье искусство для дам из богатых слоев общества(дорогая бумага).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FF00"/>
                </a:solidFill>
              </a:rPr>
              <a:t>хобби в странах Западной Европы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в 15 веке –искусство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FF00"/>
                </a:solidFill>
              </a:rPr>
              <a:t> в 19 веке — дамское развлечение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большую часть 20 века оно </a:t>
            </a:r>
            <a:r>
              <a:rPr lang="ru-RU" sz="2800" u="sng" dirty="0" smtClean="0">
                <a:solidFill>
                  <a:schemeClr val="bg1"/>
                </a:solidFill>
              </a:rPr>
              <a:t>было забыто </a:t>
            </a:r>
            <a:endParaRPr lang="ru-RU" sz="2800" u="sng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 cstate="print"/>
          <a:srcRect l="3382" t="8482" r="2107"/>
          <a:stretch>
            <a:fillRect/>
          </a:stretch>
        </p:blipFill>
        <p:spPr>
          <a:xfrm>
            <a:off x="107504" y="1628800"/>
            <a:ext cx="4056776" cy="2663379"/>
          </a:xfrm>
          <a:prstGeom prst="rect">
            <a:avLst/>
          </a:prstGeom>
        </p:spPr>
      </p:pic>
      <p:pic>
        <p:nvPicPr>
          <p:cNvPr id="5" name="Рисунок 4" descr="4f9c0624b9be.jpg"/>
          <p:cNvPicPr>
            <a:picLocks noChangeAspect="1"/>
          </p:cNvPicPr>
          <p:nvPr/>
        </p:nvPicPr>
        <p:blipFill>
          <a:blip r:embed="rId3" cstate="print"/>
          <a:srcRect l="11750" t="21180" r="6177" b="8220"/>
          <a:stretch>
            <a:fillRect/>
          </a:stretch>
        </p:blipFill>
        <p:spPr>
          <a:xfrm>
            <a:off x="323528" y="4230380"/>
            <a:ext cx="3672408" cy="23692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043208" cy="1523494"/>
          </a:xfrm>
        </p:spPr>
        <p:txBody>
          <a:bodyPr/>
          <a:lstStyle/>
          <a:p>
            <a:pPr algn="ctr"/>
            <a:r>
              <a:rPr lang="ru-RU" dirty="0" smtClean="0"/>
              <a:t>Это нужно знать: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1628800"/>
            <a:ext cx="46805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bg1"/>
                </a:solidFill>
              </a:rPr>
              <a:t>В Южной Корее существует целая Ассоциация любителей бумажной пластики.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FFFF00"/>
                </a:solidFill>
              </a:rPr>
              <a:t>В Англии принцесса Елизавета всерьёз увлекалась искусством квиллинга, и многие её творения хранятся в музее Виктории и Альберта в Лондоне.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37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3723354" cy="46348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043208" cy="1523494"/>
          </a:xfrm>
        </p:spPr>
        <p:txBody>
          <a:bodyPr/>
          <a:lstStyle/>
          <a:p>
            <a:pPr algn="ctr"/>
            <a:r>
              <a:rPr lang="ru-RU" dirty="0" smtClean="0"/>
              <a:t>Давайте попробуем!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539552" y="1484784"/>
            <a:ext cx="3600400" cy="2631892"/>
            <a:chOff x="539552" y="1484784"/>
            <a:chExt cx="3600400" cy="2631892"/>
          </a:xfrm>
        </p:grpSpPr>
        <p:pic>
          <p:nvPicPr>
            <p:cNvPr id="5" name="Рисунок 4" descr="PICT0825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>
              <a:off x="539552" y="1484784"/>
              <a:ext cx="3600400" cy="263189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763688" y="2996952"/>
              <a:ext cx="230425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Зажмем полоску бумаги между двух пальцев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427984" y="1484784"/>
            <a:ext cx="3600400" cy="2691591"/>
            <a:chOff x="4427984" y="1484784"/>
            <a:chExt cx="3600400" cy="2691591"/>
          </a:xfrm>
        </p:grpSpPr>
        <p:pic>
          <p:nvPicPr>
            <p:cNvPr id="6" name="Рисунок 5" descr="PICT0826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>
            <a:xfrm>
              <a:off x="4427984" y="1484784"/>
              <a:ext cx="3600400" cy="264029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724128" y="2852936"/>
              <a:ext cx="230425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Проводя ногтем, оттянем конец полоски пальцами другой руки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39552" y="4221088"/>
            <a:ext cx="3744416" cy="2409056"/>
            <a:chOff x="539552" y="4221088"/>
            <a:chExt cx="3744416" cy="2409056"/>
          </a:xfrm>
        </p:grpSpPr>
        <p:pic>
          <p:nvPicPr>
            <p:cNvPr id="7" name="Рисунок 6" descr="PICT0827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9552" y="4221088"/>
              <a:ext cx="3613584" cy="240905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11560" y="4293096"/>
              <a:ext cx="36724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Загнутый кончик легче наматывается на шило(зубочистку)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427984" y="4229877"/>
            <a:ext cx="3600400" cy="2400267"/>
            <a:chOff x="4427984" y="4229877"/>
            <a:chExt cx="3600400" cy="2400267"/>
          </a:xfrm>
        </p:grpSpPr>
        <p:pic>
          <p:nvPicPr>
            <p:cNvPr id="8" name="Рисунок 7" descr="PICT0829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27984" y="4229877"/>
              <a:ext cx="3600400" cy="2400267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5724128" y="5805264"/>
              <a:ext cx="223224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Дальше крутить  можно вручную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043208" cy="1523494"/>
          </a:xfrm>
        </p:spPr>
        <p:txBody>
          <a:bodyPr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323528" y="1340768"/>
            <a:ext cx="3708412" cy="2496278"/>
            <a:chOff x="323528" y="1340768"/>
            <a:chExt cx="3708412" cy="2496278"/>
          </a:xfrm>
        </p:grpSpPr>
        <p:pic>
          <p:nvPicPr>
            <p:cNvPr id="5" name="Рисунок 4" descr="PICT083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528" y="1364771"/>
              <a:ext cx="3708412" cy="247227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23528" y="1340768"/>
              <a:ext cx="36724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Скручиваем плотный диск двумя руками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716016" y="4005064"/>
            <a:ext cx="3744416" cy="2472275"/>
            <a:chOff x="323528" y="4005064"/>
            <a:chExt cx="3744416" cy="2472275"/>
          </a:xfrm>
        </p:grpSpPr>
        <p:pic>
          <p:nvPicPr>
            <p:cNvPr id="9" name="Рисунок 8" descr="PICT083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3528" y="4005064"/>
              <a:ext cx="3708412" cy="24722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95536" y="4293096"/>
              <a:ext cx="36724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 Закрепляем конец полоски клеем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23528" y="4005064"/>
            <a:ext cx="3672408" cy="2448272"/>
            <a:chOff x="4788024" y="4077072"/>
            <a:chExt cx="3672408" cy="2448272"/>
          </a:xfrm>
        </p:grpSpPr>
        <p:pic>
          <p:nvPicPr>
            <p:cNvPr id="7" name="Рисунок 6" descr="PICT083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88024" y="4077072"/>
              <a:ext cx="3672408" cy="244827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788024" y="4221088"/>
              <a:ext cx="36724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Слегка расслабляем пальцы</a:t>
              </a:r>
            </a:p>
            <a:p>
              <a:pPr algn="ctr"/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16016" y="1364771"/>
            <a:ext cx="3744416" cy="2496277"/>
            <a:chOff x="4716016" y="1364771"/>
            <a:chExt cx="3744416" cy="2496277"/>
          </a:xfrm>
        </p:grpSpPr>
        <p:pic>
          <p:nvPicPr>
            <p:cNvPr id="10" name="Рисунок 9" descr="PICT083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6016" y="1364771"/>
              <a:ext cx="3744416" cy="249627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716016" y="1556792"/>
              <a:ext cx="36724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Вся полоска свёрнута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043208" cy="1523494"/>
          </a:xfrm>
        </p:spPr>
        <p:txBody>
          <a:bodyPr/>
          <a:lstStyle/>
          <a:p>
            <a:pPr algn="ctr"/>
            <a:r>
              <a:rPr lang="ru-RU" dirty="0" smtClean="0"/>
              <a:t>Экспериментируем! </a:t>
            </a:r>
            <a:endParaRPr lang="ru-RU" dirty="0"/>
          </a:p>
        </p:txBody>
      </p:sp>
      <p:pic>
        <p:nvPicPr>
          <p:cNvPr id="5" name="Рисунок 4" descr="PICT08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672408" cy="2448272"/>
          </a:xfrm>
          <a:prstGeom prst="rect">
            <a:avLst/>
          </a:prstGeom>
        </p:spPr>
      </p:pic>
      <p:pic>
        <p:nvPicPr>
          <p:cNvPr id="6" name="Рисунок 5" descr="PICT08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668016"/>
            <a:ext cx="3672408" cy="2448272"/>
          </a:xfrm>
          <a:prstGeom prst="rect">
            <a:avLst/>
          </a:prstGeom>
        </p:spPr>
      </p:pic>
      <p:pic>
        <p:nvPicPr>
          <p:cNvPr id="7" name="Рисунок 6" descr="PICT08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797152"/>
            <a:ext cx="2857500" cy="18192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67544" y="4293096"/>
            <a:ext cx="6030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Заготовкам можно придавать самые различные формы, выполняя сжатия и вмятины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PICT08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5013176"/>
            <a:ext cx="2304256" cy="158993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0648"/>
            <a:ext cx="7043208" cy="1523494"/>
          </a:xfrm>
        </p:spPr>
        <p:txBody>
          <a:bodyPr/>
          <a:lstStyle/>
          <a:p>
            <a:pPr algn="ctr"/>
            <a:r>
              <a:rPr lang="ru-RU" dirty="0" smtClean="0"/>
              <a:t>Некоторые формы… </a:t>
            </a:r>
            <a:endParaRPr lang="ru-RU" dirty="0"/>
          </a:p>
        </p:txBody>
      </p:sp>
      <p:pic>
        <p:nvPicPr>
          <p:cNvPr id="3" name="Рисунок 2" descr="a9d73e6e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7056784" cy="50859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638132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Лучший вариант: ширина полоски – 5 мм, длина – длина альбомного листа.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44824"/>
            <a:ext cx="3543300" cy="4476750"/>
          </a:xfrm>
          <a:prstGeom prst="rect">
            <a:avLst/>
          </a:prstGeom>
        </p:spPr>
      </p:pic>
      <p:pic>
        <p:nvPicPr>
          <p:cNvPr id="5" name="Рисунок 4" descr="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391866"/>
            <a:ext cx="5036262" cy="3773438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523261" cy="1523494"/>
          </a:xfrm>
        </p:spPr>
        <p:txBody>
          <a:bodyPr/>
          <a:lstStyle/>
          <a:p>
            <a:pPr algn="ctr"/>
            <a:r>
              <a:rPr lang="ru-RU" dirty="0" smtClean="0"/>
              <a:t>Перед вами открыты все дороги…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TS010286767">
  <a:themeElements>
    <a:clrScheme name="Purple Template-Template">
      <a:dk1>
        <a:srgbClr val="000000"/>
      </a:dk1>
      <a:lt1>
        <a:srgbClr val="FFFFFF"/>
      </a:lt1>
      <a:dk2>
        <a:srgbClr val="663474"/>
      </a:dk2>
      <a:lt2>
        <a:srgbClr val="DBB7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2681E6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E142A9-57FF-4D7D-853B-3B87B70DB7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TS010286767</Template>
  <TotalTime>87</TotalTime>
  <Words>337</Words>
  <Application>Microsoft Office PowerPoint</Application>
  <PresentationFormat>Экран (4:3)</PresentationFormat>
  <Paragraphs>43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TS010286767</vt:lpstr>
      <vt:lpstr>Белый текст и шрифт Courier для слайдов с кодом</vt:lpstr>
      <vt:lpstr>Знакомство с квиллингом</vt:lpstr>
      <vt:lpstr>История возникновения</vt:lpstr>
      <vt:lpstr>Квиллинг – это:</vt:lpstr>
      <vt:lpstr>Это нужно знать:</vt:lpstr>
      <vt:lpstr>Давайте попробуем!</vt:lpstr>
      <vt:lpstr>Далее</vt:lpstr>
      <vt:lpstr>Экспериментируем! </vt:lpstr>
      <vt:lpstr>Некоторые формы… </vt:lpstr>
      <vt:lpstr>Перед вами открыты все дороги…</vt:lpstr>
      <vt:lpstr>Слайд 10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Заголовок: объявление</dc:title>
  <dc:creator>Римма</dc:creator>
  <cp:lastModifiedBy>Римма</cp:lastModifiedBy>
  <cp:revision>12</cp:revision>
  <dcterms:created xsi:type="dcterms:W3CDTF">2013-03-28T06:22:22Z</dcterms:created>
  <dcterms:modified xsi:type="dcterms:W3CDTF">2013-03-28T18:16:51Z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TC102867679990</vt:lpwstr>
  </property>
</Properties>
</file>