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67" r:id="rId4"/>
    <p:sldId id="260" r:id="rId5"/>
    <p:sldId id="268" r:id="rId6"/>
    <p:sldId id="262" r:id="rId7"/>
    <p:sldId id="263" r:id="rId8"/>
    <p:sldId id="264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Ольга Воеводина" initials="ОВ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13" autoAdjust="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1-09T21:40:44.843" idx="1">
    <p:pos x="10" y="10"/>
    <p:text/>
  </p:cm>
</p:cmLst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jpeg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9.jpeg"/><Relationship Id="rId1" Type="http://schemas.openxmlformats.org/officeDocument/2006/relationships/image" Target="../media/image17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8810D-04C0-415C-9910-132E212E7F90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B22D04-57B5-440B-9E79-BA22F27F564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40B8C1E-0FDD-48F9-A193-72E0E0EC8D3A}" type="datetimeFigureOut">
              <a:rPr lang="ru-RU" smtClean="0"/>
              <a:pPr/>
              <a:t>15.08.2014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518A581-FE38-4143-9595-9A5D8C353C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10" Type="http://schemas.openxmlformats.org/officeDocument/2006/relationships/oleObject" Target="../embeddings/oleObject7.bin"/><Relationship Id="rId4" Type="http://schemas.openxmlformats.org/officeDocument/2006/relationships/image" Target="../media/image12.wmf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comments" Target="../comments/comment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5.png"/><Relationship Id="rId4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25.png"/><Relationship Id="rId4" Type="http://schemas.openxmlformats.org/officeDocument/2006/relationships/image" Target="../media/image3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428604"/>
            <a:ext cx="6715172" cy="15696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9600" b="1" dirty="0" smtClean="0"/>
              <a:t>Формулы</a:t>
            </a:r>
            <a:endParaRPr lang="ru-RU" sz="9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286512" y="3429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 rot="20611537">
            <a:off x="858554" y="2900164"/>
            <a:ext cx="3470858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6000" b="1" dirty="0" smtClean="0"/>
              <a:t>Пути</a:t>
            </a:r>
            <a:endParaRPr lang="ru-RU" sz="6000" b="1" dirty="0"/>
          </a:p>
        </p:txBody>
      </p:sp>
      <p:pic>
        <p:nvPicPr>
          <p:cNvPr id="2051" name="Picture 3" descr="D:\Мамины документы\Картинки\People Cartoons\SCHOOLG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339349">
            <a:off x="4720242" y="2183599"/>
            <a:ext cx="3924910" cy="412636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14282" y="5500702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Разработала учитель математики 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МОУ </a:t>
            </a:r>
            <a:r>
              <a:rPr lang="ru-RU" b="1" dirty="0" err="1" smtClean="0">
                <a:solidFill>
                  <a:srgbClr val="FF0000"/>
                </a:solidFill>
              </a:rPr>
              <a:t>Большечирклейской</a:t>
            </a:r>
            <a:r>
              <a:rPr lang="ru-RU" b="1" dirty="0" smtClean="0">
                <a:solidFill>
                  <a:srgbClr val="FF0000"/>
                </a:solidFill>
              </a:rPr>
              <a:t> СОШ </a:t>
            </a:r>
            <a:r>
              <a:rPr lang="ru-RU" b="1" dirty="0" err="1" smtClean="0">
                <a:solidFill>
                  <a:srgbClr val="FF0000"/>
                </a:solidFill>
              </a:rPr>
              <a:t>Айбулатова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Гюзяль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Алиевна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428604"/>
            <a:ext cx="44871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Сделаем вывод: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0100" y="1285860"/>
            <a:ext cx="7072362" cy="2800767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4400" b="1" dirty="0" smtClean="0"/>
              <a:t>При движении в одном направлении скорость сближения (или удаления)</a:t>
            </a:r>
          </a:p>
          <a:p>
            <a:r>
              <a:rPr lang="ru-RU" sz="4400" b="1" dirty="0"/>
              <a:t>р</a:t>
            </a:r>
            <a:r>
              <a:rPr lang="ru-RU" sz="4400" b="1" dirty="0" smtClean="0"/>
              <a:t>авна разности скоростей.</a:t>
            </a:r>
            <a:endParaRPr lang="ru-RU" sz="4400" b="1" dirty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458200" cy="1222375"/>
          </a:xfrm>
        </p:spPr>
        <p:txBody>
          <a:bodyPr/>
          <a:lstStyle/>
          <a:p>
            <a:r>
              <a:rPr lang="ru-RU" b="1" dirty="0" smtClean="0"/>
              <a:t>Домашнее задание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857364"/>
            <a:ext cx="5286412" cy="914400"/>
          </a:xfrm>
        </p:spPr>
        <p:txBody>
          <a:bodyPr>
            <a:noAutofit/>
          </a:bodyPr>
          <a:lstStyle/>
          <a:p>
            <a:r>
              <a:rPr lang="ru-RU" sz="3200" b="1" i="1" dirty="0" smtClean="0"/>
              <a:t>П.17 прочитать</a:t>
            </a:r>
          </a:p>
          <a:p>
            <a:r>
              <a:rPr lang="ru-RU" sz="3200" b="1" i="1" dirty="0" smtClean="0"/>
              <a:t>№ 701, 704, 676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428604"/>
            <a:ext cx="8358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Задача № 1. </a:t>
            </a:r>
          </a:p>
          <a:p>
            <a:r>
              <a:rPr lang="ru-RU" sz="2800" b="1" dirty="0" smtClean="0"/>
              <a:t>Велосипедист едет со скоростью 15 км/ч. Какое расстояние он проедет за 4 ч?</a:t>
            </a:r>
          </a:p>
          <a:p>
            <a:r>
              <a:rPr lang="ru-RU" sz="2400" i="1" dirty="0" smtClean="0"/>
              <a:t>Решение. </a:t>
            </a:r>
            <a:r>
              <a:rPr lang="ru-RU" sz="2400" b="1" dirty="0" smtClean="0"/>
              <a:t> </a:t>
            </a:r>
            <a:endParaRPr lang="ru-RU" sz="2400" i="1" dirty="0"/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500430" y="2000240"/>
          <a:ext cx="3714776" cy="1214446"/>
        </p:xfrm>
        <a:graphic>
          <a:graphicData uri="http://schemas.openxmlformats.org/presentationml/2006/ole">
            <p:oleObj spid="_x0000_s1028" name="Формула" r:id="rId3" imgW="634680" imgH="177480" progId="Equation.3">
              <p:embed/>
            </p:oleObj>
          </a:graphicData>
        </a:graphic>
      </p:graphicFrame>
      <p:pic>
        <p:nvPicPr>
          <p:cNvPr id="1029" name="Picture 5" descr="D:\Мамины документы\Картинки\Sports Cartoons\SPORT028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2910" y="2071678"/>
            <a:ext cx="2571768" cy="2928958"/>
          </a:xfrm>
          <a:prstGeom prst="rect">
            <a:avLst/>
          </a:prstGeom>
          <a:noFill/>
        </p:spPr>
      </p:pic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429520" y="2285992"/>
          <a:ext cx="1214446" cy="714380"/>
        </p:xfrm>
        <a:graphic>
          <a:graphicData uri="http://schemas.openxmlformats.org/presentationml/2006/ole">
            <p:oleObj spid="_x0000_s1030" name="Формула" r:id="rId5" imgW="215640" imgH="139680" progId="Equation.3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500430" y="3143248"/>
            <a:ext cx="51435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Запишем правило нахождения пути по скорости  и времени движения в буквенном виде.</a:t>
            </a:r>
            <a:endParaRPr lang="ru-RU" sz="2800" b="1" i="1" dirty="0"/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6929454" y="5000636"/>
          <a:ext cx="1785950" cy="642942"/>
        </p:xfrm>
        <a:graphic>
          <a:graphicData uri="http://schemas.openxmlformats.org/presentationml/2006/ole">
            <p:oleObj spid="_x0000_s1032" name="Формула" r:id="rId6" imgW="596880" imgH="203040" progId="Equation.3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/>
        </p:nvGraphicFramePr>
        <p:xfrm>
          <a:off x="2357422" y="5214950"/>
          <a:ext cx="2571768" cy="500066"/>
        </p:xfrm>
        <a:graphic>
          <a:graphicData uri="http://schemas.openxmlformats.org/presentationml/2006/ole">
            <p:oleObj spid="_x0000_s1033" name="Формула" r:id="rId7" imgW="863280" imgH="16488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857752" y="5143512"/>
          <a:ext cx="2286016" cy="500066"/>
        </p:xfrm>
        <a:graphic>
          <a:graphicData uri="http://schemas.openxmlformats.org/presentationml/2006/ole">
            <p:oleObj spid="_x0000_s1034" name="Формула" r:id="rId8" imgW="609480" imgH="177480" progId="Equation.3">
              <p:embed/>
            </p:oleObj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500034" y="5572140"/>
          <a:ext cx="5286412" cy="917580"/>
        </p:xfrm>
        <a:graphic>
          <a:graphicData uri="http://schemas.openxmlformats.org/presentationml/2006/ole">
            <p:oleObj spid="_x0000_s1036" name="Формула" r:id="rId9" imgW="1180800" imgH="203040" progId="Equation.3">
              <p:embed/>
            </p:oleObj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857884" y="5715016"/>
          <a:ext cx="2500330" cy="785818"/>
        </p:xfrm>
        <a:graphic>
          <a:graphicData uri="http://schemas.openxmlformats.org/presentationml/2006/ole">
            <p:oleObj spid="_x0000_s1037" name="Формула" r:id="rId10" imgW="380880" imgH="164880" progId="Equation.3">
              <p:embed/>
            </p:oleObj>
          </a:graphicData>
        </a:graphic>
      </p:graphicFrame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2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1472" y="142852"/>
            <a:ext cx="564360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/>
              <a:t>Что  же такое формула?</a:t>
            </a:r>
          </a:p>
          <a:p>
            <a:r>
              <a:rPr lang="ru-RU" sz="4000" b="1" i="1" dirty="0" smtClean="0"/>
              <a:t>Запись какого-нибудь правила с помощью букв называют  </a:t>
            </a:r>
            <a:r>
              <a:rPr lang="ru-RU" sz="4800" b="1" i="1" dirty="0" smtClean="0">
                <a:solidFill>
                  <a:srgbClr val="FF0000"/>
                </a:solidFill>
              </a:rPr>
              <a:t>формулой.</a:t>
            </a:r>
            <a:endParaRPr lang="ru-RU" sz="4800" b="1" i="1" dirty="0"/>
          </a:p>
        </p:txBody>
      </p:sp>
      <p:pic>
        <p:nvPicPr>
          <p:cNvPr id="3076" name="Picture 4" descr="D:\Мамины документы\Картинки\Educational Cartoons\OWL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84991">
            <a:off x="4141156" y="2073084"/>
            <a:ext cx="4659801" cy="4056977"/>
          </a:xfrm>
          <a:prstGeom prst="rect">
            <a:avLst/>
          </a:prstGeom>
          <a:noFill/>
        </p:spPr>
      </p:pic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1785918" y="5143512"/>
          <a:ext cx="2873366" cy="958869"/>
        </p:xfrm>
        <a:graphic>
          <a:graphicData uri="http://schemas.openxmlformats.org/presentationml/2006/ole">
            <p:oleObj spid="_x0000_s23554" name="Формула" r:id="rId4" imgW="495000" imgH="177480" progId="Equation.3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714348" y="3786190"/>
          <a:ext cx="2786082" cy="857256"/>
        </p:xfrm>
        <a:graphic>
          <a:graphicData uri="http://schemas.openxmlformats.org/presentationml/2006/ole">
            <p:oleObj spid="_x0000_s23555" name="Формула" r:id="rId5" imgW="495000" imgH="177480" progId="Equation.3">
              <p:embed/>
            </p:oleObj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5878513" y="928688"/>
          <a:ext cx="2798762" cy="958850"/>
        </p:xfrm>
        <a:graphic>
          <a:graphicData uri="http://schemas.openxmlformats.org/presentationml/2006/ole">
            <p:oleObj spid="_x0000_s23556" name="Формула" r:id="rId6" imgW="482400" imgH="177480" progId="Equation.3">
              <p:embed/>
            </p:oleObj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93" decel="100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93" decel="100000"/>
                                        <p:tgtEl>
                                          <p:spTgt spid="308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193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193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93" decel="100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193" decel="100000"/>
                                        <p:tgtEl>
                                          <p:spTgt spid="30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193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193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93" decel="100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193" decel="100000"/>
                                        <p:tgtEl>
                                          <p:spTgt spid="307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193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193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308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0"/>
            <a:ext cx="577850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/>
              <a:t>Найдите по формуле пути :</a:t>
            </a:r>
          </a:p>
          <a:p>
            <a:pPr marL="514350" indent="-514350">
              <a:buAutoNum type="arabicParenR"/>
            </a:pPr>
            <a:r>
              <a:rPr lang="ru-RU" sz="3600" b="1" dirty="0" smtClean="0"/>
              <a:t>Значение скорости, если:</a:t>
            </a:r>
          </a:p>
          <a:p>
            <a:pPr marL="514350" indent="-514350"/>
            <a:endParaRPr lang="ru-RU" sz="2800" b="1" dirty="0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428596" y="1571612"/>
          <a:ext cx="3286148" cy="642942"/>
        </p:xfrm>
        <a:graphic>
          <a:graphicData uri="http://schemas.openxmlformats.org/presentationml/2006/ole">
            <p:oleObj spid="_x0000_s4099" name="Формула" r:id="rId3" imgW="1130040" imgH="20304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57224" y="3286124"/>
            <a:ext cx="24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104" name="Object 8"/>
          <p:cNvGraphicFramePr>
            <a:graphicFrameLocks noChangeAspect="1"/>
          </p:cNvGraphicFramePr>
          <p:nvPr/>
        </p:nvGraphicFramePr>
        <p:xfrm>
          <a:off x="4214810" y="1500174"/>
          <a:ext cx="4214842" cy="571504"/>
        </p:xfrm>
        <a:graphic>
          <a:graphicData uri="http://schemas.openxmlformats.org/presentationml/2006/ole">
            <p:oleObj spid="_x0000_s4104" name="Формула" r:id="rId4" imgW="1358640" imgH="177480" progId="Equation.3">
              <p:embed/>
            </p:oleObj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428596" y="2786058"/>
            <a:ext cx="6114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2) Значение времени </a:t>
            </a:r>
            <a:r>
              <a:rPr lang="en-US" sz="3600" b="1" dirty="0" smtClean="0"/>
              <a:t>t</a:t>
            </a:r>
            <a:r>
              <a:rPr lang="ru-RU" sz="3600" b="1" dirty="0" smtClean="0"/>
              <a:t>, если:</a:t>
            </a:r>
            <a:endParaRPr lang="ru-RU" sz="3600" b="1" dirty="0"/>
          </a:p>
        </p:txBody>
      </p:sp>
      <p:graphicFrame>
        <p:nvGraphicFramePr>
          <p:cNvPr id="4106" name="Object 10"/>
          <p:cNvGraphicFramePr>
            <a:graphicFrameLocks noChangeAspect="1"/>
          </p:cNvGraphicFramePr>
          <p:nvPr/>
        </p:nvGraphicFramePr>
        <p:xfrm>
          <a:off x="214282" y="3857628"/>
          <a:ext cx="4000528" cy="642942"/>
        </p:xfrm>
        <a:graphic>
          <a:graphicData uri="http://schemas.openxmlformats.org/presentationml/2006/ole">
            <p:oleObj spid="_x0000_s4106" name="Формула" r:id="rId5" imgW="1295280" imgH="203040" progId="Equation.3">
              <p:embed/>
            </p:oleObj>
          </a:graphicData>
        </a:graphic>
      </p:graphicFrame>
      <p:graphicFrame>
        <p:nvGraphicFramePr>
          <p:cNvPr id="4108" name="Object 12"/>
          <p:cNvGraphicFramePr>
            <a:graphicFrameLocks noChangeAspect="1"/>
          </p:cNvGraphicFramePr>
          <p:nvPr/>
        </p:nvGraphicFramePr>
        <p:xfrm>
          <a:off x="4643438" y="3857628"/>
          <a:ext cx="3857652" cy="642942"/>
        </p:xfrm>
        <a:graphic>
          <a:graphicData uri="http://schemas.openxmlformats.org/presentationml/2006/ole">
            <p:oleObj spid="_x0000_s4108" name="Формула" r:id="rId6" imgW="838080" imgH="177480" progId="Equation.3">
              <p:embed/>
            </p:oleObj>
          </a:graphicData>
        </a:graphic>
      </p:graphicFrame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20480819">
            <a:off x="1068046" y="2466893"/>
            <a:ext cx="622086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Задачи!!!!!</a:t>
            </a:r>
            <a:endParaRPr lang="ru-RU" sz="9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142853"/>
            <a:ext cx="1556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№ 681</a:t>
            </a:r>
            <a:endParaRPr lang="ru-RU" sz="3600" dirty="0"/>
          </a:p>
        </p:txBody>
      </p:sp>
      <p:pic>
        <p:nvPicPr>
          <p:cNvPr id="6146" name="Picture 2" descr="D:\Мамины документы\Картинки\Super Mom\SUPER00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72264" y="428604"/>
            <a:ext cx="2143140" cy="1714512"/>
          </a:xfrm>
          <a:prstGeom prst="rect">
            <a:avLst/>
          </a:prstGeom>
          <a:noFill/>
        </p:spPr>
      </p:pic>
      <p:pic>
        <p:nvPicPr>
          <p:cNvPr id="6147" name="Picture 3" descr="D:\Мамины документы\Картинки\Mobsters and Gangsters\GNGST035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4282" y="857232"/>
            <a:ext cx="2890136" cy="1625258"/>
          </a:xfrm>
          <a:prstGeom prst="rect">
            <a:avLst/>
          </a:prstGeom>
          <a:noFill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28926" y="2071678"/>
            <a:ext cx="37433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786182" y="228599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600 км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0" y="2428869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V=60 </a:t>
            </a:r>
            <a:r>
              <a:rPr lang="ru-RU" sz="2400" b="1" i="1" dirty="0" smtClean="0"/>
              <a:t>км/ч</a:t>
            </a:r>
            <a:endParaRPr lang="ru-RU" sz="24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6500826" y="235743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V=40 </a:t>
            </a:r>
            <a:r>
              <a:rPr lang="ru-RU" sz="2400" b="1" i="1" dirty="0" smtClean="0"/>
              <a:t>км/ч</a:t>
            </a:r>
            <a:endParaRPr lang="ru-RU" sz="24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500034" y="2928934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Чему равно расстояние между машинами через </a:t>
            </a:r>
            <a:r>
              <a:rPr lang="en-US" sz="2400" b="1" i="1" dirty="0" smtClean="0"/>
              <a:t>t</a:t>
            </a:r>
            <a:r>
              <a:rPr lang="ru-RU" sz="2400" b="1" dirty="0" smtClean="0"/>
              <a:t> часов после выезда?  </a:t>
            </a:r>
            <a:endParaRPr lang="ru-RU" sz="2400" b="1" dirty="0"/>
          </a:p>
        </p:txBody>
      </p:sp>
      <p:graphicFrame>
        <p:nvGraphicFramePr>
          <p:cNvPr id="6152" name="Object 8"/>
          <p:cNvGraphicFramePr>
            <a:graphicFrameLocks noChangeAspect="1"/>
          </p:cNvGraphicFramePr>
          <p:nvPr/>
        </p:nvGraphicFramePr>
        <p:xfrm>
          <a:off x="4286248" y="3714752"/>
          <a:ext cx="3357586" cy="714380"/>
        </p:xfrm>
        <a:graphic>
          <a:graphicData uri="http://schemas.openxmlformats.org/presentationml/2006/ole">
            <p:oleObj spid="_x0000_s6152" name="Формула" r:id="rId6" imgW="952200" imgH="203040" progId="Equation.3">
              <p:embed/>
            </p:oleObj>
          </a:graphicData>
        </a:graphic>
      </p:graphicFrame>
      <p:graphicFrame>
        <p:nvGraphicFramePr>
          <p:cNvPr id="6153" name="Object 9"/>
          <p:cNvGraphicFramePr>
            <a:graphicFrameLocks noChangeAspect="1"/>
          </p:cNvGraphicFramePr>
          <p:nvPr/>
        </p:nvGraphicFramePr>
        <p:xfrm>
          <a:off x="4286248" y="4429132"/>
          <a:ext cx="3286148" cy="714380"/>
        </p:xfrm>
        <a:graphic>
          <a:graphicData uri="http://schemas.openxmlformats.org/presentationml/2006/ole">
            <p:oleObj spid="_x0000_s6153" name="Формула" r:id="rId7" imgW="622080" imgH="177480" progId="Equation.3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57224" y="5500702"/>
            <a:ext cx="5572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100 -</a:t>
            </a:r>
            <a:r>
              <a:rPr lang="ru-RU" sz="3600" b="1" dirty="0" smtClean="0"/>
              <a:t>скорость сближения</a:t>
            </a:r>
            <a:endParaRPr lang="ru-RU" sz="3600" b="1" dirty="0">
              <a:solidFill>
                <a:srgbClr val="FF0000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>
            <a:off x="5715008" y="1857364"/>
            <a:ext cx="571504" cy="15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286116" y="1857364"/>
            <a:ext cx="714380" cy="15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0" grpId="0"/>
      <p:bldP spid="11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5" y="0"/>
            <a:ext cx="135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№ 680</a:t>
            </a:r>
            <a:endParaRPr lang="ru-RU" sz="2800" b="1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642918"/>
            <a:ext cx="4429156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642918"/>
            <a:ext cx="4357718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42910" y="2000240"/>
            <a:ext cx="19288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V=50 </a:t>
            </a:r>
            <a:r>
              <a:rPr lang="ru-RU" sz="2800" b="1" dirty="0" smtClean="0"/>
              <a:t>км/ч</a:t>
            </a:r>
            <a:endParaRPr lang="ru-RU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29388" y="2000240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V= 70 </a:t>
            </a:r>
            <a:r>
              <a:rPr lang="ru-RU" sz="2800" b="1" dirty="0" smtClean="0"/>
              <a:t>км/ч</a:t>
            </a:r>
            <a:endParaRPr lang="ru-RU" sz="2800" b="1" dirty="0"/>
          </a:p>
        </p:txBody>
      </p:sp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71736" y="2428868"/>
            <a:ext cx="3857652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TextBox 11"/>
          <p:cNvSpPr txBox="1"/>
          <p:nvPr/>
        </p:nvSpPr>
        <p:spPr>
          <a:xfrm rot="10800000" flipV="1">
            <a:off x="2714612" y="1905525"/>
            <a:ext cx="3429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</a:t>
            </a:r>
            <a:r>
              <a:rPr lang="ru-RU" sz="2800" b="1" dirty="0" smtClean="0"/>
              <a:t> км  ? через </a:t>
            </a:r>
            <a:r>
              <a:rPr lang="en-US" sz="2800" b="1" i="1" dirty="0" smtClean="0"/>
              <a:t>t</a:t>
            </a:r>
            <a:r>
              <a:rPr lang="ru-RU" sz="2800" b="1" i="1" dirty="0" smtClean="0"/>
              <a:t> часов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714348" y="3357562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S= (50+70)t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57224" y="4071942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S= 120t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714348" y="4857760"/>
            <a:ext cx="607223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120 – </a:t>
            </a:r>
            <a:r>
              <a:rPr lang="ru-RU" sz="4000" b="1" dirty="0" smtClean="0">
                <a:solidFill>
                  <a:srgbClr val="FF0000"/>
                </a:solidFill>
              </a:rPr>
              <a:t>скорость удаления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71538" y="2714620"/>
            <a:ext cx="17075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/>
              <a:t>Решение</a:t>
            </a:r>
            <a:r>
              <a:rPr lang="ru-RU" sz="2800" i="1" dirty="0" smtClean="0"/>
              <a:t>.</a:t>
            </a:r>
            <a:endParaRPr lang="ru-RU" sz="2800" i="1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6643702" y="2643182"/>
            <a:ext cx="1571636" cy="1588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>
            <a:off x="642910" y="2571744"/>
            <a:ext cx="1581160" cy="9524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7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8000"/>
                            </p:stCondLst>
                            <p:childTnLst>
                              <p:par>
                                <p:cTn id="4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2" grpId="0"/>
      <p:bldP spid="14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357166"/>
            <a:ext cx="54292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Сделаем вывод: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571612"/>
            <a:ext cx="8286808" cy="175432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1) При движении навстречу друг другу </a:t>
            </a:r>
            <a:r>
              <a:rPr lang="ru-RU" sz="3600" b="1" dirty="0" smtClean="0">
                <a:solidFill>
                  <a:srgbClr val="FF0000"/>
                </a:solidFill>
              </a:rPr>
              <a:t>СКОРОСТЬ СБЛИЖЕНИЯ </a:t>
            </a:r>
            <a:r>
              <a:rPr lang="ru-RU" sz="3600" b="1" dirty="0" smtClean="0"/>
              <a:t>равна сумме скоростей.</a:t>
            </a:r>
            <a:endParaRPr lang="ru-RU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4283" y="3643314"/>
            <a:ext cx="8501122" cy="175432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ru-RU" sz="3600" b="1" dirty="0" smtClean="0"/>
              <a:t>2) При движении в стороны друг от друга </a:t>
            </a:r>
            <a:r>
              <a:rPr lang="ru-RU" sz="3600" b="1" dirty="0" smtClean="0">
                <a:solidFill>
                  <a:srgbClr val="FF0000"/>
                </a:solidFill>
              </a:rPr>
              <a:t>СКОРОСТЬ УДАЛЕНИЯ </a:t>
            </a:r>
            <a:r>
              <a:rPr lang="ru-RU" sz="3600" b="1" dirty="0" smtClean="0"/>
              <a:t>равна сумме скоростей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142852"/>
            <a:ext cx="20002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№ 682</a:t>
            </a:r>
            <a:endParaRPr lang="ru-RU" sz="4000" b="1" dirty="0"/>
          </a:p>
        </p:txBody>
      </p:sp>
      <p:pic>
        <p:nvPicPr>
          <p:cNvPr id="8194" name="Picture 2" descr="D:\Мамины документы\Картинки\Sea Cartoons\CTSEA024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357166"/>
            <a:ext cx="2724851" cy="1571637"/>
          </a:xfrm>
          <a:prstGeom prst="rect">
            <a:avLst/>
          </a:prstGeom>
          <a:noFill/>
        </p:spPr>
      </p:pic>
      <p:pic>
        <p:nvPicPr>
          <p:cNvPr id="8195" name="Picture 3" descr="D:\Мамины документы\Картинки\Cartoon Characters\CRCTR090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29322" y="285728"/>
            <a:ext cx="2354019" cy="1285883"/>
          </a:xfrm>
          <a:prstGeom prst="rect">
            <a:avLst/>
          </a:prstGeom>
          <a:noFill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1083358">
            <a:off x="2115546" y="1843305"/>
            <a:ext cx="3245932" cy="134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 rot="21055060">
            <a:off x="2777778" y="1970886"/>
            <a:ext cx="28668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198 см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2428868"/>
            <a:ext cx="3143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V=130 c</a:t>
            </a:r>
            <a:r>
              <a:rPr lang="ru-RU" sz="3200" b="1" dirty="0" smtClean="0"/>
              <a:t>м/мин</a:t>
            </a:r>
            <a:endParaRPr lang="ru-RU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643570" y="2357430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V=97 </a:t>
            </a:r>
            <a:r>
              <a:rPr lang="ru-RU" sz="3200" b="1" dirty="0" smtClean="0"/>
              <a:t>см/мин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85786" y="2928934"/>
            <a:ext cx="70723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Чему будет равно расстояние между черепахами через </a:t>
            </a:r>
            <a:r>
              <a:rPr lang="en-US" sz="2800" b="1" i="1" dirty="0" smtClean="0"/>
              <a:t>t</a:t>
            </a:r>
            <a:r>
              <a:rPr lang="ru-RU" sz="2800" b="1" i="1" dirty="0" smtClean="0"/>
              <a:t> минут?</a:t>
            </a:r>
            <a:r>
              <a:rPr lang="ru-RU" sz="2800" b="1" dirty="0" smtClean="0"/>
              <a:t> </a:t>
            </a:r>
            <a:endParaRPr lang="ru-RU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857224" y="3857628"/>
            <a:ext cx="3357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S=</a:t>
            </a:r>
            <a:r>
              <a:rPr lang="ru-RU" sz="2800" b="1" i="1" dirty="0" smtClean="0"/>
              <a:t>(130-97)</a:t>
            </a:r>
            <a:r>
              <a:rPr lang="en-US" sz="2800" b="1" i="1" dirty="0" smtClean="0"/>
              <a:t>t</a:t>
            </a:r>
            <a:endParaRPr lang="ru-RU" sz="28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928662" y="4357694"/>
            <a:ext cx="2571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/>
              <a:t>S= 33 </a:t>
            </a:r>
            <a:r>
              <a:rPr lang="en-US" sz="2800" b="1" i="1" dirty="0"/>
              <a:t>t</a:t>
            </a:r>
            <a:endParaRPr lang="ru-RU" sz="28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3571868" y="4071942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33 – </a:t>
            </a:r>
            <a:r>
              <a:rPr lang="ru-RU" sz="3200" b="1" dirty="0" smtClean="0">
                <a:solidFill>
                  <a:srgbClr val="FF0000"/>
                </a:solidFill>
              </a:rPr>
              <a:t>скорость сближения 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/>
        </p:nvGraphicFramePr>
        <p:xfrm>
          <a:off x="2857488" y="4143380"/>
          <a:ext cx="642942" cy="571504"/>
        </p:xfrm>
        <a:graphic>
          <a:graphicData uri="http://schemas.openxmlformats.org/presentationml/2006/ole">
            <p:oleObj spid="_x0000_s8197" name="Формула" r:id="rId6" imgW="190440" imgH="15228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00034" y="4857760"/>
            <a:ext cx="68580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Через сколько минут первая черепаха догонит вторую? 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285984" y="5500702"/>
            <a:ext cx="5572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/>
              <a:t>t=198 : 33 = 6 (</a:t>
            </a:r>
            <a:r>
              <a:rPr lang="ru-RU" sz="3200" b="1" i="1" dirty="0" smtClean="0"/>
              <a:t>мин)</a:t>
            </a:r>
            <a:r>
              <a:rPr lang="en-US" sz="3200" b="1" i="1" dirty="0" smtClean="0"/>
              <a:t> </a:t>
            </a:r>
            <a:endParaRPr lang="ru-RU" sz="3200" b="1" i="1" dirty="0"/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9.52821E-7 C -0.02795 0.00763 -0.0894 0.00555 -0.12308 0.00717 C -0.14322 0.01272 -0.16215 0.02405 -0.18194 0.03099 C -0.18975 0.03793 -0.1993 0.03747 -0.20798 0.04186 C -0.21788 0.04695 -0.20867 0.04487 -0.22013 0.04741 C -0.22656 0.0488 -0.2394 0.05111 -0.2394 0.05111 C -0.31683 0.08256 -0.43211 0.05319 -0.48454 0.05273 C -0.51631 0.05365 -0.54288 0.05227 -0.57239 0.06198 C -0.58003 0.06869 -0.5842 0.07655 -0.59149 0.08395 C -0.59392 0.08673 -0.59965 0.09112 -0.59965 0.09112 C -0.60572 0.10315 -0.61562 0.10661 -0.62569 0.10939 C -0.62829 0.12327 -0.6342 0.11864 -0.64479 0.11864 " pathEditMode="fixed" ptsTypes="fffffffffffA">
                                      <p:cBhvr>
                                        <p:cTn id="12" dur="5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2.19241E-6 C -0.00677 0.00231 -0.01198 0.00416 -0.0191 0.00532 C -0.04983 0.0192 -0.02431 0.00902 -0.09861 0.01087 C -0.10694 0.01179 -0.11736 0.01457 -0.12604 0.01457 " pathEditMode="fixed" ptsTypes="fffA">
                                      <p:cBhvr>
                                        <p:cTn id="15" dur="5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000"/>
                            </p:stCondLst>
                            <p:childTnLst>
                              <p:par>
                                <p:cTn id="17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6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6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2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F3CC5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778</TotalTime>
  <Words>237</Words>
  <Application>Microsoft Office PowerPoint</Application>
  <PresentationFormat>Экран (4:3)</PresentationFormat>
  <Paragraphs>48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Трек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Домашнее задание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Воеводина</dc:creator>
  <cp:lastModifiedBy>IRONMANN (AKA SHAMAN)</cp:lastModifiedBy>
  <cp:revision>93</cp:revision>
  <dcterms:created xsi:type="dcterms:W3CDTF">2010-01-09T12:25:46Z</dcterms:created>
  <dcterms:modified xsi:type="dcterms:W3CDTF">2014-08-15T07:24:42Z</dcterms:modified>
</cp:coreProperties>
</file>