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2" r:id="rId17"/>
    <p:sldId id="270" r:id="rId18"/>
    <p:sldId id="271" r:id="rId19"/>
    <p:sldId id="274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DC1D8"/>
    <a:srgbClr val="CC99FF"/>
    <a:srgbClr val="9900CC"/>
    <a:srgbClr val="000000"/>
    <a:srgbClr val="DBD5DB"/>
    <a:srgbClr val="D4DC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60"/>
  </p:normalViewPr>
  <p:slideViewPr>
    <p:cSldViewPr>
      <p:cViewPr varScale="1">
        <p:scale>
          <a:sx n="81" d="100"/>
          <a:sy n="81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8.wmf"/><Relationship Id="rId7" Type="http://schemas.openxmlformats.org/officeDocument/2006/relationships/image" Target="../media/image1.wmf"/><Relationship Id="rId12" Type="http://schemas.openxmlformats.org/officeDocument/2006/relationships/image" Target="../media/image26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5.wmf"/><Relationship Id="rId5" Type="http://schemas.openxmlformats.org/officeDocument/2006/relationships/image" Target="../media/image20.wmf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309875-160D-48BC-9795-1456846F76B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88543-F97F-48E8-A32E-B43E048466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78E07-1E31-4CD1-B829-38DC373DF0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DDFBB5-F1F4-4BD5-8D44-2D0E5124B9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1480DF8-05CE-4F88-8D58-1CE08E947A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381FEE1-0E1A-4293-91BF-2042DE39F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7DAE2-69A8-47E5-90CE-7765B93422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A902F-9494-422B-8ABD-99C61708F9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51FC3-9CAC-439F-9B92-4C8FD04DD5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2296-B952-4311-AD49-5A7E7526ED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8C934-17AB-4D4B-A544-88EEBFBC54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149B9-4C95-4E22-A204-44C99EF5F3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16BA1-A7CE-4761-93C3-B5DA4F66F1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6F91E-031C-495B-8F1D-535092CDBC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1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95668E-E394-499B-9425-E8BAE01B4CB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docs.exdat.com/docs/index-17520.html" TargetMode="External"/><Relationship Id="rId2" Type="http://schemas.openxmlformats.org/officeDocument/2006/relationships/hyperlink" Target="http://ege-ok.ru/2012/01/24/reshenie-pokazatelnyih-uravneniy-zadanie-v5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karmanform.ucoz.ru/load/primenenie_informacionnykh_tekhnologij_na_urokakh_matematiki_v_1011_kh_klassakh/3-1-0-683" TargetMode="External"/><Relationship Id="rId5" Type="http://schemas.openxmlformats.org/officeDocument/2006/relationships/hyperlink" Target="http://www.uchportal.ru/load/25-1-0-23602" TargetMode="External"/><Relationship Id="rId4" Type="http://schemas.openxmlformats.org/officeDocument/2006/relationships/hyperlink" Target="http://www.alleng.ru/edu/math1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Сызранский медико-гуманитарный колледж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8313" y="1844675"/>
            <a:ext cx="8207375" cy="316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УМК ПО ДИСЦИПЛИНЕ МАТЕМАТИКА </a:t>
            </a:r>
            <a:b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200" b="1">
                <a:solidFill>
                  <a:srgbClr val="000000"/>
                </a:solidFill>
              </a:rPr>
              <a:t>для 1 курса</a:t>
            </a:r>
            <a:br>
              <a:rPr lang="ru-RU" sz="3200" b="1">
                <a:solidFill>
                  <a:srgbClr val="000000"/>
                </a:solidFill>
              </a:rPr>
            </a:br>
            <a:r>
              <a:rPr lang="ru-RU" sz="3200" b="1">
                <a:solidFill>
                  <a:srgbClr val="000000"/>
                </a:solidFill>
              </a:rPr>
              <a:t/>
            </a:r>
            <a:br>
              <a:rPr lang="ru-RU" sz="3200" b="1">
                <a:solidFill>
                  <a:srgbClr val="000000"/>
                </a:solidFill>
              </a:rPr>
            </a:br>
            <a:r>
              <a:rPr lang="ru-RU" sz="3200" b="1">
                <a:solidFill>
                  <a:srgbClr val="000000"/>
                </a:solidFill>
              </a:rPr>
              <a:t/>
            </a:r>
            <a:br>
              <a:rPr lang="ru-RU" sz="3200" b="1">
                <a:solidFill>
                  <a:srgbClr val="000000"/>
                </a:solidFill>
              </a:rPr>
            </a:br>
            <a:r>
              <a:rPr lang="ru-RU" sz="3200" b="1">
                <a:solidFill>
                  <a:srgbClr val="000000"/>
                </a:solidFill>
              </a:rPr>
              <a:t> </a:t>
            </a:r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Общие методы решения тригонометрических уравнений</a:t>
            </a:r>
            <a:r>
              <a:rPr lang="ru-RU"/>
              <a:t> </a:t>
            </a:r>
            <a:r>
              <a:rPr lang="ru-RU" sz="2400" b="1">
                <a:solidFill>
                  <a:srgbClr val="000000"/>
                </a:solidFill>
              </a:rPr>
              <a:t/>
            </a:r>
            <a:br>
              <a:rPr lang="ru-RU" sz="2400" b="1">
                <a:solidFill>
                  <a:srgbClr val="000000"/>
                </a:solidFill>
              </a:rPr>
            </a:br>
            <a:r>
              <a:rPr lang="ru-RU" sz="2400" b="1">
                <a:solidFill>
                  <a:srgbClr val="000000"/>
                </a:solidFill>
              </a:rPr>
              <a:t/>
            </a:r>
            <a:br>
              <a:rPr lang="ru-RU" sz="2400" b="1">
                <a:solidFill>
                  <a:srgbClr val="000000"/>
                </a:solidFill>
              </a:rPr>
            </a:b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048125" y="5083175"/>
            <a:ext cx="4595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400" b="1">
                <a:solidFill>
                  <a:srgbClr val="000000"/>
                </a:solidFill>
              </a:rPr>
              <a:t>Разработала:</a:t>
            </a:r>
            <a:br>
              <a:rPr lang="ru-RU" sz="2400" b="1">
                <a:solidFill>
                  <a:srgbClr val="000000"/>
                </a:solidFill>
              </a:rPr>
            </a:br>
            <a:r>
              <a:rPr lang="ru-RU" sz="2400" b="1">
                <a:solidFill>
                  <a:srgbClr val="000000"/>
                </a:solidFill>
              </a:rPr>
              <a:t>преподаватель математики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4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Н.Л.  Косырева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Самостоятельное решение уравнений с последующей проверкой.</a:t>
            </a:r>
            <a:r>
              <a:rPr 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</p:txBody>
      </p:sp>
      <p:graphicFrame>
        <p:nvGraphicFramePr>
          <p:cNvPr id="23671" name="Group 119"/>
          <p:cNvGraphicFramePr>
            <a:graphicFrameLocks noGrp="1"/>
          </p:cNvGraphicFramePr>
          <p:nvPr>
            <p:ph idx="1"/>
          </p:nvPr>
        </p:nvGraphicFramePr>
        <p:xfrm>
          <a:off x="250825" y="1817688"/>
          <a:ext cx="8497888" cy="4779962"/>
        </p:xfrm>
        <a:graphic>
          <a:graphicData uri="http://schemas.openxmlformats.org/drawingml/2006/table">
            <a:tbl>
              <a:tblPr/>
              <a:tblGrid>
                <a:gridCol w="1035050"/>
                <a:gridCol w="3646488"/>
                <a:gridCol w="381635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Вариант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Вариант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«3»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cos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х + 5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sin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х - 4=0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3 sin x - 2 cos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x =0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«4»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os 2х +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cos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х 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cos 2x + sin x =0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«5»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√2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sin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/2) + 1 =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cos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х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√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cos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/2) + 1=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SimSun" charset="-122"/>
                          <a:cs typeface="Times New Roman" pitchFamily="18" charset="0"/>
                        </a:rPr>
                        <a:t>cos x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64" name="Text Box 112"/>
          <p:cNvSpPr txBox="1">
            <a:spLocks noChangeArrowheads="1"/>
          </p:cNvSpPr>
          <p:nvPr/>
        </p:nvSpPr>
        <p:spPr bwMode="auto">
          <a:xfrm>
            <a:off x="1908175" y="2636838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3669" name="Line 117"/>
          <p:cNvSpPr>
            <a:spLocks noChangeShapeType="1"/>
          </p:cNvSpPr>
          <p:nvPr/>
        </p:nvSpPr>
        <p:spPr bwMode="auto">
          <a:xfrm flipV="1">
            <a:off x="5292725" y="5805488"/>
            <a:ext cx="142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70" name="Line 118"/>
          <p:cNvSpPr>
            <a:spLocks noChangeShapeType="1"/>
          </p:cNvSpPr>
          <p:nvPr/>
        </p:nvSpPr>
        <p:spPr bwMode="auto">
          <a:xfrm flipV="1">
            <a:off x="1619250" y="5805488"/>
            <a:ext cx="142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79" name="Group 71"/>
          <p:cNvGraphicFramePr>
            <a:graphicFrameLocks noGrp="1"/>
          </p:cNvGraphicFramePr>
          <p:nvPr/>
        </p:nvGraphicFramePr>
        <p:xfrm>
          <a:off x="395288" y="549275"/>
          <a:ext cx="8208962" cy="4919663"/>
        </p:xfrm>
        <a:graphic>
          <a:graphicData uri="http://schemas.openxmlformats.org/drawingml/2006/table">
            <a:tbl>
              <a:tblPr/>
              <a:tblGrid>
                <a:gridCol w="4105275"/>
                <a:gridCol w="4103687"/>
              </a:tblGrid>
              <a:tr h="984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ОТВЕТЫ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(-1)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/6 +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(-1)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/6 +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+ 2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±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/3 + 2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/2 + 2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(-1)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+1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/6 +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(-1)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/2+2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+ 2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±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/2 + 4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62" name="Object 54"/>
          <p:cNvGraphicFramePr>
            <a:graphicFrameLocks noChangeAspect="1"/>
          </p:cNvGraphicFramePr>
          <p:nvPr/>
        </p:nvGraphicFramePr>
        <p:xfrm>
          <a:off x="2700338" y="2565400"/>
          <a:ext cx="431800" cy="344488"/>
        </p:xfrm>
        <a:graphic>
          <a:graphicData uri="http://schemas.openxmlformats.org/presentationml/2006/ole">
            <p:oleObj spid="_x0000_s43062" name="Формула" r:id="rId3" imgW="126720" imgH="126720" progId="Equation.3">
              <p:embed/>
            </p:oleObj>
          </a:graphicData>
        </a:graphic>
      </p:graphicFrame>
      <p:graphicFrame>
        <p:nvGraphicFramePr>
          <p:cNvPr id="43063" name="Object 55"/>
          <p:cNvGraphicFramePr>
            <a:graphicFrameLocks noChangeAspect="1"/>
          </p:cNvGraphicFramePr>
          <p:nvPr/>
        </p:nvGraphicFramePr>
        <p:xfrm>
          <a:off x="1835150" y="3551238"/>
          <a:ext cx="360363" cy="360362"/>
        </p:xfrm>
        <a:graphic>
          <a:graphicData uri="http://schemas.openxmlformats.org/presentationml/2006/ole">
            <p:oleObj spid="_x0000_s43063" name="Формула" r:id="rId4" imgW="126720" imgH="126720" progId="Equation.3">
              <p:embed/>
            </p:oleObj>
          </a:graphicData>
        </a:graphic>
      </p:graphicFrame>
      <p:graphicFrame>
        <p:nvGraphicFramePr>
          <p:cNvPr id="43064" name="Object 56"/>
          <p:cNvGraphicFramePr>
            <a:graphicFrameLocks noChangeAspect="1"/>
          </p:cNvGraphicFramePr>
          <p:nvPr/>
        </p:nvGraphicFramePr>
        <p:xfrm>
          <a:off x="2484438" y="3789363"/>
          <a:ext cx="411162" cy="411162"/>
        </p:xfrm>
        <a:graphic>
          <a:graphicData uri="http://schemas.openxmlformats.org/presentationml/2006/ole">
            <p:oleObj spid="_x0000_s43064" name="Формула" r:id="rId5" imgW="126720" imgH="126720" progId="Equation.3">
              <p:embed/>
            </p:oleObj>
          </a:graphicData>
        </a:graphic>
      </p:graphicFrame>
      <p:graphicFrame>
        <p:nvGraphicFramePr>
          <p:cNvPr id="43065" name="Object 57"/>
          <p:cNvGraphicFramePr>
            <a:graphicFrameLocks noChangeAspect="1"/>
          </p:cNvGraphicFramePr>
          <p:nvPr/>
        </p:nvGraphicFramePr>
        <p:xfrm>
          <a:off x="1403350" y="4487863"/>
          <a:ext cx="360363" cy="360362"/>
        </p:xfrm>
        <a:graphic>
          <a:graphicData uri="http://schemas.openxmlformats.org/presentationml/2006/ole">
            <p:oleObj spid="_x0000_s43065" name="Формула" r:id="rId6" imgW="126720" imgH="126720" progId="Equation.3">
              <p:embed/>
            </p:oleObj>
          </a:graphicData>
        </a:graphic>
      </p:graphicFrame>
      <p:graphicFrame>
        <p:nvGraphicFramePr>
          <p:cNvPr id="43066" name="Object 58"/>
          <p:cNvGraphicFramePr>
            <a:graphicFrameLocks noChangeAspect="1"/>
          </p:cNvGraphicFramePr>
          <p:nvPr/>
        </p:nvGraphicFramePr>
        <p:xfrm>
          <a:off x="2843213" y="4797425"/>
          <a:ext cx="411162" cy="411163"/>
        </p:xfrm>
        <a:graphic>
          <a:graphicData uri="http://schemas.openxmlformats.org/presentationml/2006/ole">
            <p:oleObj spid="_x0000_s43066" name="Формула" r:id="rId7" imgW="126720" imgH="126720" progId="Equation.3">
              <p:embed/>
            </p:oleObj>
          </a:graphicData>
        </a:graphic>
      </p:graphicFrame>
      <p:graphicFrame>
        <p:nvGraphicFramePr>
          <p:cNvPr id="43071" name="Object 63"/>
          <p:cNvGraphicFramePr>
            <a:graphicFrameLocks noChangeAspect="1"/>
          </p:cNvGraphicFramePr>
          <p:nvPr/>
        </p:nvGraphicFramePr>
        <p:xfrm>
          <a:off x="6804025" y="2565400"/>
          <a:ext cx="411163" cy="411163"/>
        </p:xfrm>
        <a:graphic>
          <a:graphicData uri="http://schemas.openxmlformats.org/presentationml/2006/ole">
            <p:oleObj spid="_x0000_s43071" name="Формула" r:id="rId8" imgW="126720" imgH="126720" progId="Equation.3">
              <p:embed/>
            </p:oleObj>
          </a:graphicData>
        </a:graphic>
      </p:graphicFrame>
      <p:graphicFrame>
        <p:nvGraphicFramePr>
          <p:cNvPr id="43072" name="Object 64"/>
          <p:cNvGraphicFramePr>
            <a:graphicFrameLocks noChangeAspect="1"/>
          </p:cNvGraphicFramePr>
          <p:nvPr/>
        </p:nvGraphicFramePr>
        <p:xfrm>
          <a:off x="6227763" y="3500438"/>
          <a:ext cx="411162" cy="411162"/>
        </p:xfrm>
        <a:graphic>
          <a:graphicData uri="http://schemas.openxmlformats.org/presentationml/2006/ole">
            <p:oleObj spid="_x0000_s43072" name="Формула" r:id="rId9" imgW="126720" imgH="126720" progId="Equation.3">
              <p:embed/>
            </p:oleObj>
          </a:graphicData>
        </a:graphic>
      </p:graphicFrame>
      <p:graphicFrame>
        <p:nvGraphicFramePr>
          <p:cNvPr id="43073" name="Object 65"/>
          <p:cNvGraphicFramePr>
            <a:graphicFrameLocks noChangeAspect="1"/>
          </p:cNvGraphicFramePr>
          <p:nvPr/>
        </p:nvGraphicFramePr>
        <p:xfrm>
          <a:off x="7164388" y="3789363"/>
          <a:ext cx="411162" cy="411162"/>
        </p:xfrm>
        <a:graphic>
          <a:graphicData uri="http://schemas.openxmlformats.org/presentationml/2006/ole">
            <p:oleObj spid="_x0000_s43073" name="Формула" r:id="rId10" imgW="126720" imgH="126720" progId="Equation.3">
              <p:embed/>
            </p:oleObj>
          </a:graphicData>
        </a:graphic>
      </p:graphicFrame>
      <p:graphicFrame>
        <p:nvGraphicFramePr>
          <p:cNvPr id="43074" name="Object 66"/>
          <p:cNvGraphicFramePr>
            <a:graphicFrameLocks noChangeAspect="1"/>
          </p:cNvGraphicFramePr>
          <p:nvPr/>
        </p:nvGraphicFramePr>
        <p:xfrm>
          <a:off x="5867400" y="4437063"/>
          <a:ext cx="411163" cy="411162"/>
        </p:xfrm>
        <a:graphic>
          <a:graphicData uri="http://schemas.openxmlformats.org/presentationml/2006/ole">
            <p:oleObj spid="_x0000_s43074" name="Формула" r:id="rId11" imgW="126720" imgH="126720" progId="Equation.3">
              <p:embed/>
            </p:oleObj>
          </a:graphicData>
        </a:graphic>
      </p:graphicFrame>
      <p:graphicFrame>
        <p:nvGraphicFramePr>
          <p:cNvPr id="43075" name="Object 67"/>
          <p:cNvGraphicFramePr>
            <a:graphicFrameLocks noChangeAspect="1"/>
          </p:cNvGraphicFramePr>
          <p:nvPr/>
        </p:nvGraphicFramePr>
        <p:xfrm>
          <a:off x="6659563" y="4797425"/>
          <a:ext cx="411162" cy="411163"/>
        </p:xfrm>
        <a:graphic>
          <a:graphicData uri="http://schemas.openxmlformats.org/presentationml/2006/ole">
            <p:oleObj spid="_x0000_s43075" name="Формула" r:id="rId12" imgW="126720" imgH="126720" progId="Equation.3">
              <p:embed/>
            </p:oleObj>
          </a:graphicData>
        </a:graphic>
      </p:graphicFrame>
      <p:sp>
        <p:nvSpPr>
          <p:cNvPr id="43076" name="Rectangle 68"/>
          <p:cNvSpPr>
            <a:spLocks noChangeArrowheads="1"/>
          </p:cNvSpPr>
          <p:nvPr/>
        </p:nvSpPr>
        <p:spPr bwMode="auto">
          <a:xfrm>
            <a:off x="395288" y="2492375"/>
            <a:ext cx="82089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77" name="Rectangle 69"/>
          <p:cNvSpPr>
            <a:spLocks noChangeArrowheads="1"/>
          </p:cNvSpPr>
          <p:nvPr/>
        </p:nvSpPr>
        <p:spPr bwMode="auto">
          <a:xfrm>
            <a:off x="395288" y="3429000"/>
            <a:ext cx="8208962" cy="863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78" name="Rectangle 70"/>
          <p:cNvSpPr>
            <a:spLocks noChangeArrowheads="1"/>
          </p:cNvSpPr>
          <p:nvPr/>
        </p:nvSpPr>
        <p:spPr bwMode="auto">
          <a:xfrm>
            <a:off x="395288" y="4292600"/>
            <a:ext cx="8208962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6" grpId="0" animBg="1"/>
      <p:bldP spid="43077" grpId="0" animBg="1"/>
      <p:bldP spid="430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Однородные тригонометрические уравнения.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2449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Однородное тригонометрическое уравнение первой степени:    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sin x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 cos x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0, 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метод решения: разделить обе части уравнения на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 x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≠ 0, получим и решим простейшее тригонометрическое уравнение вида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tg x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а.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827088" y="393382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900113" y="3716338"/>
            <a:ext cx="75612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Решите уравнение  2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sin x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+ 3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cos x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= 0.</a:t>
            </a:r>
            <a:endParaRPr lang="ru-RU" sz="2400" b="1">
              <a:solidFill>
                <a:srgbClr val="000000"/>
              </a:solidFill>
              <a:ea typeface="SimSun" charset="-122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ru-RU" sz="2400" b="1" i="1" u="sng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Решение</a:t>
            </a:r>
            <a:r>
              <a:rPr lang="en-US" sz="2400" b="1" i="1" u="sng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: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2 sin x+ 3 cos x = 0 | : cos x ≠ 0,</a:t>
            </a:r>
            <a:endParaRPr lang="ru-RU" sz="2400" b="1">
              <a:solidFill>
                <a:srgbClr val="000000"/>
              </a:solidFill>
              <a:ea typeface="SimSun" charset="-122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2 tg x + 3 =0,</a:t>
            </a:r>
            <a:endParaRPr lang="ru-RU" sz="2400" b="1">
              <a:solidFill>
                <a:srgbClr val="000000"/>
              </a:solidFill>
              <a:ea typeface="SimSun" charset="-122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tg x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= -1,5.</a:t>
            </a:r>
            <a:endParaRPr lang="ru-RU" sz="2400" b="1">
              <a:solidFill>
                <a:srgbClr val="000000"/>
              </a:solidFill>
              <a:ea typeface="SimSun" charset="-122"/>
              <a:cs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ru-RU" sz="2400" b="1" i="1" u="sng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Ответ: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х=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arctg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(-1,5) +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πk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, 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k 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   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Z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 или </a:t>
            </a:r>
            <a:endParaRPr lang="ru-RU" sz="2400" b="1">
              <a:solidFill>
                <a:srgbClr val="000000"/>
              </a:solidFill>
              <a:ea typeface="SimSun" charset="-122"/>
              <a:cs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х = -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arctg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1,5 +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πk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, 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k 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   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Z</a:t>
            </a:r>
            <a:r>
              <a:rPr lang="ru-RU" sz="2400" b="1">
                <a:ea typeface="SimSun" charset="-122"/>
                <a:cs typeface="Times New Roman" pitchFamily="18" charset="0"/>
              </a:rPr>
              <a:t> </a:t>
            </a:r>
            <a:endParaRPr lang="en-US" sz="2400" b="1">
              <a:solidFill>
                <a:srgbClr val="000000"/>
              </a:solidFill>
              <a:ea typeface="SimSun" charset="-122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endParaRPr lang="en-US" sz="2400" b="1">
              <a:solidFill>
                <a:srgbClr val="000000"/>
              </a:solidFill>
              <a:ea typeface="SimSun" charset="-122"/>
              <a:cs typeface="Times New Roman" pitchFamily="18" charset="0"/>
            </a:endParaRPr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6227763" y="5589588"/>
          <a:ext cx="411162" cy="411162"/>
        </p:xfrm>
        <a:graphic>
          <a:graphicData uri="http://schemas.openxmlformats.org/presentationml/2006/ole">
            <p:oleObj spid="_x0000_s27664" name="Формула" r:id="rId3" imgW="126720" imgH="126720" progId="Equation.3">
              <p:embed/>
            </p:oleObj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6372225" y="5229225"/>
          <a:ext cx="411163" cy="411163"/>
        </p:xfrm>
        <a:graphic>
          <a:graphicData uri="http://schemas.openxmlformats.org/presentationml/2006/ole">
            <p:oleObj spid="_x0000_s27667" name="Формула" r:id="rId4" imgW="1267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6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423863"/>
            <a:ext cx="8964613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Однородное тригонометрическое уравнение второго порядка: </a:t>
            </a:r>
          </a:p>
          <a:p>
            <a:endParaRPr lang="ru-RU" sz="3200" b="1">
              <a:solidFill>
                <a:srgbClr val="000000"/>
              </a:solidFill>
            </a:endParaRPr>
          </a:p>
          <a:p>
            <a:r>
              <a:rPr lang="ru-RU" sz="3200" b="1">
                <a:solidFill>
                  <a:srgbClr val="000000"/>
                </a:solidFill>
              </a:rPr>
              <a:t>А </a:t>
            </a:r>
            <a:r>
              <a:rPr lang="en-US" sz="3200" b="1">
                <a:solidFill>
                  <a:srgbClr val="000000"/>
                </a:solidFill>
              </a:rPr>
              <a:t>sin</a:t>
            </a:r>
            <a:r>
              <a:rPr lang="ru-RU" sz="3200" b="1">
                <a:solidFill>
                  <a:srgbClr val="000000"/>
                </a:solidFill>
              </a:rPr>
              <a:t>  х + В </a:t>
            </a:r>
            <a:r>
              <a:rPr lang="en-US" sz="3200" b="1">
                <a:solidFill>
                  <a:srgbClr val="000000"/>
                </a:solidFill>
              </a:rPr>
              <a:t>sin</a:t>
            </a:r>
            <a:r>
              <a:rPr lang="ru-RU" sz="3200" b="1">
                <a:solidFill>
                  <a:srgbClr val="000000"/>
                </a:solidFill>
              </a:rPr>
              <a:t>х </a:t>
            </a:r>
            <a:r>
              <a:rPr lang="en-US" sz="3200" b="1">
                <a:solidFill>
                  <a:srgbClr val="000000"/>
                </a:solidFill>
              </a:rPr>
              <a:t>cos</a:t>
            </a:r>
            <a:r>
              <a:rPr lang="ru-RU" sz="3200" b="1">
                <a:solidFill>
                  <a:srgbClr val="000000"/>
                </a:solidFill>
              </a:rPr>
              <a:t> х + С </a:t>
            </a:r>
            <a:r>
              <a:rPr lang="en-US" sz="3200" b="1">
                <a:solidFill>
                  <a:srgbClr val="000000"/>
                </a:solidFill>
              </a:rPr>
              <a:t>cos</a:t>
            </a:r>
            <a:r>
              <a:rPr lang="ru-RU" sz="3200" b="1">
                <a:solidFill>
                  <a:srgbClr val="000000"/>
                </a:solidFill>
              </a:rPr>
              <a:t>  х = 0</a:t>
            </a:r>
          </a:p>
          <a:p>
            <a:r>
              <a:rPr lang="ru-RU" sz="3200" b="1">
                <a:solidFill>
                  <a:srgbClr val="000000"/>
                </a:solidFill>
              </a:rPr>
              <a:t>Метод решения: разделить обе части уравнения на </a:t>
            </a:r>
            <a:r>
              <a:rPr lang="en-US" sz="3200" b="1">
                <a:solidFill>
                  <a:srgbClr val="000000"/>
                </a:solidFill>
              </a:rPr>
              <a:t>cos</a:t>
            </a:r>
            <a:r>
              <a:rPr lang="ru-RU" sz="3200" b="1">
                <a:solidFill>
                  <a:srgbClr val="000000"/>
                </a:solidFill>
              </a:rPr>
              <a:t>  </a:t>
            </a:r>
            <a:r>
              <a:rPr lang="en-US" sz="3200" b="1">
                <a:solidFill>
                  <a:srgbClr val="000000"/>
                </a:solidFill>
              </a:rPr>
              <a:t>x</a:t>
            </a:r>
            <a:r>
              <a:rPr lang="ru-RU" sz="3200" b="1">
                <a:solidFill>
                  <a:srgbClr val="000000"/>
                </a:solidFill>
              </a:rPr>
              <a:t> ≠ 0, </a:t>
            </a:r>
          </a:p>
          <a:p>
            <a:r>
              <a:rPr lang="ru-RU" sz="3200" b="1">
                <a:solidFill>
                  <a:srgbClr val="000000"/>
                </a:solidFill>
              </a:rPr>
              <a:t>получим и решим уравнение вида</a:t>
            </a:r>
          </a:p>
          <a:p>
            <a:r>
              <a:rPr lang="ru-RU" sz="3200" b="1">
                <a:solidFill>
                  <a:srgbClr val="000000"/>
                </a:solidFill>
              </a:rPr>
              <a:t> А </a:t>
            </a:r>
            <a:r>
              <a:rPr lang="en-US" sz="3200" b="1">
                <a:solidFill>
                  <a:srgbClr val="000000"/>
                </a:solidFill>
              </a:rPr>
              <a:t>tg </a:t>
            </a:r>
            <a:r>
              <a:rPr lang="ru-RU" sz="3200" b="1">
                <a:solidFill>
                  <a:srgbClr val="000000"/>
                </a:solidFill>
              </a:rPr>
              <a:t>  </a:t>
            </a:r>
            <a:r>
              <a:rPr lang="en-US" sz="3200" b="1">
                <a:solidFill>
                  <a:srgbClr val="000000"/>
                </a:solidFill>
              </a:rPr>
              <a:t>x</a:t>
            </a:r>
            <a:r>
              <a:rPr lang="ru-RU" sz="3200" b="1">
                <a:solidFill>
                  <a:srgbClr val="000000"/>
                </a:solidFill>
              </a:rPr>
              <a:t> + В </a:t>
            </a:r>
            <a:r>
              <a:rPr lang="en-US" sz="3200" b="1">
                <a:solidFill>
                  <a:srgbClr val="000000"/>
                </a:solidFill>
              </a:rPr>
              <a:t>tg x</a:t>
            </a:r>
            <a:r>
              <a:rPr lang="ru-RU" sz="3200" b="1">
                <a:solidFill>
                  <a:srgbClr val="000000"/>
                </a:solidFill>
              </a:rPr>
              <a:t> + С = 0 — это уравнение приводимое к квадратным.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971550" y="1916113"/>
            <a:ext cx="288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 sz="160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084888" y="184467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 sz="1600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971550" y="38608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549275"/>
            <a:ext cx="882015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Решите  уравнение 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 - 3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- 5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=0.  </a:t>
            </a:r>
            <a:endParaRPr lang="ru-RU" sz="2400" i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Решение: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 - 3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- 5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=0, 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разделим обе части уравнения на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≠ 0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2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 - 3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- 5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=0  | :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≠ 0,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tg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- 3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tg x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- 5 = 0,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вводим  замену 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tg x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endParaRPr lang="ru-RU" sz="24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решаем квадратного уравнения 2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3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5 =0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находим: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= -1;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= 2,5,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решением уравнения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tg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= -1 являются числа вида х = -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/2 +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πk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,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решением уравнения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tg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= 2,5 являются числа вида х =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arctg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2,5+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ru-RU" sz="2400" b="1" i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Ответ: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х = -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/2 +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πk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,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х =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arctg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2,5+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graphicFrame>
        <p:nvGraphicFramePr>
          <p:cNvPr id="29710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4284663" y="4149725"/>
          <a:ext cx="287337" cy="287338"/>
        </p:xfrm>
        <a:graphic>
          <a:graphicData uri="http://schemas.openxmlformats.org/presentationml/2006/ole">
            <p:oleObj spid="_x0000_s29710" name="Формула" r:id="rId3" imgW="126720" imgH="126720" progId="Equation.3">
              <p:embed/>
            </p:oleObj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659563" y="2997200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47813" y="83661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148263" y="765175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203575" y="1196975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948488" y="1196975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092950" y="1628775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476375" y="2276475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364163" y="191611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380288" y="191611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619250" y="191611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graphicFrame>
        <p:nvGraphicFramePr>
          <p:cNvPr id="29713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4859338" y="4797425"/>
          <a:ext cx="288925" cy="277813"/>
        </p:xfrm>
        <a:graphic>
          <a:graphicData uri="http://schemas.openxmlformats.org/presentationml/2006/ole">
            <p:oleObj spid="_x0000_s29713" name="Формула" r:id="rId4" imgW="126720" imgH="126720" progId="Equation.3">
              <p:embed/>
            </p:oleObj>
          </a:graphicData>
        </a:graphic>
      </p:graphicFrame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4932363" y="5589588"/>
          <a:ext cx="287337" cy="287337"/>
        </p:xfrm>
        <a:graphic>
          <a:graphicData uri="http://schemas.openxmlformats.org/presentationml/2006/ole">
            <p:oleObj spid="_x0000_s29716" name="Формула" r:id="rId5" imgW="126720" imgH="126720" progId="Equation.3">
              <p:embed/>
            </p:oleObj>
          </a:graphicData>
        </a:graphic>
      </p:graphicFrame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4427538" y="5157788"/>
          <a:ext cx="287337" cy="360362"/>
        </p:xfrm>
        <a:graphic>
          <a:graphicData uri="http://schemas.openxmlformats.org/presentationml/2006/ole">
            <p:oleObj spid="_x0000_s29717" name="Формула" r:id="rId6" imgW="126720" imgH="126720" progId="Equation.3">
              <p:embed/>
            </p:oleObj>
          </a:graphicData>
        </a:graphic>
      </p:graphicFrame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771775" y="3573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1</a:t>
            </a:r>
            <a:endParaRPr lang="ru-RU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140200" y="3573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000000"/>
                </a:solidFill>
                <a:effectLst/>
              </a:rPr>
              <a:t>Самостоятельное решение уравнений с последующей проверкой.</a:t>
            </a:r>
          </a:p>
        </p:txBody>
      </p:sp>
      <p:graphicFrame>
        <p:nvGraphicFramePr>
          <p:cNvPr id="35993" name="Group 153"/>
          <p:cNvGraphicFramePr>
            <a:graphicFrameLocks noGrp="1"/>
          </p:cNvGraphicFramePr>
          <p:nvPr>
            <p:ph idx="1"/>
          </p:nvPr>
        </p:nvGraphicFramePr>
        <p:xfrm>
          <a:off x="179388" y="1700213"/>
          <a:ext cx="8785225" cy="4911725"/>
        </p:xfrm>
        <a:graphic>
          <a:graphicData uri="http://schemas.openxmlformats.org/drawingml/2006/table">
            <a:tbl>
              <a:tblPr/>
              <a:tblGrid>
                <a:gridCol w="431800"/>
                <a:gridCol w="4157662"/>
                <a:gridCol w="4195763"/>
              </a:tblGrid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 sin x+ 5 cos x = 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 cos x+ 3 sin x = 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 sin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- 3 sin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cos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- 2 cos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х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=0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 sin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- 5 sin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cos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+ cos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х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=0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х + 2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х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х 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 sin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x – sin x  cosx =0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х  + 2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х –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х =1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х  -  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х - 4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х =1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 sin x -  5 cos x = 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 sin x - 3 cos x = 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1- 4 sin 2x + 6 cos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= 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 sin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-  2sin 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+1 =0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40" name="Text Box 100"/>
          <p:cNvSpPr txBox="1">
            <a:spLocks noChangeArrowheads="1"/>
          </p:cNvSpPr>
          <p:nvPr/>
        </p:nvSpPr>
        <p:spPr bwMode="auto">
          <a:xfrm>
            <a:off x="6084888" y="765175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41" name="Text Box 101"/>
          <p:cNvSpPr txBox="1">
            <a:spLocks noChangeArrowheads="1"/>
          </p:cNvSpPr>
          <p:nvPr/>
        </p:nvSpPr>
        <p:spPr bwMode="auto">
          <a:xfrm>
            <a:off x="1116013" y="2852738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2</a:t>
            </a:r>
            <a:endParaRPr lang="ru-RU" sz="1600"/>
          </a:p>
        </p:txBody>
      </p:sp>
      <p:sp>
        <p:nvSpPr>
          <p:cNvPr id="35942" name="Text Box 102"/>
          <p:cNvSpPr txBox="1">
            <a:spLocks noChangeArrowheads="1"/>
          </p:cNvSpPr>
          <p:nvPr/>
        </p:nvSpPr>
        <p:spPr bwMode="auto">
          <a:xfrm>
            <a:off x="3708400" y="2852738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43" name="Text Box 103"/>
          <p:cNvSpPr txBox="1">
            <a:spLocks noChangeArrowheads="1"/>
          </p:cNvSpPr>
          <p:nvPr/>
        </p:nvSpPr>
        <p:spPr bwMode="auto">
          <a:xfrm>
            <a:off x="5219700" y="2852738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44" name="Text Box 104"/>
          <p:cNvSpPr txBox="1">
            <a:spLocks noChangeArrowheads="1"/>
          </p:cNvSpPr>
          <p:nvPr/>
        </p:nvSpPr>
        <p:spPr bwMode="auto">
          <a:xfrm>
            <a:off x="7740650" y="2852738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46" name="Text Box 106"/>
          <p:cNvSpPr txBox="1">
            <a:spLocks noChangeArrowheads="1"/>
          </p:cNvSpPr>
          <p:nvPr/>
        </p:nvSpPr>
        <p:spPr bwMode="auto">
          <a:xfrm>
            <a:off x="1258888" y="3573463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47" name="Text Box 107"/>
          <p:cNvSpPr txBox="1">
            <a:spLocks noChangeArrowheads="1"/>
          </p:cNvSpPr>
          <p:nvPr/>
        </p:nvSpPr>
        <p:spPr bwMode="auto">
          <a:xfrm>
            <a:off x="5435600" y="36449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48" name="Text Box 108"/>
          <p:cNvSpPr txBox="1">
            <a:spLocks noChangeArrowheads="1"/>
          </p:cNvSpPr>
          <p:nvPr/>
        </p:nvSpPr>
        <p:spPr bwMode="auto">
          <a:xfrm>
            <a:off x="1187450" y="42926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49" name="Text Box 109"/>
          <p:cNvSpPr txBox="1">
            <a:spLocks noChangeArrowheads="1"/>
          </p:cNvSpPr>
          <p:nvPr/>
        </p:nvSpPr>
        <p:spPr bwMode="auto">
          <a:xfrm>
            <a:off x="3708400" y="436562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50" name="Text Box 110"/>
          <p:cNvSpPr txBox="1">
            <a:spLocks noChangeArrowheads="1"/>
          </p:cNvSpPr>
          <p:nvPr/>
        </p:nvSpPr>
        <p:spPr bwMode="auto">
          <a:xfrm>
            <a:off x="5292725" y="42926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51" name="Text Box 111"/>
          <p:cNvSpPr txBox="1">
            <a:spLocks noChangeArrowheads="1"/>
          </p:cNvSpPr>
          <p:nvPr/>
        </p:nvSpPr>
        <p:spPr bwMode="auto">
          <a:xfrm>
            <a:off x="7885113" y="436562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52" name="Text Box 112"/>
          <p:cNvSpPr txBox="1">
            <a:spLocks noChangeArrowheads="1"/>
          </p:cNvSpPr>
          <p:nvPr/>
        </p:nvSpPr>
        <p:spPr bwMode="auto">
          <a:xfrm>
            <a:off x="2771775" y="5805488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5953" name="Text Box 113"/>
          <p:cNvSpPr txBox="1">
            <a:spLocks noChangeArrowheads="1"/>
          </p:cNvSpPr>
          <p:nvPr/>
        </p:nvSpPr>
        <p:spPr bwMode="auto">
          <a:xfrm>
            <a:off x="5364163" y="5805488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2" name="Group 132"/>
          <p:cNvGraphicFramePr>
            <a:graphicFrameLocks noGrp="1"/>
          </p:cNvGraphicFramePr>
          <p:nvPr/>
        </p:nvGraphicFramePr>
        <p:xfrm>
          <a:off x="250825" y="836613"/>
          <a:ext cx="8569325" cy="5205412"/>
        </p:xfrm>
        <a:graphic>
          <a:graphicData uri="http://schemas.openxmlformats.org/drawingml/2006/table">
            <a:tbl>
              <a:tblPr/>
              <a:tblGrid>
                <a:gridCol w="503238"/>
                <a:gridCol w="3960812"/>
                <a:gridCol w="4105275"/>
              </a:tblGrid>
              <a:tr h="6492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ОТВЕТЫ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5/3+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2/3+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/4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;   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0,4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1/3+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;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0,5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/2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;   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1,5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πk;    arctg 0,5 + πn,   k, n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Z.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/4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;   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0,5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-π/4 + πk;   - arctg 5/3 + πn,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k, n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( - 1 ± √5)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 ( 2 ± √11) + πk,   k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/4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;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7 +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π/4 + πk;    arctg 1/3 + πn,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k, n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Z.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72" name="Object 112"/>
          <p:cNvGraphicFramePr>
            <a:graphicFrameLocks noChangeAspect="1"/>
          </p:cNvGraphicFramePr>
          <p:nvPr/>
        </p:nvGraphicFramePr>
        <p:xfrm>
          <a:off x="2987675" y="2060575"/>
          <a:ext cx="288925" cy="288925"/>
        </p:xfrm>
        <a:graphic>
          <a:graphicData uri="http://schemas.openxmlformats.org/presentationml/2006/ole">
            <p:oleObj spid="_x0000_s41072" name="Формула" r:id="rId3" imgW="126720" imgH="126720" progId="Equation.3">
              <p:embed/>
            </p:oleObj>
          </a:graphicData>
        </a:graphic>
      </p:graphicFrame>
      <p:graphicFrame>
        <p:nvGraphicFramePr>
          <p:cNvPr id="41073" name="Object 113"/>
          <p:cNvGraphicFramePr>
            <a:graphicFrameLocks noChangeAspect="1"/>
          </p:cNvGraphicFramePr>
          <p:nvPr/>
        </p:nvGraphicFramePr>
        <p:xfrm>
          <a:off x="1476375" y="2852738"/>
          <a:ext cx="288925" cy="288925"/>
        </p:xfrm>
        <a:graphic>
          <a:graphicData uri="http://schemas.openxmlformats.org/presentationml/2006/ole">
            <p:oleObj spid="_x0000_s41073" name="Формула" r:id="rId4" imgW="126720" imgH="126720" progId="Equation.3">
              <p:embed/>
            </p:oleObj>
          </a:graphicData>
        </a:graphic>
      </p:graphicFrame>
      <p:graphicFrame>
        <p:nvGraphicFramePr>
          <p:cNvPr id="41074" name="Object 114"/>
          <p:cNvGraphicFramePr>
            <a:graphicFrameLocks noChangeAspect="1"/>
          </p:cNvGraphicFramePr>
          <p:nvPr/>
        </p:nvGraphicFramePr>
        <p:xfrm>
          <a:off x="1331913" y="3624263"/>
          <a:ext cx="360362" cy="360362"/>
        </p:xfrm>
        <a:graphic>
          <a:graphicData uri="http://schemas.openxmlformats.org/presentationml/2006/ole">
            <p:oleObj spid="_x0000_s41074" name="Формула" r:id="rId5" imgW="126720" imgH="126720" progId="Equation.3">
              <p:embed/>
            </p:oleObj>
          </a:graphicData>
        </a:graphic>
      </p:graphicFrame>
      <p:graphicFrame>
        <p:nvGraphicFramePr>
          <p:cNvPr id="41075" name="Object 115"/>
          <p:cNvGraphicFramePr>
            <a:graphicFrameLocks noChangeAspect="1"/>
          </p:cNvGraphicFramePr>
          <p:nvPr/>
        </p:nvGraphicFramePr>
        <p:xfrm>
          <a:off x="3995738" y="4797425"/>
          <a:ext cx="288925" cy="339725"/>
        </p:xfrm>
        <a:graphic>
          <a:graphicData uri="http://schemas.openxmlformats.org/presentationml/2006/ole">
            <p:oleObj spid="_x0000_s41075" name="Формула" r:id="rId6" imgW="126720" imgH="126720" progId="Equation.3">
              <p:embed/>
            </p:oleObj>
          </a:graphicData>
        </a:graphic>
      </p:graphicFrame>
      <p:graphicFrame>
        <p:nvGraphicFramePr>
          <p:cNvPr id="41076" name="Object 116"/>
          <p:cNvGraphicFramePr>
            <a:graphicFrameLocks noChangeAspect="1"/>
          </p:cNvGraphicFramePr>
          <p:nvPr/>
        </p:nvGraphicFramePr>
        <p:xfrm>
          <a:off x="1403350" y="4365625"/>
          <a:ext cx="360363" cy="360363"/>
        </p:xfrm>
        <a:graphic>
          <a:graphicData uri="http://schemas.openxmlformats.org/presentationml/2006/ole">
            <p:oleObj spid="_x0000_s41076" name="Формула" r:id="rId7" imgW="126720" imgH="126720" progId="Equation.3">
              <p:embed/>
            </p:oleObj>
          </a:graphicData>
        </a:graphic>
      </p:graphicFrame>
      <p:graphicFrame>
        <p:nvGraphicFramePr>
          <p:cNvPr id="41081" name="Object 121"/>
          <p:cNvGraphicFramePr>
            <a:graphicFrameLocks noChangeAspect="1"/>
          </p:cNvGraphicFramePr>
          <p:nvPr/>
        </p:nvGraphicFramePr>
        <p:xfrm>
          <a:off x="1476375" y="5661025"/>
          <a:ext cx="360363" cy="360363"/>
        </p:xfrm>
        <a:graphic>
          <a:graphicData uri="http://schemas.openxmlformats.org/presentationml/2006/ole">
            <p:oleObj spid="_x0000_s41081" name="Формула" r:id="rId8" imgW="126720" imgH="126720" progId="Equation.3">
              <p:embed/>
            </p:oleObj>
          </a:graphicData>
        </a:graphic>
      </p:graphicFrame>
      <p:graphicFrame>
        <p:nvGraphicFramePr>
          <p:cNvPr id="41083" name="Object 123"/>
          <p:cNvGraphicFramePr>
            <a:graphicFrameLocks noChangeAspect="1"/>
          </p:cNvGraphicFramePr>
          <p:nvPr/>
        </p:nvGraphicFramePr>
        <p:xfrm>
          <a:off x="3425825" y="3367088"/>
          <a:ext cx="123825" cy="123825"/>
        </p:xfrm>
        <a:graphic>
          <a:graphicData uri="http://schemas.openxmlformats.org/presentationml/2006/ole">
            <p:oleObj spid="_x0000_s41083" name="Формула" r:id="rId9" imgW="126720" imgH="126720" progId="Equation.3">
              <p:embed/>
            </p:oleObj>
          </a:graphicData>
        </a:graphic>
      </p:graphicFrame>
      <p:sp>
        <p:nvSpPr>
          <p:cNvPr id="41085" name="Rectangle 125"/>
          <p:cNvSpPr>
            <a:spLocks noChangeArrowheads="1"/>
          </p:cNvSpPr>
          <p:nvPr/>
        </p:nvSpPr>
        <p:spPr bwMode="auto">
          <a:xfrm>
            <a:off x="3425825" y="3490913"/>
            <a:ext cx="354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  <a:r>
              <a:rPr lang="en-US" sz="1200">
                <a:latin typeface="Times New Roman" pitchFamily="18" charset="0"/>
                <a:ea typeface="SimSun" charset="-122"/>
                <a:cs typeface="Times New Roman" pitchFamily="18" charset="0"/>
              </a:rPr>
              <a:t>Z</a:t>
            </a:r>
            <a:r>
              <a:rPr lang="ru-RU" sz="1200">
                <a:latin typeface="Times New Roman" pitchFamily="18" charset="0"/>
                <a:ea typeface="SimSun" charset="-122"/>
                <a:cs typeface="Times New Roman" pitchFamily="18" charset="0"/>
              </a:rPr>
              <a:t>.</a:t>
            </a:r>
            <a:endParaRPr lang="ru-RU">
              <a:latin typeface="Arial" charset="0"/>
              <a:ea typeface="SimSun" charset="-122"/>
              <a:cs typeface="Times New Roman" pitchFamily="18" charset="0"/>
            </a:endParaRPr>
          </a:p>
        </p:txBody>
      </p:sp>
      <p:graphicFrame>
        <p:nvGraphicFramePr>
          <p:cNvPr id="41093" name="Object 133"/>
          <p:cNvGraphicFramePr>
            <a:graphicFrameLocks noChangeAspect="1"/>
          </p:cNvGraphicFramePr>
          <p:nvPr/>
        </p:nvGraphicFramePr>
        <p:xfrm>
          <a:off x="7019925" y="2060575"/>
          <a:ext cx="360363" cy="360363"/>
        </p:xfrm>
        <a:graphic>
          <a:graphicData uri="http://schemas.openxmlformats.org/presentationml/2006/ole">
            <p:oleObj spid="_x0000_s41093" name="Формула" r:id="rId10" imgW="126720" imgH="126720" progId="Equation.3">
              <p:embed/>
            </p:oleObj>
          </a:graphicData>
        </a:graphic>
      </p:graphicFrame>
      <p:graphicFrame>
        <p:nvGraphicFramePr>
          <p:cNvPr id="41094" name="Object 134"/>
          <p:cNvGraphicFramePr>
            <a:graphicFrameLocks noChangeAspect="1"/>
          </p:cNvGraphicFramePr>
          <p:nvPr/>
        </p:nvGraphicFramePr>
        <p:xfrm>
          <a:off x="5364163" y="2852738"/>
          <a:ext cx="360362" cy="360362"/>
        </p:xfrm>
        <a:graphic>
          <a:graphicData uri="http://schemas.openxmlformats.org/presentationml/2006/ole">
            <p:oleObj spid="_x0000_s41094" name="Формула" r:id="rId11" imgW="126720" imgH="126720" progId="Equation.3">
              <p:embed/>
            </p:oleObj>
          </a:graphicData>
        </a:graphic>
      </p:graphicFrame>
      <p:graphicFrame>
        <p:nvGraphicFramePr>
          <p:cNvPr id="41095" name="Object 135"/>
          <p:cNvGraphicFramePr>
            <a:graphicFrameLocks noChangeAspect="1"/>
          </p:cNvGraphicFramePr>
          <p:nvPr/>
        </p:nvGraphicFramePr>
        <p:xfrm>
          <a:off x="5364163" y="5640388"/>
          <a:ext cx="360362" cy="360362"/>
        </p:xfrm>
        <a:graphic>
          <a:graphicData uri="http://schemas.openxmlformats.org/presentationml/2006/ole">
            <p:oleObj spid="_x0000_s41095" name="Формула" r:id="rId12" imgW="126720" imgH="126720" progId="Equation.3">
              <p:embed/>
            </p:oleObj>
          </a:graphicData>
        </a:graphic>
      </p:graphicFrame>
      <p:graphicFrame>
        <p:nvGraphicFramePr>
          <p:cNvPr id="41096" name="Object 136"/>
          <p:cNvGraphicFramePr>
            <a:graphicFrameLocks noChangeAspect="1"/>
          </p:cNvGraphicFramePr>
          <p:nvPr/>
        </p:nvGraphicFramePr>
        <p:xfrm>
          <a:off x="7885113" y="4797425"/>
          <a:ext cx="358775" cy="358775"/>
        </p:xfrm>
        <a:graphic>
          <a:graphicData uri="http://schemas.openxmlformats.org/presentationml/2006/ole">
            <p:oleObj spid="_x0000_s41096" name="Формула" r:id="rId13" imgW="126720" imgH="126720" progId="Equation.3">
              <p:embed/>
            </p:oleObj>
          </a:graphicData>
        </a:graphic>
      </p:graphicFrame>
      <p:graphicFrame>
        <p:nvGraphicFramePr>
          <p:cNvPr id="41097" name="Object 137"/>
          <p:cNvGraphicFramePr>
            <a:graphicFrameLocks noChangeAspect="1"/>
          </p:cNvGraphicFramePr>
          <p:nvPr/>
        </p:nvGraphicFramePr>
        <p:xfrm>
          <a:off x="5508625" y="4367213"/>
          <a:ext cx="358775" cy="358775"/>
        </p:xfrm>
        <a:graphic>
          <a:graphicData uri="http://schemas.openxmlformats.org/presentationml/2006/ole">
            <p:oleObj spid="_x0000_s41097" name="Формула" r:id="rId14" imgW="126720" imgH="126720" progId="Equation.3">
              <p:embed/>
            </p:oleObj>
          </a:graphicData>
        </a:graphic>
      </p:graphicFrame>
      <p:graphicFrame>
        <p:nvGraphicFramePr>
          <p:cNvPr id="41098" name="Object 138"/>
          <p:cNvGraphicFramePr>
            <a:graphicFrameLocks noChangeAspect="1"/>
          </p:cNvGraphicFramePr>
          <p:nvPr/>
        </p:nvGraphicFramePr>
        <p:xfrm>
          <a:off x="8027988" y="3263900"/>
          <a:ext cx="360362" cy="360363"/>
        </p:xfrm>
        <a:graphic>
          <a:graphicData uri="http://schemas.openxmlformats.org/presentationml/2006/ole">
            <p:oleObj spid="_x0000_s41098" name="Формула" r:id="rId15" imgW="126720" imgH="126720" progId="Equation.3">
              <p:embed/>
            </p:oleObj>
          </a:graphicData>
        </a:graphic>
      </p:graphicFrame>
      <p:sp>
        <p:nvSpPr>
          <p:cNvPr id="41100" name="Rectangle 140"/>
          <p:cNvSpPr>
            <a:spLocks noChangeArrowheads="1"/>
          </p:cNvSpPr>
          <p:nvPr/>
        </p:nvSpPr>
        <p:spPr bwMode="auto">
          <a:xfrm>
            <a:off x="755650" y="2060575"/>
            <a:ext cx="80645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1" name="Rectangle 141"/>
          <p:cNvSpPr>
            <a:spLocks noChangeArrowheads="1"/>
          </p:cNvSpPr>
          <p:nvPr/>
        </p:nvSpPr>
        <p:spPr bwMode="auto">
          <a:xfrm>
            <a:off x="755650" y="2565400"/>
            <a:ext cx="8064500" cy="6477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2" name="Rectangle 142"/>
          <p:cNvSpPr>
            <a:spLocks noChangeArrowheads="1"/>
          </p:cNvSpPr>
          <p:nvPr/>
        </p:nvSpPr>
        <p:spPr bwMode="auto">
          <a:xfrm>
            <a:off x="755650" y="3284538"/>
            <a:ext cx="80645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3" name="Rectangle 143"/>
          <p:cNvSpPr>
            <a:spLocks noChangeArrowheads="1"/>
          </p:cNvSpPr>
          <p:nvPr/>
        </p:nvSpPr>
        <p:spPr bwMode="auto">
          <a:xfrm>
            <a:off x="755650" y="4797425"/>
            <a:ext cx="80645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4" name="Rectangle 144"/>
          <p:cNvSpPr>
            <a:spLocks noChangeArrowheads="1"/>
          </p:cNvSpPr>
          <p:nvPr/>
        </p:nvSpPr>
        <p:spPr bwMode="auto">
          <a:xfrm>
            <a:off x="755650" y="4076700"/>
            <a:ext cx="8064500" cy="6477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5" name="Rectangle 145"/>
          <p:cNvSpPr>
            <a:spLocks noChangeArrowheads="1"/>
          </p:cNvSpPr>
          <p:nvPr/>
        </p:nvSpPr>
        <p:spPr bwMode="auto">
          <a:xfrm>
            <a:off x="755650" y="5300663"/>
            <a:ext cx="8064500" cy="7207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0" grpId="0" animBg="1"/>
      <p:bldP spid="41101" grpId="0" animBg="1"/>
      <p:bldP spid="41102" grpId="0" animBg="1"/>
      <p:bldP spid="41103" grpId="0" animBg="1"/>
      <p:bldP spid="41104" grpId="0" animBg="1"/>
      <p:bldP spid="4110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Метод разложения на множители</a:t>
            </a:r>
            <a:r>
              <a:rPr lang="ru-RU" sz="3600" b="1"/>
              <a:t>.</a:t>
            </a:r>
            <a:r>
              <a:rPr lang="ru-RU" sz="400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686800" cy="4538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 разложением на множители понимается представление данного выражения в виде произведения нескольких множителей. 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Если в одной части уравнения стоит несколько множителей, а в другой – 0, то каждый множитель приравнивается к нулю. 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Таким образом, данный множитель можно представить в виде совокупности более простых уравнений.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Решите уравнение: 2 sin  x - cos 2x - sin x = 0</a:t>
            </a:r>
            <a:endParaRPr lang="ru-RU" sz="2400">
              <a:solidFill>
                <a:srgbClr val="000000"/>
              </a:solidFill>
            </a:endParaRPr>
          </a:p>
          <a:p>
            <a:pPr algn="ctr"/>
            <a:r>
              <a:rPr lang="ru-RU" sz="2400" i="1" u="sng">
                <a:solidFill>
                  <a:srgbClr val="000000"/>
                </a:solidFill>
              </a:rPr>
              <a:t>Решение: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ru-RU" sz="2400" i="1">
                <a:solidFill>
                  <a:srgbClr val="000000"/>
                </a:solidFill>
              </a:rPr>
              <a:t>-сгруппируем первый член с третьим, применив формулу косинуса двойного угла, получим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ru-RU" sz="2400" i="1">
                <a:solidFill>
                  <a:srgbClr val="000000"/>
                </a:solidFill>
              </a:rPr>
              <a:t> </a:t>
            </a:r>
            <a:r>
              <a:rPr lang="en-US" sz="2400" i="1">
                <a:solidFill>
                  <a:srgbClr val="000000"/>
                </a:solidFill>
              </a:rPr>
              <a:t>cos 2x = cos</a:t>
            </a:r>
            <a:r>
              <a:rPr lang="ru-RU" sz="2400" i="1">
                <a:solidFill>
                  <a:srgbClr val="000000"/>
                </a:solidFill>
              </a:rPr>
              <a:t> </a:t>
            </a:r>
            <a:r>
              <a:rPr lang="en-US" sz="2400" i="1">
                <a:solidFill>
                  <a:srgbClr val="000000"/>
                </a:solidFill>
              </a:rPr>
              <a:t> x – sin</a:t>
            </a:r>
            <a:r>
              <a:rPr lang="ru-RU" sz="2400" i="1">
                <a:solidFill>
                  <a:srgbClr val="000000"/>
                </a:solidFill>
              </a:rPr>
              <a:t>  </a:t>
            </a:r>
            <a:r>
              <a:rPr lang="en-US" sz="2400" i="1">
                <a:solidFill>
                  <a:srgbClr val="000000"/>
                </a:solidFill>
              </a:rPr>
              <a:t> x.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ru-RU" sz="2400" i="1">
                <a:solidFill>
                  <a:srgbClr val="000000"/>
                </a:solidFill>
              </a:rPr>
              <a:t>- уравнение примет вид: (2sin  x - sin x) – (cos  x – sin  x) = 0,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ru-RU" sz="2400" i="1">
                <a:solidFill>
                  <a:srgbClr val="000000"/>
                </a:solidFill>
              </a:rPr>
              <a:t> - вынесем из выражения, стоящего в первой скобке sin x, применив основное тригонометрическое тождество получим cos  x = 1 – sin   x.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ru-RU" sz="2400" i="1">
                <a:solidFill>
                  <a:srgbClr val="000000"/>
                </a:solidFill>
              </a:rPr>
              <a:t>- уравнение примет вид:  sin x (2sin   x – 1) – (1 - 2 sin   x) = 0,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en-US" sz="2400" i="1">
                <a:solidFill>
                  <a:srgbClr val="000000"/>
                </a:solidFill>
              </a:rPr>
              <a:t>sin x (2sin</a:t>
            </a:r>
            <a:r>
              <a:rPr lang="ru-RU" sz="2400" i="1">
                <a:solidFill>
                  <a:srgbClr val="000000"/>
                </a:solidFill>
              </a:rPr>
              <a:t>  </a:t>
            </a:r>
            <a:r>
              <a:rPr lang="en-US" sz="2400" i="1">
                <a:solidFill>
                  <a:srgbClr val="000000"/>
                </a:solidFill>
              </a:rPr>
              <a:t> x – 1) + (2 sin</a:t>
            </a:r>
            <a:r>
              <a:rPr lang="ru-RU" sz="2400" i="1">
                <a:solidFill>
                  <a:srgbClr val="000000"/>
                </a:solidFill>
              </a:rPr>
              <a:t>  </a:t>
            </a:r>
            <a:r>
              <a:rPr lang="en-US" sz="2400" i="1">
                <a:solidFill>
                  <a:srgbClr val="000000"/>
                </a:solidFill>
              </a:rPr>
              <a:t>x - 1) = 0,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en-US" sz="2400" i="1">
                <a:solidFill>
                  <a:srgbClr val="000000"/>
                </a:solidFill>
              </a:rPr>
              <a:t>(2 sin</a:t>
            </a:r>
            <a:r>
              <a:rPr lang="ru-RU" sz="2400" i="1">
                <a:solidFill>
                  <a:srgbClr val="000000"/>
                </a:solidFill>
              </a:rPr>
              <a:t>  </a:t>
            </a:r>
            <a:r>
              <a:rPr lang="en-US" sz="2400" i="1">
                <a:solidFill>
                  <a:srgbClr val="000000"/>
                </a:solidFill>
              </a:rPr>
              <a:t>x - 1) • ( sin x + 1) = 0.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en-US" sz="2400" i="1">
                <a:solidFill>
                  <a:srgbClr val="000000"/>
                </a:solidFill>
              </a:rPr>
              <a:t>2 sin</a:t>
            </a:r>
            <a:r>
              <a:rPr lang="ru-RU" sz="2400" i="1">
                <a:solidFill>
                  <a:srgbClr val="000000"/>
                </a:solidFill>
              </a:rPr>
              <a:t>  </a:t>
            </a:r>
            <a:r>
              <a:rPr lang="en-US" sz="2400" i="1">
                <a:solidFill>
                  <a:srgbClr val="000000"/>
                </a:solidFill>
              </a:rPr>
              <a:t>x – 1 = 0 </a:t>
            </a:r>
            <a:r>
              <a:rPr lang="ru-RU" sz="2400" i="1">
                <a:solidFill>
                  <a:srgbClr val="000000"/>
                </a:solidFill>
              </a:rPr>
              <a:t>или</a:t>
            </a:r>
            <a:r>
              <a:rPr lang="en-US" sz="2400" i="1">
                <a:solidFill>
                  <a:srgbClr val="000000"/>
                </a:solidFill>
              </a:rPr>
              <a:t> sin x + 1 = 0 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en-US" sz="2400" i="1">
                <a:solidFill>
                  <a:srgbClr val="000000"/>
                </a:solidFill>
              </a:rPr>
              <a:t>sin</a:t>
            </a:r>
            <a:r>
              <a:rPr lang="ru-RU" sz="2400" i="1">
                <a:solidFill>
                  <a:srgbClr val="000000"/>
                </a:solidFill>
              </a:rPr>
              <a:t>  </a:t>
            </a:r>
            <a:r>
              <a:rPr lang="en-US" sz="2400" i="1">
                <a:solidFill>
                  <a:srgbClr val="000000"/>
                </a:solidFill>
              </a:rPr>
              <a:t>x = 1/2,      sin x = - 1 </a:t>
            </a:r>
            <a:endParaRPr lang="ru-RU" sz="2400">
              <a:solidFill>
                <a:srgbClr val="000000"/>
              </a:solidFill>
            </a:endParaRPr>
          </a:p>
          <a:p>
            <a:r>
              <a:rPr lang="en-US" sz="2400" i="1">
                <a:solidFill>
                  <a:srgbClr val="000000"/>
                </a:solidFill>
              </a:rPr>
              <a:t>sin x = ±1/ </a:t>
            </a: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√</a:t>
            </a:r>
            <a:r>
              <a:rPr lang="en-US"/>
              <a:t> </a:t>
            </a:r>
            <a:r>
              <a:rPr lang="en-US" sz="2400" i="1">
                <a:solidFill>
                  <a:srgbClr val="000000"/>
                </a:solidFill>
              </a:rPr>
              <a:t>2  </a:t>
            </a:r>
            <a:endParaRPr lang="ru-RU" sz="2400" i="1" u="sng">
              <a:solidFill>
                <a:srgbClr val="000000"/>
              </a:solidFill>
            </a:endParaRPr>
          </a:p>
          <a:p>
            <a:r>
              <a:rPr lang="ru-RU" sz="2400" i="1" u="sng">
                <a:solidFill>
                  <a:srgbClr val="000000"/>
                </a:solidFill>
              </a:rPr>
              <a:t>Ответ</a:t>
            </a:r>
            <a:r>
              <a:rPr lang="en-US" sz="2400" i="1">
                <a:solidFill>
                  <a:srgbClr val="000000"/>
                </a:solidFill>
              </a:rPr>
              <a:t>: x1 = ± /4 + n, n      Z, x2 = - /2 +2k, k      </a:t>
            </a:r>
            <a:r>
              <a:rPr lang="en-US" b="1" i="1">
                <a:solidFill>
                  <a:srgbClr val="000000"/>
                </a:solidFill>
              </a:rPr>
              <a:t>Z</a:t>
            </a:r>
            <a:r>
              <a:rPr lang="ru-RU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195513" y="162877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987675" y="162877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356100" y="1916113"/>
            <a:ext cx="217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3</a:t>
            </a:r>
            <a:endParaRPr lang="ru-RU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659563" y="1916113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740650" y="1916113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39750" y="3068638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195513" y="3068638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148263" y="34290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7812088" y="34290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1476375" y="3789363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3708400" y="38608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827088" y="414972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84213" y="458152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68313" y="4868863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6804025" y="4581525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9958" name="Object 22"/>
          <p:cNvGraphicFramePr>
            <a:graphicFrameLocks noChangeAspect="1"/>
          </p:cNvGraphicFramePr>
          <p:nvPr/>
        </p:nvGraphicFramePr>
        <p:xfrm>
          <a:off x="3419475" y="5661025"/>
          <a:ext cx="433388" cy="433388"/>
        </p:xfrm>
        <a:graphic>
          <a:graphicData uri="http://schemas.openxmlformats.org/presentationml/2006/ole">
            <p:oleObj spid="_x0000_s39958" name="Формула" r:id="rId3" imgW="126720" imgH="126720" progId="Equation.3">
              <p:embed/>
            </p:oleObj>
          </a:graphicData>
        </a:graphic>
      </p:graphicFrame>
      <p:graphicFrame>
        <p:nvGraphicFramePr>
          <p:cNvPr id="39959" name="Object 23"/>
          <p:cNvGraphicFramePr>
            <a:graphicFrameLocks noChangeAspect="1"/>
          </p:cNvGraphicFramePr>
          <p:nvPr/>
        </p:nvGraphicFramePr>
        <p:xfrm>
          <a:off x="6588125" y="5661025"/>
          <a:ext cx="411163" cy="411163"/>
        </p:xfrm>
        <a:graphic>
          <a:graphicData uri="http://schemas.openxmlformats.org/presentationml/2006/ole">
            <p:oleObj spid="_x0000_s39959" name="Формула" r:id="rId4" imgW="1267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50825" y="420688"/>
            <a:ext cx="6626225" cy="255905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</a:rPr>
              <a:t>Что нового вы узнали на уроке?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</a:rPr>
              <a:t>С какими трудностями встретились при решении уравнений?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</a:rPr>
              <a:t>Какие темы необходимо повторить для успешного решения тригонометрических уравнений? 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</a:rPr>
              <a:t>Можете ли вы пересказать материал урока однокурснику, пропустившему урок?</a:t>
            </a:r>
            <a:r>
              <a:rPr lang="ru-RU" sz="2000"/>
              <a:t> 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203575" y="3500438"/>
            <a:ext cx="344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>
                <a:solidFill>
                  <a:srgbClr val="9900CC"/>
                </a:solidFill>
              </a:rPr>
              <a:t>Домашнее задание.</a:t>
            </a:r>
            <a:r>
              <a:rPr lang="ru-RU" sz="2400"/>
              <a:t> 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900113" y="4005263"/>
            <a:ext cx="7812087" cy="255905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00"/>
                </a:solidFill>
              </a:rPr>
              <a:t>А. Н. Колмогоров «Алгебра и начала анализа»  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</a:rPr>
              <a:t> Повторить формулы решения простейших тригоно -метрических уравнений.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</a:rPr>
              <a:t>Повторить основные приемы решения тригономет-рических уравнений.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</a:rPr>
              <a:t>Повторить решение простейших тригонометрических неравенств.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</a:rPr>
              <a:t>Выполнить упражнения </a:t>
            </a:r>
            <a:r>
              <a:rPr lang="ru-RU" sz="2000" b="1" i="1">
                <a:solidFill>
                  <a:srgbClr val="000000"/>
                </a:solidFill>
              </a:rPr>
              <a:t>№ 163-165</a:t>
            </a:r>
            <a:r>
              <a:rPr lang="ru-RU" sz="2000" b="1">
                <a:solidFill>
                  <a:srgbClr val="000000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nimBg="1" autoUpdateAnimBg="0"/>
      <p:bldP spid="44037" grpId="0" autoUpdateAnimBg="0"/>
      <p:bldP spid="44038" grpId="0" build="p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 marL="609600" indent="-609600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Цель урока. </a:t>
            </a:r>
          </a:p>
          <a:p>
            <a:pPr marL="609600" indent="-609600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Систематизировать и расширить знания, умения учащихся, связанных с применением методов решения тригонометрических уравнений. </a:t>
            </a: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Задачи.</a:t>
            </a: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Повторить и закрепить полученные  знания о тригонометрической функции и ее свойствах;</a:t>
            </a:r>
          </a:p>
          <a:p>
            <a:pPr marL="609600" indent="-609600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Научиться классифицировать и решать тригонометрические уравнения различными методами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23850" y="1539875"/>
            <a:ext cx="8280400" cy="4938713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/>
              <a:t>  </a:t>
            </a:r>
          </a:p>
          <a:p>
            <a:pPr>
              <a:tabLst>
                <a:tab pos="457200" algn="l"/>
              </a:tabLst>
            </a:pPr>
            <a:r>
              <a:rPr lang="ru-RU" sz="2000" b="1">
                <a:solidFill>
                  <a:schemeClr val="hlink"/>
                </a:solidFill>
              </a:rPr>
              <a:t>А. Н. Колмогоров «Алгебра и начала анализа»</a:t>
            </a:r>
          </a:p>
          <a:p>
            <a:pPr>
              <a:tabLst>
                <a:tab pos="457200" algn="l"/>
              </a:tabLst>
            </a:pPr>
            <a:r>
              <a:rPr lang="ru-RU" sz="2000" b="1">
                <a:solidFill>
                  <a:schemeClr val="hlink"/>
                </a:solidFill>
              </a:rPr>
              <a:t>Ш. А. Алимов «Алгебра и начала анализа» </a:t>
            </a:r>
          </a:p>
          <a:p>
            <a:pPr>
              <a:tabLst>
                <a:tab pos="457200" algn="l"/>
              </a:tabLst>
            </a:pPr>
            <a:r>
              <a:rPr lang="ru-RU" sz="2000" b="1">
                <a:solidFill>
                  <a:schemeClr val="hlink"/>
                </a:solidFill>
              </a:rPr>
              <a:t>А.Г. Мордкович  «Алгебра и начала анализа». </a:t>
            </a:r>
          </a:p>
          <a:p>
            <a:pPr>
              <a:tabLst>
                <a:tab pos="457200" algn="l"/>
              </a:tabLst>
            </a:pPr>
            <a:r>
              <a:rPr lang="ru-RU" sz="2000" b="1">
                <a:solidFill>
                  <a:schemeClr val="hlink"/>
                </a:solidFill>
              </a:rPr>
              <a:t>А.Г. Мордкович  «Сборник задач по алгебре и началам анализа». </a:t>
            </a:r>
          </a:p>
          <a:p>
            <a:pPr>
              <a:tabLst>
                <a:tab pos="457200" algn="l"/>
              </a:tabLst>
            </a:pPr>
            <a:r>
              <a:rPr lang="ru-RU" sz="2000" b="1">
                <a:solidFill>
                  <a:schemeClr val="hlink"/>
                </a:solidFill>
              </a:rPr>
              <a:t> http://pedsovet.su  -  шаблон презентации</a:t>
            </a:r>
          </a:p>
          <a:p>
            <a:pPr>
              <a:tabLst>
                <a:tab pos="457200" algn="l"/>
              </a:tabLst>
            </a:pPr>
            <a:r>
              <a:rPr lang="ru-RU" sz="2000" b="1">
                <a:hlinkClick r:id="rId2"/>
              </a:rPr>
              <a:t>http://ege-ok.ru/2012/01/24/reshenie-pokazatelnyih-uravneniy-zadanie-v5/</a:t>
            </a:r>
            <a:endParaRPr lang="ru-RU" sz="2000" b="1"/>
          </a:p>
          <a:p>
            <a:pPr>
              <a:tabLst>
                <a:tab pos="457200" algn="l"/>
              </a:tabLst>
            </a:pPr>
            <a:r>
              <a:rPr lang="ru-RU" sz="2000" b="1"/>
              <a:t> </a:t>
            </a:r>
            <a:r>
              <a:rPr lang="ru-RU" sz="2000" b="1">
                <a:hlinkClick r:id="rId3"/>
              </a:rPr>
              <a:t>http://rudocs.exdat.com/docs/index-17520.html#788178</a:t>
            </a:r>
            <a:endParaRPr lang="ru-RU" sz="2000" b="1"/>
          </a:p>
          <a:p>
            <a:pPr>
              <a:tabLst>
                <a:tab pos="457200" algn="l"/>
              </a:tabLst>
            </a:pPr>
            <a:r>
              <a:rPr lang="ru-RU" sz="2000" b="1">
                <a:hlinkClick r:id="rId4"/>
              </a:rPr>
              <a:t>http://www.alleng.ru/edu/math1.htm</a:t>
            </a:r>
            <a:endParaRPr lang="ru-RU" sz="2000" b="1"/>
          </a:p>
          <a:p>
            <a:pPr>
              <a:tabLst>
                <a:tab pos="457200" algn="l"/>
              </a:tabLst>
            </a:pPr>
            <a:r>
              <a:rPr lang="ru-RU" sz="2000" b="1">
                <a:hlinkClick r:id="rId5"/>
              </a:rPr>
              <a:t>http://www.uchportal.ru/load/25-1-0-23602</a:t>
            </a:r>
            <a:endParaRPr lang="ru-RU" sz="2000" b="1"/>
          </a:p>
          <a:p>
            <a:pPr>
              <a:tabLst>
                <a:tab pos="457200" algn="l"/>
              </a:tabLst>
            </a:pPr>
            <a:r>
              <a:rPr lang="ru-RU" sz="2000" b="1">
                <a:hlinkClick r:id="rId6"/>
              </a:rPr>
              <a:t>http://karmanform.ucoz.ru/load/primenenie_informacionnykh_tekhnologij_na_urokakh_matematiki_v_1011_kh_klassakh/3-1-0-683</a:t>
            </a:r>
            <a:r>
              <a:rPr lang="ru-RU" sz="2000" b="1">
                <a:solidFill>
                  <a:srgbClr val="000000"/>
                </a:solidFill>
              </a:rPr>
              <a:t> </a:t>
            </a:r>
          </a:p>
          <a:p>
            <a:pPr algn="ctr" eaLnBrk="0" hangingPunct="0">
              <a:tabLst>
                <a:tab pos="457200" algn="l"/>
              </a:tabLst>
            </a:pP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ru-RU" sz="3600" b="1">
                <a:solidFill>
                  <a:srgbClr val="000000"/>
                </a:solidFill>
                <a:effectLst/>
              </a:rPr>
              <a:t>Учебно-методическое обеспечение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Повторение теоретического материала.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Функция называется четной, если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f(x) = f(-x)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где х и –х принадлежат области определения функции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Функция называется нечетной, если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f(x) = f(-x)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где х и –х принадлежат области определения функции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  <p:graphicFrame>
        <p:nvGraphicFramePr>
          <p:cNvPr id="48183" name="Group 55"/>
          <p:cNvGraphicFramePr>
            <a:graphicFrameLocks noGrp="1"/>
          </p:cNvGraphicFramePr>
          <p:nvPr>
            <p:ph sz="half" idx="2"/>
          </p:nvPr>
        </p:nvGraphicFramePr>
        <p:xfrm>
          <a:off x="4643438" y="2276475"/>
          <a:ext cx="4038600" cy="224631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sin 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нечетная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cos 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четная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tg 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нечетная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ctg 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нечетная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6659563" y="2276475"/>
            <a:ext cx="2016125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0350"/>
            <a:ext cx="7643813" cy="2089150"/>
          </a:xfrm>
        </p:spPr>
        <p:txBody>
          <a:bodyPr/>
          <a:lstStyle/>
          <a:p>
            <a:pPr marL="609600" indent="-609600"/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Значения тригонометрических функций для различных углов поворота.</a:t>
            </a:r>
            <a:r>
              <a:rPr lang="ru-RU" sz="2400" b="1"/>
              <a:t> </a:t>
            </a:r>
          </a:p>
        </p:txBody>
      </p:sp>
      <p:graphicFrame>
        <p:nvGraphicFramePr>
          <p:cNvPr id="12331" name="Group 43"/>
          <p:cNvGraphicFramePr>
            <a:graphicFrameLocks noGrp="1"/>
          </p:cNvGraphicFramePr>
          <p:nvPr>
            <p:ph sz="quarter" idx="2"/>
          </p:nvPr>
        </p:nvGraphicFramePr>
        <p:xfrm>
          <a:off x="250825" y="2492375"/>
          <a:ext cx="4038600" cy="374332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4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sin (-π/3)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cos  2π/3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tg  π/6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ctg π/4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cos (-π/6)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sin 3π/4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Ответ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 √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3/2</a:t>
                      </a:r>
                      <a:endParaRPr kumimoji="0" lang="en-US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  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1/2</a:t>
                      </a:r>
                      <a:endParaRPr kumimoji="0" lang="en-US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√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3/3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√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3/2</a:t>
                      </a:r>
                      <a:endParaRPr kumimoji="0" lang="en-US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√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2/2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25" name="Group 37"/>
          <p:cNvGraphicFramePr>
            <a:graphicFrameLocks noGrp="1"/>
          </p:cNvGraphicFramePr>
          <p:nvPr>
            <p:ph sz="quarter" idx="3"/>
          </p:nvPr>
        </p:nvGraphicFramePr>
        <p:xfrm>
          <a:off x="4787900" y="2565400"/>
          <a:ext cx="4038600" cy="360045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60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cos  (-π/4 )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sin π/3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ctg π/6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tg π/4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sin  (-π/6)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cos 5π/6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Ответ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√2/2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√3/2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√3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 1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- 1/2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- √3/2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2268538" y="2565400"/>
            <a:ext cx="1943100" cy="3600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6877050" y="2636838"/>
            <a:ext cx="1943100" cy="3529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2" grpId="0" animBg="1"/>
      <p:bldP spid="123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Определение арксинуса, арккосинуса, арктангенса и арккотангенса.</a:t>
            </a:r>
          </a:p>
        </p:txBody>
      </p:sp>
      <p:graphicFrame>
        <p:nvGraphicFramePr>
          <p:cNvPr id="15388" name="Group 28"/>
          <p:cNvGraphicFramePr>
            <a:graphicFrameLocks noGrp="1"/>
          </p:cNvGraphicFramePr>
          <p:nvPr>
            <p:ph sz="half" idx="1"/>
          </p:nvPr>
        </p:nvGraphicFramePr>
        <p:xfrm>
          <a:off x="179388" y="2060575"/>
          <a:ext cx="4038600" cy="3529013"/>
        </p:xfrm>
        <a:graphic>
          <a:graphicData uri="http://schemas.openxmlformats.org/drawingml/2006/table">
            <a:tbl>
              <a:tblPr/>
              <a:tblGrid>
                <a:gridCol w="2592387"/>
                <a:gridCol w="1446213"/>
              </a:tblGrid>
              <a:tr h="352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arcsin   √2/2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arccos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arcsin (- 1/2 )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arccos (- √3/2)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  √3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Ответ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-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/6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5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/6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/3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91" name="Group 31"/>
          <p:cNvGraphicFramePr>
            <a:graphicFrameLocks noGrp="1"/>
          </p:cNvGraphicFramePr>
          <p:nvPr>
            <p:ph sz="half" idx="2"/>
          </p:nvPr>
        </p:nvGraphicFramePr>
        <p:xfrm>
          <a:off x="4648200" y="2060575"/>
          <a:ext cx="4038600" cy="3529013"/>
        </p:xfrm>
        <a:graphic>
          <a:graphicData uri="http://schemas.openxmlformats.org/drawingml/2006/table">
            <a:tbl>
              <a:tblPr/>
              <a:tblGrid>
                <a:gridCol w="2516188"/>
                <a:gridCol w="1522412"/>
              </a:tblGrid>
              <a:tr h="352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arccos   √2/2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arcsin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arccos (- 1/2)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arcsin (- √3/2)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arctg  √3/3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Ответ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2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/3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- 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/3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π/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2771775" y="2060575"/>
            <a:ext cx="1439863" cy="3529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7164388" y="2060575"/>
            <a:ext cx="1511300" cy="3529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2" grpId="0" animBg="1"/>
      <p:bldP spid="153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143000"/>
          </a:xfrm>
        </p:spPr>
        <p:txBody>
          <a:bodyPr/>
          <a:lstStyle/>
          <a:p>
            <a:pPr marL="838200" indent="-838200"/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Решение простейших тригонометрических уравнений вида </a:t>
            </a:r>
            <a:b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sinx = а,  cosx = а, tg х  = а.</a:t>
            </a:r>
          </a:p>
        </p:txBody>
      </p:sp>
      <p:graphicFrame>
        <p:nvGraphicFramePr>
          <p:cNvPr id="18478" name="Group 46"/>
          <p:cNvGraphicFramePr>
            <a:graphicFrameLocks noGrp="1"/>
          </p:cNvGraphicFramePr>
          <p:nvPr>
            <p:ph idx="1"/>
          </p:nvPr>
        </p:nvGraphicFramePr>
        <p:xfrm>
          <a:off x="468313" y="2781300"/>
          <a:ext cx="8229600" cy="2486025"/>
        </p:xfrm>
        <a:graphic>
          <a:graphicData uri="http://schemas.openxmlformats.org/drawingml/2006/table">
            <a:tbl>
              <a:tblPr/>
              <a:tblGrid>
                <a:gridCol w="2374900"/>
                <a:gridCol w="58547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  <a:cs typeface="Mangal" pitchFamily="2"/>
                        </a:rPr>
                        <a:t>sinx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  <a:cs typeface="Mangal" pitchFamily="2"/>
                        </a:rPr>
                        <a:t> =а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  <a:cs typeface="Mangal" pitchFamily="2"/>
                        </a:rPr>
                        <a:t>cosx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  <a:cs typeface="Mangal" pitchFamily="2"/>
                        </a:rPr>
                        <a:t> = 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  <a:cs typeface="Mangal" pitchFamily="2"/>
                        </a:rPr>
                        <a:t>tg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  <a:cs typeface="Mangal" pitchFamily="2"/>
                        </a:rPr>
                        <a:t> х = 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3759200" y="5676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3492500" y="2852738"/>
            <a:ext cx="4895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 = (-1)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arcsin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а +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π k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 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Z</a:t>
            </a:r>
            <a:endParaRPr lang="ru-RU" sz="28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3419475" y="3598863"/>
            <a:ext cx="4365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 = ± 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arccos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а + 2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π k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 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Z</a:t>
            </a:r>
            <a:endParaRPr lang="ru-RU" sz="28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3419475" y="4581525"/>
            <a:ext cx="3673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 =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arctg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а +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π k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 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Z</a:t>
            </a:r>
            <a:r>
              <a:rPr lang="ru-RU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4572000" y="2781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ru-RU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3" grpId="0" autoUpdateAnimBg="0"/>
      <p:bldP spid="18484" grpId="0" autoUpdateAnimBg="0"/>
      <p:bldP spid="18485" grpId="0" autoUpdateAnimBg="0"/>
      <p:bldP spid="1848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. </a:t>
            </a:r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Методы решения тригонометрических уравнений</a:t>
            </a:r>
            <a:r>
              <a:rPr lang="ru-RU" sz="400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495800"/>
          </a:xfrm>
        </p:spPr>
        <p:txBody>
          <a:bodyPr/>
          <a:lstStyle/>
          <a:p>
            <a:r>
              <a:rPr lang="ru-RU"/>
              <a:t>-  </a:t>
            </a: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уравнения приводимые к линейным или квадратным уравнениям;</a:t>
            </a:r>
          </a:p>
          <a:p>
            <a:endParaRPr lang="ru-RU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однородные тригонометрические уравнения 1, 2 степени;</a:t>
            </a:r>
          </a:p>
          <a:p>
            <a:endParaRPr lang="ru-RU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 метод разложения на множители.</a:t>
            </a:r>
            <a:r>
              <a:rPr lang="ru-RU" sz="2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Уравнения приводимые к линейным или квадратным уравнениям. </a:t>
            </a:r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8218488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Уравнения вида 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sin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+ В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+ С =0 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sin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+ В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cos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С =0, решается методом замены переменной.</a:t>
            </a:r>
          </a:p>
          <a:p>
            <a:pPr>
              <a:lnSpc>
                <a:spcPct val="80000"/>
              </a:lnSpc>
            </a:pPr>
            <a:r>
              <a:rPr lang="ru-RU" sz="1800"/>
              <a:t>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Решить уравнение </a:t>
            </a:r>
            <a:r>
              <a:rPr lang="en-US" sz="24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+ 5 </a:t>
            </a:r>
            <a:r>
              <a:rPr lang="en-US" sz="24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- 6 =0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ru-RU" sz="2400" b="1" i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Решение</a:t>
            </a:r>
            <a:endParaRPr lang="ru-RU" sz="24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вводим  замену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=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решаем квадратное уравнение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+ 5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- 6 = 0, 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находим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= 1;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= -6,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решением уравнения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= 1 являются числа вида х =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/2 +2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 k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уравнение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= - 6 не имеет решения, так как  -6 не принадлежит  Е (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х ),  т.е.   -6  не принадлежит  [-1; 1].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Ответ: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х =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/2 +2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 k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51275" y="1557338"/>
            <a:ext cx="236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042988" y="1989138"/>
            <a:ext cx="236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284663" y="2565400"/>
            <a:ext cx="344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779838" y="4581525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236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627313" y="4652963"/>
            <a:ext cx="236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>
            <p:ph sz="half" idx="2"/>
          </p:nvPr>
        </p:nvGraphicFramePr>
        <p:xfrm>
          <a:off x="4787900" y="6515100"/>
          <a:ext cx="342900" cy="342900"/>
        </p:xfrm>
        <a:graphic>
          <a:graphicData uri="http://schemas.openxmlformats.org/presentationml/2006/ole">
            <p:oleObj spid="_x0000_s21523" name="Формула" r:id="rId3" imgW="1267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7308850" y="6092825"/>
          <a:ext cx="504825" cy="360363"/>
        </p:xfrm>
        <a:graphic>
          <a:graphicData uri="http://schemas.openxmlformats.org/presentationml/2006/ole">
            <p:oleObj spid="_x0000_s22534" name="Формула" r:id="rId3" imgW="126720" imgH="12672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572000" y="5445125"/>
          <a:ext cx="433388" cy="433388"/>
        </p:xfrm>
        <a:graphic>
          <a:graphicData uri="http://schemas.openxmlformats.org/presentationml/2006/ole">
            <p:oleObj spid="_x0000_s22533" name="Формула" r:id="rId4" imgW="126720" imgH="12672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124075" y="4581525"/>
          <a:ext cx="503238" cy="503238"/>
        </p:xfrm>
        <a:graphic>
          <a:graphicData uri="http://schemas.openxmlformats.org/presentationml/2006/ole">
            <p:oleObj spid="_x0000_s22532" name="Формула" r:id="rId5" imgW="126720" imgH="126720" progId="Equation.3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79388" y="260350"/>
            <a:ext cx="871378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"/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Решим уравнение вида </a:t>
            </a:r>
            <a:r>
              <a:rPr lang="en-US" sz="2400" b="1" i="1" u="sng">
                <a:solidFill>
                  <a:srgbClr val="000000"/>
                </a:solidFill>
                <a:cs typeface="Times New Roman" pitchFamily="18" charset="0"/>
              </a:rPr>
              <a:t>A sin</a:t>
            </a:r>
            <a:r>
              <a:rPr lang="ru-RU" sz="2400" b="1" i="1" u="sng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ru-RU" sz="2400" b="1" i="1" u="sng">
                <a:solidFill>
                  <a:srgbClr val="000000"/>
                </a:solidFill>
                <a:cs typeface="Times New Roman" pitchFamily="18" charset="0"/>
              </a:rPr>
              <a:t> х + В </a:t>
            </a:r>
            <a:r>
              <a:rPr lang="en-US" sz="2400" b="1" i="1" u="sng">
                <a:solidFill>
                  <a:srgbClr val="000000"/>
                </a:solidFill>
                <a:cs typeface="Times New Roman" pitchFamily="18" charset="0"/>
              </a:rPr>
              <a:t>cos</a:t>
            </a:r>
            <a:r>
              <a:rPr lang="ru-RU" sz="2400" b="1" i="1" u="sng">
                <a:solidFill>
                  <a:srgbClr val="000000"/>
                </a:solidFill>
                <a:cs typeface="Times New Roman" pitchFamily="18" charset="0"/>
              </a:rPr>
              <a:t> х + С =0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 2 </a:t>
            </a:r>
            <a:r>
              <a:rPr lang="en-US" sz="2400" b="1" i="1">
                <a:solidFill>
                  <a:srgbClr val="000000"/>
                </a:solidFill>
                <a:cs typeface="Times New Roman" pitchFamily="18" charset="0"/>
              </a:rPr>
              <a:t>sin</a:t>
            </a:r>
            <a:r>
              <a:rPr lang="ru-RU" sz="2400" b="1" i="1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 х + 3 </a:t>
            </a:r>
            <a:r>
              <a:rPr lang="en-US" sz="2400" b="1" i="1">
                <a:solidFill>
                  <a:srgbClr val="000000"/>
                </a:solidFill>
                <a:cs typeface="Times New Roman" pitchFamily="18" charset="0"/>
              </a:rPr>
              <a:t>cos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 х -3 =0.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 u="sng">
                <a:solidFill>
                  <a:srgbClr val="000000"/>
                </a:solidFill>
                <a:cs typeface="Times New Roman" pitchFamily="18" charset="0"/>
              </a:rPr>
              <a:t>Решение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- вводим замену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sin</a:t>
            </a:r>
            <a:r>
              <a:rPr lang="ru-RU" sz="2400" b="1" i="1" baseline="30000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2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х  = 1 - </a:t>
            </a:r>
            <a:r>
              <a:rPr lang="en-US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cos</a:t>
            </a:r>
            <a:r>
              <a:rPr lang="ru-RU" sz="2400" b="1" i="1" baseline="30000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2</a:t>
            </a:r>
            <a:r>
              <a:rPr lang="ru-RU" sz="2400" b="1" i="1">
                <a:solidFill>
                  <a:srgbClr val="000000"/>
                </a:solidFill>
                <a:ea typeface="SimSun" charset="-122"/>
                <a:cs typeface="Times New Roman" pitchFamily="18" charset="0"/>
              </a:rPr>
              <a:t> х,</a:t>
            </a:r>
            <a:endParaRPr lang="ru-RU" sz="2400" b="1">
              <a:solidFill>
                <a:srgbClr val="000000"/>
              </a:solidFill>
              <a:ea typeface="SimSun" charset="-122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-получаем :          2 (1 -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cos</a:t>
            </a:r>
            <a:r>
              <a:rPr lang="ru-RU" sz="2400" b="1" i="1" baseline="30000">
                <a:solidFill>
                  <a:srgbClr val="000000"/>
                </a:solidFill>
                <a:ea typeface="SimSun" charset="-122"/>
              </a:rPr>
              <a:t>2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х) +3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cos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х -3 =0,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- выполняем преобразования : 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- 2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cos</a:t>
            </a:r>
            <a:r>
              <a:rPr lang="ru-RU" sz="2400" b="1" i="1" baseline="30000">
                <a:solidFill>
                  <a:srgbClr val="000000"/>
                </a:solidFill>
                <a:ea typeface="SimSun" charset="-122"/>
              </a:rPr>
              <a:t>2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х + 3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cos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х - 1 = 0,  | (-1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2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cos</a:t>
            </a:r>
            <a:r>
              <a:rPr lang="ru-RU" sz="2400" b="1" i="1" baseline="30000">
                <a:solidFill>
                  <a:srgbClr val="000000"/>
                </a:solidFill>
                <a:ea typeface="SimSun" charset="-122"/>
              </a:rPr>
              <a:t>2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х  - 3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cos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х  + 1 = 0; 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- вводим  замену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cos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х=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t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- решаем квадратное уравнение 2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t </a:t>
            </a:r>
            <a:r>
              <a:rPr lang="ru-RU" sz="2400" b="1" i="1" baseline="30000">
                <a:solidFill>
                  <a:srgbClr val="000000"/>
                </a:solidFill>
                <a:ea typeface="SimSun" charset="-122"/>
              </a:rPr>
              <a:t>2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- 3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t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+1 = 0, 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- находим 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t</a:t>
            </a:r>
            <a:r>
              <a:rPr lang="ru-RU" sz="2400" b="1" i="1" baseline="-30000">
                <a:solidFill>
                  <a:srgbClr val="000000"/>
                </a:solidFill>
                <a:ea typeface="SimSun" charset="-122"/>
              </a:rPr>
              <a:t>1  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= 1;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t</a:t>
            </a:r>
            <a:r>
              <a:rPr lang="ru-RU" sz="2400" b="1" i="1" baseline="-30000">
                <a:solidFill>
                  <a:srgbClr val="000000"/>
                </a:solidFill>
                <a:ea typeface="SimSun" charset="-122"/>
              </a:rPr>
              <a:t>2 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= 0,5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- решением уравнения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cos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 х = 1 являются числа вида х = 2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π k</a:t>
            </a:r>
            <a:r>
              <a:rPr lang="ru-RU" sz="2400" b="1" i="1">
                <a:solidFill>
                  <a:srgbClr val="000000"/>
                </a:solidFill>
                <a:ea typeface="SimSun" charset="-122"/>
              </a:rPr>
              <a:t>, </a:t>
            </a:r>
            <a:r>
              <a:rPr lang="en-US" sz="2400" b="1" i="1">
                <a:solidFill>
                  <a:srgbClr val="000000"/>
                </a:solidFill>
                <a:ea typeface="SimSun" charset="-122"/>
              </a:rPr>
              <a:t>k 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     </a:t>
            </a:r>
            <a:r>
              <a:rPr lang="en-US" sz="2400" b="1" i="1">
                <a:solidFill>
                  <a:srgbClr val="000000"/>
                </a:solidFill>
              </a:rPr>
              <a:t>Z</a:t>
            </a:r>
            <a:r>
              <a:rPr lang="ru-RU" sz="2400" b="1" i="1">
                <a:solidFill>
                  <a:srgbClr val="000000"/>
                </a:solidFill>
              </a:rPr>
              <a:t> </a:t>
            </a:r>
            <a:r>
              <a:rPr lang="ru-RU" i="1">
                <a:solidFill>
                  <a:srgbClr val="000000"/>
                </a:solidFill>
              </a:rPr>
              <a:t>,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79388" y="5013325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ea typeface="SimSun" charset="-122"/>
                <a:cs typeface="Times New Roman" pitchFamily="18" charset="0"/>
              </a:rPr>
              <a:t>- 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решением уравнение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cos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х = 0,5 являются числа вида  х =  ±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arccos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0,5+ 2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π n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, 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n </a:t>
            </a:r>
            <a:endParaRPr lang="en-US" sz="2400" b="1">
              <a:solidFill>
                <a:srgbClr val="000000"/>
              </a:solidFill>
              <a:latin typeface="Arial" charset="0"/>
              <a:ea typeface="SimSun" charset="-122"/>
              <a:cs typeface="Times New Roman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900113" y="60356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i="1" u="sng">
                <a:solidFill>
                  <a:srgbClr val="000000"/>
                </a:solidFill>
                <a:cs typeface="Times New Roman" pitchFamily="18" charset="0"/>
              </a:rPr>
              <a:t>Ответ: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 х = 2 </a:t>
            </a:r>
            <a:r>
              <a:rPr lang="en-US" sz="2400" b="1" i="1">
                <a:solidFill>
                  <a:srgbClr val="000000"/>
                </a:solidFill>
                <a:cs typeface="Times New Roman" pitchFamily="18" charset="0"/>
              </a:rPr>
              <a:t>π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, х =  ± </a:t>
            </a:r>
            <a:r>
              <a:rPr lang="en-US" sz="2400" b="1" i="1">
                <a:solidFill>
                  <a:srgbClr val="000000"/>
                </a:solidFill>
                <a:cs typeface="Times New Roman" pitchFamily="18" charset="0"/>
              </a:rPr>
              <a:t>arccos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 0,5+ 2</a:t>
            </a:r>
            <a:r>
              <a:rPr lang="en-US" sz="2400" b="1" i="1">
                <a:solidFill>
                  <a:srgbClr val="000000"/>
                </a:solidFill>
                <a:cs typeface="Times New Roman" pitchFamily="18" charset="0"/>
              </a:rPr>
              <a:t>π n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,  </a:t>
            </a:r>
            <a:r>
              <a:rPr lang="en-US" sz="2400" b="1" i="1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ru-RU" sz="2400" b="1" i="1">
                <a:solidFill>
                  <a:srgbClr val="000000"/>
                </a:solidFill>
                <a:cs typeface="Times New Roman" pitchFamily="18" charset="0"/>
              </a:rPr>
              <a:t>      </a:t>
            </a:r>
            <a:r>
              <a:rPr lang="en-US" sz="2400" b="1" i="1">
                <a:solidFill>
                  <a:srgbClr val="000000"/>
                </a:solidFill>
              </a:rPr>
              <a:t>Z</a:t>
            </a:r>
            <a:r>
              <a:rPr lang="ru-RU" sz="2400" b="1" i="1">
                <a:solidFill>
                  <a:srgbClr val="000000"/>
                </a:solidFill>
              </a:rPr>
              <a:t>.</a:t>
            </a:r>
            <a:endParaRPr lang="ru-RU" sz="2400" b="1">
              <a:solidFill>
                <a:srgbClr val="000000"/>
              </a:solidFill>
            </a:endParaRPr>
          </a:p>
          <a:p>
            <a:pPr eaLnBrk="0" hangingPunct="0"/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076825" y="5445125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 autoUpdateAnimBg="0"/>
      <p:bldP spid="22536" grpId="0" autoUpdateAnimBg="0"/>
      <p:bldP spid="22537" grpId="0" autoUpdateAnimBg="0"/>
    </p:bldLst>
  </p:timing>
</p:sld>
</file>

<file path=ppt/theme/theme1.xml><?xml version="1.0" encoding="utf-8"?>
<a:theme xmlns:a="http://schemas.openxmlformats.org/drawingml/2006/main" name="Разрез">
  <a:themeElements>
    <a:clrScheme name="Разрез 13">
      <a:dk1>
        <a:srgbClr val="EDEDF3"/>
      </a:dk1>
      <a:lt1>
        <a:srgbClr val="FFFFFF"/>
      </a:lt1>
      <a:dk2>
        <a:srgbClr val="9F9EA4"/>
      </a:dk2>
      <a:lt2>
        <a:srgbClr val="D1D1DF"/>
      </a:lt2>
      <a:accent1>
        <a:srgbClr val="CC66FF"/>
      </a:accent1>
      <a:accent2>
        <a:srgbClr val="6666FF"/>
      </a:accent2>
      <a:accent3>
        <a:srgbClr val="CDCCCF"/>
      </a:accent3>
      <a:accent4>
        <a:srgbClr val="DADADA"/>
      </a:accent4>
      <a:accent5>
        <a:srgbClr val="E2B8FF"/>
      </a:accent5>
      <a:accent6>
        <a:srgbClr val="5C5CE7"/>
      </a:accent6>
      <a:hlink>
        <a:srgbClr val="FFCC99"/>
      </a:hlink>
      <a:folHlink>
        <a:srgbClr val="CCCCFF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10">
        <a:dk1>
          <a:srgbClr val="000000"/>
        </a:dk1>
        <a:lt1>
          <a:srgbClr val="AABCCA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D2DAE1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11">
        <a:dk1>
          <a:srgbClr val="000000"/>
        </a:dk1>
        <a:lt1>
          <a:srgbClr val="AABCCA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D2DAE1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CCCCF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12">
        <a:dk1>
          <a:srgbClr val="7474A2"/>
        </a:dk1>
        <a:lt1>
          <a:srgbClr val="FFFFFF"/>
        </a:lt1>
        <a:dk2>
          <a:srgbClr val="9F9EA4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CDCCCF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13">
        <a:dk1>
          <a:srgbClr val="EDEDF3"/>
        </a:dk1>
        <a:lt1>
          <a:srgbClr val="FFFFFF"/>
        </a:lt1>
        <a:dk2>
          <a:srgbClr val="9F9EA4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CDCCCF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286</TotalTime>
  <Words>1407</Words>
  <Application>Microsoft Office PowerPoint</Application>
  <PresentationFormat>Экран (4:3)</PresentationFormat>
  <Paragraphs>327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Tahoma</vt:lpstr>
      <vt:lpstr>Times New Roman</vt:lpstr>
      <vt:lpstr>Wingdings</vt:lpstr>
      <vt:lpstr>SimSun</vt:lpstr>
      <vt:lpstr>Mangal</vt:lpstr>
      <vt:lpstr>Разрез</vt:lpstr>
      <vt:lpstr>Microsoft Equation 3.0</vt:lpstr>
      <vt:lpstr>Сызранский медико-гуманитарный колледж</vt:lpstr>
      <vt:lpstr>Слайд 2</vt:lpstr>
      <vt:lpstr>Повторение теоретического материала.</vt:lpstr>
      <vt:lpstr>Слайд 4</vt:lpstr>
      <vt:lpstr>Определение арксинуса, арккосинуса, арктангенса и арккотангенса.</vt:lpstr>
      <vt:lpstr>Решение простейших тригонометрических уравнений вида  sinx = а,  cosx = а, tg х  = а.</vt:lpstr>
      <vt:lpstr>. Методы решения тригонометрических уравнений </vt:lpstr>
      <vt:lpstr>Уравнения приводимые к линейным или квадратным уравнениям.  </vt:lpstr>
      <vt:lpstr>Слайд 9</vt:lpstr>
      <vt:lpstr>Самостоятельное решение уравнений с последующей проверкой. </vt:lpstr>
      <vt:lpstr>Слайд 11</vt:lpstr>
      <vt:lpstr>Однородные тригонометрические уравнения.</vt:lpstr>
      <vt:lpstr>Слайд 13</vt:lpstr>
      <vt:lpstr>Слайд 14</vt:lpstr>
      <vt:lpstr>Самостоятельное решение уравнений с последующей проверкой.</vt:lpstr>
      <vt:lpstr>Слайд 16</vt:lpstr>
      <vt:lpstr>Метод разложения на множители. </vt:lpstr>
      <vt:lpstr>Слайд 18</vt:lpstr>
      <vt:lpstr>Слайд 19</vt:lpstr>
      <vt:lpstr>Учебно-методическое обеспечение урока.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методы решения тригонометрических уравнений </dc:title>
  <dc:creator>Iriska</dc:creator>
  <cp:lastModifiedBy>Iriska</cp:lastModifiedBy>
  <cp:revision>6</cp:revision>
  <dcterms:created xsi:type="dcterms:W3CDTF">2013-07-02T17:08:48Z</dcterms:created>
  <dcterms:modified xsi:type="dcterms:W3CDTF">2014-07-17T16:34:29Z</dcterms:modified>
</cp:coreProperties>
</file>