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5"/>
  </p:notesMasterIdLst>
  <p:sldIdLst>
    <p:sldId id="256" r:id="rId2"/>
    <p:sldId id="257" r:id="rId3"/>
    <p:sldId id="259" r:id="rId4"/>
    <p:sldId id="260" r:id="rId5"/>
    <p:sldId id="261" r:id="rId6"/>
    <p:sldId id="266" r:id="rId7"/>
    <p:sldId id="267" r:id="rId8"/>
    <p:sldId id="268" r:id="rId9"/>
    <p:sldId id="279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4" r:id="rId18"/>
    <p:sldId id="302" r:id="rId19"/>
    <p:sldId id="291" r:id="rId20"/>
    <p:sldId id="303" r:id="rId21"/>
    <p:sldId id="292" r:id="rId22"/>
    <p:sldId id="293" r:id="rId23"/>
    <p:sldId id="29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F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AA426-DC84-4B31-946E-ED971D93917D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0C565-C8D9-487F-A146-9861017065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0EF885A-9DAB-4249-A654-955B879F8224}" type="datetimeFigureOut">
              <a:rPr lang="ru-RU" smtClean="0"/>
              <a:pPr/>
              <a:t>15.05.2014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591D3BE-0DBE-4A91-A153-6A616D2DDC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infourok.ru/material.html?mid=23253" TargetMode="External"/><Relationship Id="rId3" Type="http://schemas.openxmlformats.org/officeDocument/2006/relationships/hyperlink" Target="http://www.moi-detki.ru/detyam/detskie_zagadki/zagadki_pro_zhivotnyh/373-zagadki_pro_loshad.html" TargetMode="External"/><Relationship Id="rId7" Type="http://schemas.openxmlformats.org/officeDocument/2006/relationships/hyperlink" Target="http://images.yandex.ru/?lr=67&amp;source=wiz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pt4web.ru/tekhnologija/obryvnaja-applikacija-iz-bumagi-na-bumazhnojj-osnove.html" TargetMode="External"/><Relationship Id="rId5" Type="http://schemas.openxmlformats.org/officeDocument/2006/relationships/hyperlink" Target="http://dlyamam-i-detok.ru/detskie-prezentacii-o-zhivotnykh-loshad/" TargetMode="External"/><Relationship Id="rId4" Type="http://schemas.openxmlformats.org/officeDocument/2006/relationships/hyperlink" Target="http://xhisto.clan.su/news/detskie_futbolki_s_applikaciej/2013-04-07-3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428736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Аппликация из резаных ниток. Лошадка.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4572008"/>
            <a:ext cx="5156905" cy="1428760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Романова Наталья Викторовна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МАОУ СОШ № 4 г.Асино</a:t>
            </a:r>
          </a:p>
          <a:p>
            <a:r>
              <a:rPr lang="ru-RU" sz="2800" dirty="0" err="1" smtClean="0">
                <a:solidFill>
                  <a:srgbClr val="002060"/>
                </a:solidFill>
              </a:rPr>
              <a:t>Асиновского</a:t>
            </a:r>
            <a:r>
              <a:rPr lang="ru-RU" sz="2800" dirty="0" smtClean="0">
                <a:solidFill>
                  <a:srgbClr val="002060"/>
                </a:solidFill>
              </a:rPr>
              <a:t> района, Томской области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3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28794" y="857232"/>
            <a:ext cx="5514817" cy="5182026"/>
          </a:xfrm>
          <a:prstGeom prst="round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загруженное (17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43174" y="357167"/>
            <a:ext cx="4500594" cy="6000792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загруженное (14)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785794"/>
            <a:ext cx="8071053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vena-1282503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500042"/>
            <a:ext cx="3429024" cy="2286016"/>
          </a:xfrm>
          <a:prstGeom prst="roundRect">
            <a:avLst/>
          </a:prstGeom>
          <a:ln w="7620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images (4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500042"/>
            <a:ext cx="3657599" cy="2286000"/>
          </a:xfrm>
          <a:prstGeom prst="roundRect">
            <a:avLst/>
          </a:prstGeom>
          <a:ln w="7620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Рисунок 5" descr="загруженное (16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3143248"/>
            <a:ext cx="4126338" cy="2643206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 descr="images (3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627" y="3214686"/>
            <a:ext cx="3827175" cy="2571768"/>
          </a:xfrm>
          <a:prstGeom prst="roundRect">
            <a:avLst/>
          </a:prstGeom>
          <a:ln w="7620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загруженное (20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728" y="785794"/>
            <a:ext cx="6295209" cy="471533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images (28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0166" y="285728"/>
            <a:ext cx="6143667" cy="6143667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images (13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14876" y="428604"/>
            <a:ext cx="3418441" cy="2428892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images (2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2857496"/>
            <a:ext cx="4647264" cy="3081338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D:\Documents and Settings\Admin\Рабочий стол\откр урок труд\про лошадь\лошадо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571480"/>
            <a:ext cx="4714908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85794"/>
            <a:ext cx="692260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/>
              <a:t>Правила безопасной работы с клеем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6929486" cy="48577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 При работе с клеем пользуйся кисточкой, если это требуется.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  Бери то количество клея, которое требуется для выполнения работы на данном этапе.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dirty="0" smtClean="0"/>
              <a:t>  Излишки клея убирай мягкой тряпочкой или салфеткой, осторожно прижимая ее.</a:t>
            </a:r>
          </a:p>
          <a:p>
            <a:pPr>
              <a:buNone/>
            </a:pPr>
            <a:r>
              <a:rPr lang="ru-RU" b="1" dirty="0" smtClean="0"/>
              <a:t>4.</a:t>
            </a:r>
            <a:r>
              <a:rPr lang="ru-RU" dirty="0" smtClean="0"/>
              <a:t> Кисточку и руки после работы </a:t>
            </a:r>
          </a:p>
          <a:p>
            <a:pPr>
              <a:buNone/>
            </a:pPr>
            <a:r>
              <a:rPr lang="ru-RU" dirty="0" smtClean="0"/>
              <a:t>хорошо вымой с мылом.</a:t>
            </a:r>
          </a:p>
          <a:p>
            <a:endParaRPr lang="ru-RU" dirty="0"/>
          </a:p>
        </p:txBody>
      </p:sp>
      <p:pic>
        <p:nvPicPr>
          <p:cNvPr id="2050" name="popup_img" descr="1f7bc3514acf27bd1f3c59b8965f937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16" y="4572008"/>
            <a:ext cx="1785918" cy="178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796908"/>
          </a:xfrm>
        </p:spPr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5214974" cy="5410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500" dirty="0" smtClean="0"/>
              <a:t> Изготовление рисунка из наклеенных или нашитых кусков цветной бумаги, материи.</a:t>
            </a:r>
          </a:p>
          <a:p>
            <a:pPr>
              <a:buFont typeface="Wingdings" pitchFamily="2" charset="2"/>
              <a:buChar char="q"/>
            </a:pPr>
            <a:r>
              <a:rPr lang="ru-RU" sz="2500" dirty="0" smtClean="0"/>
              <a:t> Что означает с латинского слово «аппликация».</a:t>
            </a:r>
          </a:p>
          <a:p>
            <a:pPr>
              <a:buNone/>
            </a:pPr>
            <a:endParaRPr lang="ru-RU" sz="2500" dirty="0" smtClean="0"/>
          </a:p>
          <a:p>
            <a:pPr>
              <a:buFont typeface="Wingdings" pitchFamily="2" charset="2"/>
              <a:buChar char="q"/>
            </a:pPr>
            <a:r>
              <a:rPr lang="ru-RU" sz="2500" dirty="0" smtClean="0"/>
              <a:t>С каким видом аппликации мы познакомились? </a:t>
            </a:r>
            <a:endParaRPr lang="ru-RU" sz="2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43636" y="1714488"/>
            <a:ext cx="1826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аппликация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2571744"/>
            <a:ext cx="2365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прикладывание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4000504"/>
            <a:ext cx="2662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аппликация 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из резаных ниток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1643050"/>
            <a:ext cx="207170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2500306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4071942"/>
            <a:ext cx="250033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5549E-6 L 0.50399 0.021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9711E-6 L 0.48819 0.03144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8.3237E-6 L 0.56701 -0.11538 " pathEditMode="relative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какой технике выполнены эти работы?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4786322"/>
            <a:ext cx="52350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Аппликация</a:t>
            </a:r>
            <a:endParaRPr lang="ru-RU" sz="72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F:\откр урок труд\объем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1571612"/>
            <a:ext cx="2580587" cy="2714644"/>
          </a:xfrm>
          <a:prstGeom prst="rect">
            <a:avLst/>
          </a:prstGeom>
          <a:noFill/>
        </p:spPr>
      </p:pic>
      <p:pic>
        <p:nvPicPr>
          <p:cNvPr id="1027" name="Picture 3" descr="F:\откр урок труд\обр аппл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1285860"/>
            <a:ext cx="2716241" cy="2500330"/>
          </a:xfrm>
          <a:prstGeom prst="rect">
            <a:avLst/>
          </a:prstGeom>
          <a:noFill/>
        </p:spPr>
      </p:pic>
      <p:pic>
        <p:nvPicPr>
          <p:cNvPr id="1029" name="Picture 5" descr="http://im7-tub-ru.yandex.net/i?id=508865862-13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2786058"/>
            <a:ext cx="2316486" cy="22860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://magicthread.ru/wp-content/uploads/2010/05/00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14290"/>
            <a:ext cx="2286016" cy="2875246"/>
          </a:xfrm>
          <a:prstGeom prst="rect">
            <a:avLst/>
          </a:prstGeom>
          <a:noFill/>
        </p:spPr>
      </p:pic>
      <p:pic>
        <p:nvPicPr>
          <p:cNvPr id="1028" name="Picture 4" descr="http://www.solnet.ee/games/pic10/konkurs7/s4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357166"/>
            <a:ext cx="4262434" cy="3068953"/>
          </a:xfrm>
          <a:prstGeom prst="rect">
            <a:avLst/>
          </a:prstGeom>
          <a:noFill/>
        </p:spPr>
      </p:pic>
      <p:pic>
        <p:nvPicPr>
          <p:cNvPr id="1030" name="Picture 6" descr="http://prostodelkino.com/uploads/posts/2012-12-11/image_767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24" y="3143248"/>
            <a:ext cx="2571762" cy="3429016"/>
          </a:xfrm>
          <a:prstGeom prst="rect">
            <a:avLst/>
          </a:prstGeom>
          <a:noFill/>
        </p:spPr>
      </p:pic>
      <p:pic>
        <p:nvPicPr>
          <p:cNvPr id="1032" name="Picture 8" descr="http://www.maaam.ru/upload/blogs/410f57dba8b3322e5d11d0d940c323b2.jpg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9058" y="3571876"/>
            <a:ext cx="4578649" cy="300037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939784"/>
          </a:xfrm>
        </p:spPr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Сегодня на уроке было интересно….</a:t>
            </a:r>
          </a:p>
          <a:p>
            <a:pPr>
              <a:buFont typeface="Wingdings" pitchFamily="2" charset="2"/>
              <a:buChar char="q"/>
            </a:pPr>
            <a:endParaRPr lang="ru-RU" sz="800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Я узнал(а)…..</a:t>
            </a:r>
          </a:p>
          <a:p>
            <a:pPr>
              <a:buFont typeface="Wingdings" pitchFamily="2" charset="2"/>
              <a:buChar char="q"/>
            </a:pPr>
            <a:endParaRPr lang="ru-RU" sz="800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Мне захотелось….</a:t>
            </a:r>
          </a:p>
          <a:p>
            <a:pPr>
              <a:buFont typeface="Wingdings" pitchFamily="2" charset="2"/>
              <a:buChar char="q"/>
            </a:pPr>
            <a:endParaRPr lang="ru-RU" sz="800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 Я научился…..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Молодцы!   Спасибо за урок!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3857628"/>
            <a:ext cx="6715172" cy="207170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100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Возьмите любую раскраску и выполните аппликацию из резаных ниток.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pic>
        <p:nvPicPr>
          <p:cNvPr id="46082" name="Picture 2" descr="http://im2-tub-ru.yandex.net/i?id=374133815-69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1428736"/>
            <a:ext cx="2027295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939784"/>
          </a:xfrm>
        </p:spPr>
        <p:txBody>
          <a:bodyPr/>
          <a:lstStyle/>
          <a:p>
            <a:pPr algn="ctr"/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358246" cy="5286412"/>
          </a:xfrm>
          <a:solidFill>
            <a:srgbClr val="CB0F37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i="1" dirty="0" err="1" smtClean="0">
                <a:solidFill>
                  <a:srgbClr val="FFC000"/>
                </a:solidFill>
              </a:rPr>
              <a:t>Богатеева</a:t>
            </a:r>
            <a:r>
              <a:rPr lang="ru-RU" sz="2400" i="1" dirty="0" smtClean="0">
                <a:solidFill>
                  <a:srgbClr val="FFC000"/>
                </a:solidFill>
              </a:rPr>
              <a:t> З.А., Занятия аппликацией. - М.: Просвещение, </a:t>
            </a:r>
            <a:r>
              <a:rPr lang="ru-RU" sz="24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2008</a:t>
            </a:r>
            <a:r>
              <a:rPr lang="ru-RU" sz="2400" i="1" dirty="0" smtClean="0">
                <a:solidFill>
                  <a:srgbClr val="FFC000"/>
                </a:solidFill>
              </a:rPr>
              <a:t>.</a:t>
            </a:r>
          </a:p>
          <a:p>
            <a:r>
              <a:rPr lang="ru-RU" sz="2400" u="sng" dirty="0" smtClean="0">
                <a:hlinkClick r:id="rId3"/>
              </a:rPr>
              <a:t>http://www.moi-detki.ru/detyam/detskie_zagadki/zagadki_pro_zhivotnyh/373-zagadki_pro_loshad.html</a:t>
            </a:r>
            <a:endParaRPr lang="ru-RU" sz="2400" dirty="0" smtClean="0"/>
          </a:p>
          <a:p>
            <a:r>
              <a:rPr lang="ru-RU" sz="2600" u="sng" dirty="0" smtClean="0">
                <a:hlinkClick r:id="rId4"/>
              </a:rPr>
              <a:t>http://xhisto.clan.su/news/det…</a:t>
            </a:r>
            <a:endParaRPr lang="ru-RU" sz="2600" dirty="0" smtClean="0"/>
          </a:p>
          <a:p>
            <a:r>
              <a:rPr lang="ru-RU" sz="2600" u="sng" dirty="0" smtClean="0">
                <a:hlinkClick r:id="rId5"/>
              </a:rPr>
              <a:t>http://dlyamam-i-detok.ru/detskie-prezentacii-o-zhivotnykh-loshad/</a:t>
            </a:r>
            <a:endParaRPr lang="ru-RU" sz="2600" dirty="0" smtClean="0"/>
          </a:p>
          <a:p>
            <a:r>
              <a:rPr lang="ru-RU" sz="2600" u="sng" dirty="0" smtClean="0">
                <a:hlinkClick r:id="rId6"/>
              </a:rPr>
              <a:t>http://ppt4web.ru/tekhnologija/obryvnaja-applikacija-iz-bumagi-na-bumazhnojj-osnove.html</a:t>
            </a:r>
            <a:endParaRPr lang="ru-RU" sz="2600" dirty="0" smtClean="0"/>
          </a:p>
          <a:p>
            <a:r>
              <a:rPr lang="ru-RU" sz="2600" u="sng" dirty="0" err="1" smtClean="0">
                <a:hlinkClick r:id="rId7"/>
              </a:rPr>
              <a:t>images.yandex.ru</a:t>
            </a:r>
            <a:endParaRPr lang="ru-RU" sz="2600" dirty="0" smtClean="0"/>
          </a:p>
          <a:p>
            <a:r>
              <a:rPr lang="ru-RU" sz="2600" u="sng" dirty="0" smtClean="0">
                <a:hlinkClick r:id="rId8"/>
              </a:rPr>
              <a:t>http://infourok.ru/material.html?mid=23253</a:t>
            </a:r>
            <a:endParaRPr lang="ru-RU" sz="2600" dirty="0" smtClean="0"/>
          </a:p>
          <a:p>
            <a:pPr>
              <a:buFont typeface="Wingdings" pitchFamily="2" charset="2"/>
              <a:buChar char="q"/>
            </a:pPr>
            <a:endParaRPr lang="ru-RU" sz="2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/>
          <a:lstStyle/>
          <a:p>
            <a:pPr algn="ctr"/>
            <a:r>
              <a:rPr lang="ru-RU" dirty="0" smtClean="0"/>
              <a:t>Из истории аппликации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16240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Люди издавна использовали аппликацию. </a:t>
            </a:r>
          </a:p>
          <a:p>
            <a:pPr algn="ctr">
              <a:buNone/>
            </a:pPr>
            <a:r>
              <a:rPr lang="ru-RU" sz="2800" dirty="0" smtClean="0"/>
              <a:t>Она появилась как способ украшения: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одежды</a:t>
            </a:r>
            <a:endParaRPr lang="ru-RU" sz="2800" dirty="0"/>
          </a:p>
        </p:txBody>
      </p:sp>
      <p:pic>
        <p:nvPicPr>
          <p:cNvPr id="22530" name="Picture 2" descr="http://www.fermer1.ru/sites/default/files/imagecache/500x500/wysiwyg_imageupload/2444/1338210470_detskie-applikacii-na-odezhdu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62286">
            <a:off x="2223742" y="3062806"/>
            <a:ext cx="2508616" cy="2969405"/>
          </a:xfrm>
          <a:prstGeom prst="rect">
            <a:avLst/>
          </a:prstGeom>
          <a:noFill/>
        </p:spPr>
      </p:pic>
      <p:pic>
        <p:nvPicPr>
          <p:cNvPr id="22532" name="Picture 4" descr="http://im6-tub-ru.yandex.net/i?id=459465409-44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23635">
            <a:off x="5281726" y="3132372"/>
            <a:ext cx="2785475" cy="278547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14356"/>
            <a:ext cx="7498080" cy="64294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 обуви</a:t>
            </a:r>
            <a:endParaRPr lang="ru-RU" sz="2800" dirty="0"/>
          </a:p>
        </p:txBody>
      </p:sp>
      <p:pic>
        <p:nvPicPr>
          <p:cNvPr id="21506" name="Picture 2" descr="http://im7-tub-ru.yandex.net/i?id=78541125-2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85794"/>
            <a:ext cx="1714512" cy="2571768"/>
          </a:xfrm>
          <a:prstGeom prst="rect">
            <a:avLst/>
          </a:prstGeom>
          <a:noFill/>
        </p:spPr>
      </p:pic>
      <p:pic>
        <p:nvPicPr>
          <p:cNvPr id="21508" name="Picture 4" descr="http://im5-tub-ru.yandex.net/i?id=106673826-54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571876"/>
            <a:ext cx="2143140" cy="2143140"/>
          </a:xfrm>
          <a:prstGeom prst="rect">
            <a:avLst/>
          </a:prstGeom>
          <a:noFill/>
        </p:spPr>
      </p:pic>
      <p:pic>
        <p:nvPicPr>
          <p:cNvPr id="21510" name="Picture 6" descr="http://night-shopping.ru/images/valenki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42976" y="1928802"/>
            <a:ext cx="3013098" cy="270509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642918"/>
            <a:ext cx="7215238" cy="107157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 домашней утвари и орудий труда, интерьера своего жилища</a:t>
            </a:r>
            <a:endParaRPr lang="ru-RU" sz="2800" dirty="0"/>
          </a:p>
        </p:txBody>
      </p:sp>
      <p:pic>
        <p:nvPicPr>
          <p:cNvPr id="4" name="Рисунок 3" descr="http://img1.liveinternet.ru/images/attach/c/4/81/369/81369445_ven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300000">
            <a:off x="1428728" y="2071678"/>
            <a:ext cx="2786082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img0.liveinternet.ru/images/attach/c/2/72/938/72938252_2656788770_d95a636c84_o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00000">
            <a:off x="5357818" y="2143116"/>
            <a:ext cx="3000396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7500990" cy="150019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 в недалёком прошлом в России была очень популярна аппликация, вырезанная из чёрной бумаги </a:t>
            </a:r>
            <a:endParaRPr lang="ru-RU" sz="2800" dirty="0"/>
          </a:p>
        </p:txBody>
      </p:sp>
      <p:pic>
        <p:nvPicPr>
          <p:cNvPr id="4" name="Рисунок 3" descr="C:\Documents and Settings\Admin\Рабочий стол\S1051685_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300000">
            <a:off x="1571604" y="2428868"/>
            <a:ext cx="2428892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артинка 304 из 12951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00000">
            <a:off x="5429256" y="2428868"/>
            <a:ext cx="2500330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71480"/>
            <a:ext cx="7072362" cy="157163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Одинаковый ли материал используется для выполнения аппликации?</a:t>
            </a:r>
            <a:endParaRPr lang="ru-RU" sz="3200" dirty="0"/>
          </a:p>
        </p:txBody>
      </p:sp>
      <p:pic>
        <p:nvPicPr>
          <p:cNvPr id="18436" name="Picture 4" descr="http://im5-tub-ru.yandex.net/i?id=77435154-6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643182"/>
            <a:ext cx="2176468" cy="2236097"/>
          </a:xfrm>
          <a:prstGeom prst="rect">
            <a:avLst/>
          </a:prstGeom>
          <a:noFill/>
        </p:spPr>
      </p:pic>
      <p:pic>
        <p:nvPicPr>
          <p:cNvPr id="18438" name="Picture 6" descr="http://im5-tub-ru.yandex.net/i?id=396763318-09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643182"/>
            <a:ext cx="2693213" cy="213747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Картинка 174 из 171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714356"/>
            <a:ext cx="2214578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0" name="Picture 2" descr="http://gallery.forum-grad.ru/files/7/7/8/9/0/f_187483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071942"/>
            <a:ext cx="2921249" cy="2090507"/>
          </a:xfrm>
          <a:prstGeom prst="rect">
            <a:avLst/>
          </a:prstGeom>
          <a:noFill/>
        </p:spPr>
      </p:pic>
      <p:pic>
        <p:nvPicPr>
          <p:cNvPr id="17412" name="Picture 4" descr="http://img1.liveinternet.ru/images/attach/c/7/97/878/97878647_5111852_kylechki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714356"/>
            <a:ext cx="2246367" cy="313753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636854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 какому виду аппликаций, вы отнесёте эту работу?</a:t>
            </a:r>
            <a:endParaRPr lang="ru-RU" dirty="0"/>
          </a:p>
        </p:txBody>
      </p:sp>
      <p:pic>
        <p:nvPicPr>
          <p:cNvPr id="1026" name="Picture 2" descr="D:\Documents and Settings\Admin\Рабочий стол\откр урок труд\про лошадь\лошадоч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1714488"/>
            <a:ext cx="37719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762</TotalTime>
  <Words>205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Аппликация из резаных ниток. Лошадка.</vt:lpstr>
      <vt:lpstr>В какой технике выполнены эти работы?</vt:lpstr>
      <vt:lpstr>Из истории аппликации</vt:lpstr>
      <vt:lpstr>Слайд 4</vt:lpstr>
      <vt:lpstr>Слайд 5</vt:lpstr>
      <vt:lpstr>Слайд 6</vt:lpstr>
      <vt:lpstr>Одинаковый ли материал используется для выполнения аппликации?</vt:lpstr>
      <vt:lpstr>Слайд 8</vt:lpstr>
      <vt:lpstr>К какому виду аппликаций, вы отнесёте эту работу?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Правила безопасной работы с клеем </vt:lpstr>
      <vt:lpstr>Проверь себя</vt:lpstr>
      <vt:lpstr>Слайд 20</vt:lpstr>
      <vt:lpstr>Рефлексия</vt:lpstr>
      <vt:lpstr>Домашнее задание</vt:lpstr>
      <vt:lpstr>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Кривенцов Леонид Александрович</cp:lastModifiedBy>
  <cp:revision>115</cp:revision>
  <dcterms:created xsi:type="dcterms:W3CDTF">2012-07-02T17:20:39Z</dcterms:created>
  <dcterms:modified xsi:type="dcterms:W3CDTF">2014-05-15T05:31:09Z</dcterms:modified>
</cp:coreProperties>
</file>