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18"/>
  </p:notesMasterIdLst>
  <p:sldIdLst>
    <p:sldId id="303" r:id="rId2"/>
    <p:sldId id="262" r:id="rId3"/>
    <p:sldId id="264" r:id="rId4"/>
    <p:sldId id="266" r:id="rId5"/>
    <p:sldId id="278" r:id="rId6"/>
    <p:sldId id="279" r:id="rId7"/>
    <p:sldId id="280" r:id="rId8"/>
    <p:sldId id="283" r:id="rId9"/>
    <p:sldId id="284" r:id="rId10"/>
    <p:sldId id="290" r:id="rId11"/>
    <p:sldId id="299" r:id="rId12"/>
    <p:sldId id="300" r:id="rId13"/>
    <p:sldId id="301" r:id="rId14"/>
    <p:sldId id="302" r:id="rId15"/>
    <p:sldId id="272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5072" autoAdjust="0"/>
  </p:normalViewPr>
  <p:slideViewPr>
    <p:cSldViewPr>
      <p:cViewPr varScale="1">
        <p:scale>
          <a:sx n="62" d="100"/>
          <a:sy n="62" d="100"/>
        </p:scale>
        <p:origin x="-13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75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A63C3-6C00-45E9-B810-85CF7D5A62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953B6-3184-4D97-9E1B-27E17C0D3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178814-A79A-4C98-93EB-30B0E0BD6964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3D35E2-E27B-4ABC-AA1E-D3C83448A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85720" y="4214818"/>
            <a:ext cx="8858280" cy="242889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Происхождение    человека</a:t>
            </a:r>
          </a:p>
          <a:p>
            <a:pPr algn="ctr"/>
            <a:r>
              <a:rPr lang="ru-RU" b="1" dirty="0" smtClean="0"/>
              <a:t>Презентация к уроку для 9 класса </a:t>
            </a:r>
          </a:p>
          <a:p>
            <a:pPr algn="ctr"/>
            <a:r>
              <a:rPr lang="ru-RU" b="1" dirty="0" smtClean="0"/>
              <a:t>Подготовила Выскребенцева С.В. учитель химии и биологии МБОУ СОШ №6 ст. Октябрьской </a:t>
            </a:r>
            <a:r>
              <a:rPr lang="ru-RU" b="1" dirty="0" err="1" smtClean="0"/>
              <a:t>Крыловского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err="1" smtClean="0"/>
              <a:t>р-она</a:t>
            </a:r>
            <a:r>
              <a:rPr lang="ru-RU" b="1" dirty="0" smtClean="0"/>
              <a:t> Краснодарского края </a:t>
            </a:r>
            <a:endParaRPr lang="ru-RU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8581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785786" y="214290"/>
          <a:ext cx="8167744" cy="6125808"/>
        </p:xfrm>
        <a:graphic>
          <a:graphicData uri="http://schemas.openxmlformats.org/presentationml/2006/ole">
            <p:oleObj spid="_x0000_s56322" name="Image" r:id="rId3" imgW="2323171" imgH="141293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857752" y="2571744"/>
            <a:ext cx="4143404" cy="414340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    Жил  200 000 – 28 000 лет назад;</a:t>
            </a:r>
          </a:p>
          <a:p>
            <a:r>
              <a:rPr lang="ru-RU" sz="2000" dirty="0" smtClean="0"/>
              <a:t>    Рост 150 - 158 см,    коренастое тело с массивными мышцами.</a:t>
            </a:r>
          </a:p>
          <a:p>
            <a:r>
              <a:rPr lang="ru-RU" sz="2000" dirty="0" smtClean="0"/>
              <a:t>   Объем мозга - как у современных людей.</a:t>
            </a:r>
          </a:p>
          <a:p>
            <a:r>
              <a:rPr lang="ru-RU" sz="2000" dirty="0" smtClean="0"/>
              <a:t>   Отличался  низким лбом, выступающим затылком, надбровными дугами.</a:t>
            </a:r>
          </a:p>
          <a:p>
            <a:r>
              <a:rPr lang="ru-RU" sz="2000" dirty="0" smtClean="0"/>
              <a:t>    Умел разводить огонь.</a:t>
            </a:r>
          </a:p>
          <a:p>
            <a:r>
              <a:rPr lang="ru-RU" sz="2000" dirty="0" smtClean="0"/>
              <a:t> Питался почти исключительно мясом (охота, каннибализм). </a:t>
            </a:r>
          </a:p>
          <a:p>
            <a:endParaRPr lang="ru-RU" sz="1600" dirty="0"/>
          </a:p>
        </p:txBody>
      </p:sp>
      <p:sp>
        <p:nvSpPr>
          <p:cNvPr id="25" name="Рисунок 24"/>
          <p:cNvSpPr>
            <a:spLocks noGrp="1"/>
          </p:cNvSpPr>
          <p:nvPr>
            <p:ph type="pic" idx="1"/>
          </p:nvPr>
        </p:nvSpPr>
        <p:spPr/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4929190" y="1785926"/>
            <a:ext cx="4214810" cy="71438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   неандерталец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14" name="Picture 19" descr="Neanderthal_Hu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000527" cy="5429288"/>
          </a:xfrm>
          <a:prstGeom prst="rect">
            <a:avLst/>
          </a:prstGeom>
          <a:noFill/>
        </p:spPr>
      </p:pic>
      <p:pic>
        <p:nvPicPr>
          <p:cNvPr id="29" name="Picture 17" descr="nea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71480"/>
            <a:ext cx="2357454" cy="17859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omo-sapie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9430" y="1071546"/>
            <a:ext cx="3502503" cy="4714908"/>
          </a:xfrm>
          <a:noFill/>
          <a:ln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591080" cy="50435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Они ходили на двух ногах, имели рост около180 см;</a:t>
            </a:r>
          </a:p>
          <a:p>
            <a:r>
              <a:rPr lang="ru-RU" dirty="0" smtClean="0"/>
              <a:t>     мозг объёмом около 1600см3,  высокий прямой лоб, развитый подбородочный выступ;</a:t>
            </a:r>
          </a:p>
          <a:p>
            <a:r>
              <a:rPr lang="ru-RU" dirty="0" smtClean="0"/>
              <a:t>     жили в жилищах, пользовались огнём, изготавливали  орудия из кремния, кости;</a:t>
            </a:r>
          </a:p>
          <a:p>
            <a:r>
              <a:rPr lang="ru-RU" dirty="0" smtClean="0"/>
              <a:t>      у них было развито искусство.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Кроманьонец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homo-erect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3786214" cy="5072074"/>
          </a:xfrm>
          <a:noFill/>
        </p:spPr>
      </p:pic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071934" y="1857364"/>
            <a:ext cx="4714908" cy="478634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Они ходили на двух ногах, имели рост  около 170 см,</a:t>
            </a:r>
          </a:p>
          <a:p>
            <a:r>
              <a:rPr lang="ru-RU" dirty="0" smtClean="0"/>
              <a:t>мозг объёмом около 900 – 1200 см3, очень покатый лоб, не имели  подбородочного выступа,</a:t>
            </a:r>
          </a:p>
          <a:p>
            <a:r>
              <a:rPr lang="ru-RU" dirty="0" smtClean="0"/>
              <a:t> пользовались огнём, изготавливали  из камня примитивные скребки и свёрла. </a:t>
            </a:r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C000"/>
                </a:solidFill>
              </a:rPr>
              <a:t>            </a:t>
            </a:r>
            <a:r>
              <a:rPr lang="ru-RU" sz="4800" b="1" i="1" dirty="0" err="1" smtClean="0">
                <a:solidFill>
                  <a:srgbClr val="FFC000"/>
                </a:solidFill>
              </a:rPr>
              <a:t>Homo</a:t>
            </a:r>
            <a:r>
              <a:rPr lang="ru-RU" sz="4800" b="1" i="1" dirty="0" smtClean="0">
                <a:solidFill>
                  <a:srgbClr val="FFC000"/>
                </a:solidFill>
              </a:rPr>
              <a:t> </a:t>
            </a:r>
            <a:r>
              <a:rPr lang="en-US" sz="4800" b="1" i="1" dirty="0" smtClean="0">
                <a:solidFill>
                  <a:srgbClr val="FFC000"/>
                </a:solidFill>
              </a:rPr>
              <a:t>erectus</a:t>
            </a:r>
            <a:r>
              <a:rPr lang="ru-RU" sz="4800" b="1" i="1" dirty="0" smtClean="0">
                <a:solidFill>
                  <a:srgbClr val="FFC000"/>
                </a:solidFill>
              </a:rPr>
              <a:t/>
            </a:r>
            <a:br>
              <a:rPr lang="ru-RU" sz="4800" b="1" i="1" dirty="0" smtClean="0">
                <a:solidFill>
                  <a:srgbClr val="FFC000"/>
                </a:solidFill>
              </a:rPr>
            </a:br>
            <a:r>
              <a:rPr lang="ru-RU" sz="4800" b="1" i="1" dirty="0" smtClean="0">
                <a:solidFill>
                  <a:srgbClr val="FFC000"/>
                </a:solidFill>
              </a:rPr>
              <a:t>      </a:t>
            </a:r>
            <a:r>
              <a:rPr lang="ru-RU" sz="4800" b="1" dirty="0" smtClean="0">
                <a:solidFill>
                  <a:srgbClr val="FFC000"/>
                </a:solidFill>
              </a:rPr>
              <a:t>Человек прямоходящий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6248" y="1743052"/>
            <a:ext cx="4448204" cy="511494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возраст</a:t>
            </a:r>
            <a:r>
              <a:rPr lang="ru-RU" sz="2400" b="1" dirty="0" smtClean="0"/>
              <a:t> 2,4 – 1,5 млн. лет;</a:t>
            </a:r>
            <a:endParaRPr lang="ru-RU" sz="2400" dirty="0" smtClean="0"/>
          </a:p>
          <a:p>
            <a:r>
              <a:rPr lang="ru-RU" sz="2400" dirty="0" smtClean="0"/>
              <a:t>найден в основном в Восточной Африке; </a:t>
            </a:r>
          </a:p>
          <a:p>
            <a:r>
              <a:rPr lang="ru-RU" sz="2400" dirty="0" smtClean="0"/>
              <a:t>объем черепа около 670 куб. см;</a:t>
            </a:r>
          </a:p>
          <a:p>
            <a:r>
              <a:rPr lang="ru-RU" sz="2400" dirty="0" smtClean="0"/>
              <a:t>Изготавливал примитивные каменные орудия - грубо обработанную гальку («</a:t>
            </a:r>
            <a:r>
              <a:rPr lang="ru-RU" sz="2400" dirty="0" err="1" smtClean="0"/>
              <a:t>Олдувайская</a:t>
            </a:r>
            <a:r>
              <a:rPr lang="ru-RU" sz="2400" dirty="0" smtClean="0"/>
              <a:t> культура»);</a:t>
            </a:r>
          </a:p>
          <a:p>
            <a:r>
              <a:rPr lang="ru-RU" sz="2400" dirty="0" smtClean="0"/>
              <a:t>основной тип питания - </a:t>
            </a:r>
            <a:r>
              <a:rPr lang="ru-RU" sz="2400" dirty="0" err="1" smtClean="0"/>
              <a:t>падальщик</a:t>
            </a:r>
            <a:r>
              <a:rPr lang="ru-RU" sz="2400" dirty="0" smtClean="0"/>
              <a:t>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C000"/>
                </a:solidFill>
              </a:rPr>
              <a:t>                          </a:t>
            </a:r>
            <a:r>
              <a:rPr lang="ru-RU" sz="4800" b="1" i="1" dirty="0" err="1" smtClean="0">
                <a:solidFill>
                  <a:srgbClr val="FFC000"/>
                </a:solidFill>
              </a:rPr>
              <a:t>Homo</a:t>
            </a:r>
            <a:r>
              <a:rPr lang="ru-RU" sz="4800" b="1" i="1" dirty="0" smtClean="0">
                <a:solidFill>
                  <a:srgbClr val="FFC000"/>
                </a:solidFill>
              </a:rPr>
              <a:t> </a:t>
            </a:r>
            <a:r>
              <a:rPr lang="en-US" sz="4800" b="1" i="1" dirty="0" err="1" smtClean="0">
                <a:solidFill>
                  <a:srgbClr val="FFC000"/>
                </a:solidFill>
              </a:rPr>
              <a:t>habilis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Picture 9" descr="habili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2428868"/>
            <a:ext cx="3744911" cy="4214842"/>
          </a:xfrm>
          <a:prstGeom prst="rect">
            <a:avLst/>
          </a:prstGeom>
          <a:noFill/>
          <a:ln/>
        </p:spPr>
      </p:pic>
      <p:pic>
        <p:nvPicPr>
          <p:cNvPr id="9" name="Picture 10" descr="Homo-hab-4-14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538" y="0"/>
            <a:ext cx="2571768" cy="235745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78593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        п</a:t>
            </a:r>
            <a:r>
              <a:rPr lang="ru-RU" sz="4400" b="1" dirty="0" smtClean="0">
                <a:solidFill>
                  <a:srgbClr val="FFC000"/>
                </a:solidFill>
              </a:rPr>
              <a:t>арантроп </a:t>
            </a:r>
            <a:r>
              <a:rPr lang="ru-RU" sz="4400" dirty="0" smtClean="0">
                <a:solidFill>
                  <a:srgbClr val="FFC000"/>
                </a:solidFill>
              </a:rPr>
              <a:t>               </a:t>
            </a:r>
            <a:r>
              <a:rPr lang="ru-RU" sz="4400" b="1" dirty="0" err="1" smtClean="0">
                <a:solidFill>
                  <a:srgbClr val="FFC000"/>
                </a:solidFill>
              </a:rPr>
              <a:t>парантроп</a:t>
            </a:r>
            <a:r>
              <a:rPr lang="ru-RU" sz="4400" b="1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rgbClr val="FFC000"/>
                </a:solidFill>
              </a:rPr>
              <a:t>        эфиопский               </a:t>
            </a:r>
            <a:r>
              <a:rPr lang="ru-RU" sz="4400" b="1" dirty="0" err="1" smtClean="0">
                <a:solidFill>
                  <a:srgbClr val="FFC000"/>
                </a:solidFill>
              </a:rPr>
              <a:t>бойсей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4572000"/>
            <a:ext cx="4040188" cy="175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" name="Picture 7" descr="00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14313"/>
            <a:ext cx="3929062" cy="2786062"/>
          </a:xfrm>
          <a:prstGeom prst="rect">
            <a:avLst/>
          </a:prstGeom>
          <a:noFill/>
        </p:spPr>
      </p:pic>
      <p:pic>
        <p:nvPicPr>
          <p:cNvPr id="181255" name="Picture 7" descr="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929090" cy="2857520"/>
          </a:xfrm>
          <a:prstGeom prst="rect">
            <a:avLst/>
          </a:prstGeom>
          <a:noFill/>
        </p:spPr>
      </p:pic>
      <p:pic>
        <p:nvPicPr>
          <p:cNvPr id="8" name="Picture 2" descr="Неандертальц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2667002" cy="3500462"/>
          </a:xfrm>
          <a:prstGeom prst="rect">
            <a:avLst/>
          </a:prstGeom>
          <a:noFill/>
        </p:spPr>
      </p:pic>
      <p:pic>
        <p:nvPicPr>
          <p:cNvPr id="10" name="Picture 4" descr="Питекантро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214686"/>
            <a:ext cx="2571768" cy="3500462"/>
          </a:xfrm>
          <a:prstGeom prst="rect">
            <a:avLst/>
          </a:prstGeom>
          <a:noFill/>
        </p:spPr>
      </p:pic>
      <p:pic>
        <p:nvPicPr>
          <p:cNvPr id="11" name="Picture 8" descr="005"/>
          <p:cNvPicPr>
            <a:picLocks noChangeAspect="1" noChangeArrowheads="1"/>
          </p:cNvPicPr>
          <p:nvPr/>
        </p:nvPicPr>
        <p:blipFill>
          <a:blip r:embed="rId6"/>
          <a:srcRect t="13480" b="13480"/>
          <a:stretch>
            <a:fillRect/>
          </a:stretch>
        </p:blipFill>
        <p:spPr bwMode="auto">
          <a:xfrm>
            <a:off x="3143240" y="3214686"/>
            <a:ext cx="2798757" cy="3500462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4357694"/>
            <a:ext cx="6400800" cy="221457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Спасибо за внимание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243012" y="282019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67200" y="1214422"/>
            <a:ext cx="4662518" cy="56435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   </a:t>
            </a:r>
            <a:r>
              <a:rPr lang="ru-RU" sz="2800" dirty="0" smtClean="0"/>
              <a:t>  Обобщить    и систематизировать</a:t>
            </a:r>
            <a:br>
              <a:rPr lang="ru-RU" sz="2800" dirty="0" smtClean="0"/>
            </a:br>
            <a:r>
              <a:rPr lang="ru-RU" sz="2800" dirty="0" smtClean="0"/>
              <a:t>знания о  происхождении человека;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    этапах эволюции человека</a:t>
            </a:r>
            <a:r>
              <a:rPr lang="en-US" sz="2800" dirty="0" smtClean="0"/>
              <a:t>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роли биологических и социальных факторов</a:t>
            </a:r>
            <a:br>
              <a:rPr lang="ru-RU" sz="2800" dirty="0" smtClean="0"/>
            </a:br>
            <a:r>
              <a:rPr lang="ru-RU" sz="2800" dirty="0" smtClean="0"/>
              <a:t>на разных стадиях антропогенеза.</a:t>
            </a:r>
            <a:endParaRPr lang="ru-RU" sz="2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Цели и задачи</a:t>
            </a:r>
            <a:r>
              <a:rPr lang="en-US" sz="4800" b="1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85786" y="1357298"/>
            <a:ext cx="3286148" cy="53578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1. Царство:</a:t>
            </a:r>
          </a:p>
          <a:p>
            <a:pPr>
              <a:buNone/>
            </a:pPr>
            <a:r>
              <a:rPr lang="ru-RU" sz="2800" dirty="0" smtClean="0"/>
              <a:t>2. Тип:</a:t>
            </a:r>
          </a:p>
          <a:p>
            <a:pPr>
              <a:buNone/>
            </a:pPr>
            <a:r>
              <a:rPr lang="ru-RU" sz="2800" dirty="0" smtClean="0"/>
              <a:t>3. Подтип:</a:t>
            </a:r>
          </a:p>
          <a:p>
            <a:pPr>
              <a:buNone/>
            </a:pPr>
            <a:r>
              <a:rPr lang="ru-RU" sz="2800" dirty="0" smtClean="0"/>
              <a:t>4. Класс:</a:t>
            </a:r>
          </a:p>
          <a:p>
            <a:pPr>
              <a:buNone/>
            </a:pPr>
            <a:r>
              <a:rPr lang="ru-RU" sz="2800" dirty="0" smtClean="0"/>
              <a:t>5. Подкласс:</a:t>
            </a:r>
          </a:p>
          <a:p>
            <a:pPr>
              <a:buNone/>
            </a:pPr>
            <a:r>
              <a:rPr lang="ru-RU" sz="2800" dirty="0" smtClean="0"/>
              <a:t>6. Отряд:</a:t>
            </a:r>
          </a:p>
          <a:p>
            <a:pPr>
              <a:buNone/>
            </a:pPr>
            <a:r>
              <a:rPr lang="ru-RU" sz="2800" dirty="0" smtClean="0"/>
              <a:t>7. Подотряд:</a:t>
            </a:r>
          </a:p>
          <a:p>
            <a:pPr>
              <a:buNone/>
            </a:pPr>
            <a:r>
              <a:rPr lang="ru-RU" sz="2800" dirty="0" smtClean="0"/>
              <a:t>8. Семейство:</a:t>
            </a:r>
          </a:p>
          <a:p>
            <a:pPr>
              <a:buNone/>
            </a:pPr>
            <a:r>
              <a:rPr lang="ru-RU" sz="2800" dirty="0" smtClean="0"/>
              <a:t>9. Род:</a:t>
            </a:r>
          </a:p>
          <a:p>
            <a:pPr>
              <a:buNone/>
            </a:pPr>
            <a:r>
              <a:rPr lang="ru-RU" sz="2800" dirty="0" smtClean="0"/>
              <a:t>10. Вид: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57752" y="1357298"/>
            <a:ext cx="3500462" cy="50006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i="1" dirty="0" smtClean="0"/>
              <a:t>Млекопитающие,</a:t>
            </a:r>
          </a:p>
          <a:p>
            <a:pPr>
              <a:buNone/>
            </a:pPr>
            <a:r>
              <a:rPr lang="ru-RU" sz="2800" i="1" dirty="0" smtClean="0"/>
              <a:t>приматы,</a:t>
            </a:r>
          </a:p>
          <a:p>
            <a:pPr>
              <a:buNone/>
            </a:pPr>
            <a:r>
              <a:rPr lang="ru-RU" sz="2800" i="1" dirty="0" smtClean="0"/>
              <a:t>позвоночные,</a:t>
            </a:r>
          </a:p>
          <a:p>
            <a:pPr>
              <a:buNone/>
            </a:pPr>
            <a:r>
              <a:rPr lang="ru-RU" sz="2800" i="1" dirty="0" smtClean="0"/>
              <a:t>человекообразные обезьяны, </a:t>
            </a:r>
          </a:p>
          <a:p>
            <a:pPr>
              <a:buNone/>
            </a:pPr>
            <a:r>
              <a:rPr lang="ru-RU" sz="2800" i="1" dirty="0" smtClean="0"/>
              <a:t>животные,</a:t>
            </a:r>
          </a:p>
          <a:p>
            <a:pPr>
              <a:buNone/>
            </a:pPr>
            <a:r>
              <a:rPr lang="ru-RU" sz="2800" i="1" dirty="0" smtClean="0"/>
              <a:t>человек, </a:t>
            </a:r>
          </a:p>
          <a:p>
            <a:pPr>
              <a:buNone/>
            </a:pPr>
            <a:r>
              <a:rPr lang="ru-RU" sz="2800" i="1" dirty="0" smtClean="0"/>
              <a:t>хордовые,</a:t>
            </a:r>
          </a:p>
          <a:p>
            <a:pPr>
              <a:buNone/>
            </a:pPr>
            <a:r>
              <a:rPr lang="ru-RU" sz="2800" i="1" dirty="0" smtClean="0"/>
              <a:t>гоминиды(люди),</a:t>
            </a:r>
          </a:p>
          <a:p>
            <a:pPr>
              <a:buNone/>
            </a:pPr>
            <a:r>
              <a:rPr lang="ru-RU" sz="2800" i="1" dirty="0" smtClean="0"/>
              <a:t>плацентарные, </a:t>
            </a:r>
          </a:p>
          <a:p>
            <a:pPr>
              <a:buNone/>
            </a:pPr>
            <a:r>
              <a:rPr lang="ru-RU" sz="2800" i="1" dirty="0" smtClean="0"/>
              <a:t>человек разумный</a:t>
            </a:r>
            <a:endParaRPr lang="ru-RU" sz="2800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Определите систематическое место человека в природе.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http://www.antirak-center.ru/upd/Skul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14488"/>
            <a:ext cx="171448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357298"/>
            <a:ext cx="5000660" cy="507209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Царство Животные </a:t>
            </a:r>
          </a:p>
          <a:p>
            <a:r>
              <a:rPr lang="ru-RU" dirty="0" smtClean="0"/>
              <a:t>Тип  Хордовые </a:t>
            </a:r>
          </a:p>
          <a:p>
            <a:r>
              <a:rPr lang="ru-RU" dirty="0" smtClean="0"/>
              <a:t>Подтип  Позвоночные </a:t>
            </a:r>
          </a:p>
          <a:p>
            <a:r>
              <a:rPr lang="ru-RU" dirty="0" smtClean="0"/>
              <a:t>Класс  Млекопитающие </a:t>
            </a:r>
          </a:p>
          <a:p>
            <a:r>
              <a:rPr lang="ru-RU" dirty="0" smtClean="0"/>
              <a:t>Подкласс  Плацентарные </a:t>
            </a:r>
          </a:p>
          <a:p>
            <a:r>
              <a:rPr lang="ru-RU" dirty="0" smtClean="0"/>
              <a:t>Отряд  Приматы </a:t>
            </a:r>
          </a:p>
          <a:p>
            <a:r>
              <a:rPr lang="ru-RU" dirty="0" smtClean="0"/>
              <a:t>Подотряд Человекообразные обезьяны</a:t>
            </a:r>
          </a:p>
          <a:p>
            <a:r>
              <a:rPr lang="ru-RU" dirty="0" smtClean="0"/>
              <a:t>Семейство Гоминиды </a:t>
            </a:r>
          </a:p>
          <a:p>
            <a:r>
              <a:rPr lang="ru-RU" dirty="0" smtClean="0"/>
              <a:t>Род  Человек </a:t>
            </a:r>
          </a:p>
          <a:p>
            <a:r>
              <a:rPr lang="ru-RU" dirty="0" smtClean="0"/>
              <a:t>Вид  Человек разумный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" name="Содержимое 4" descr="http://www.antirak-center.ru/upd/skeltw2.gi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90101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FFC000"/>
                </a:solidFill>
              </a:rPr>
              <a:t>Проверь  </a:t>
            </a:r>
            <a:r>
              <a:rPr lang="ru-RU" b="1" dirty="0" smtClean="0">
                <a:solidFill>
                  <a:srgbClr val="FFC000"/>
                </a:solidFill>
              </a:rPr>
              <a:t>себя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44895 4.07407E-6 " pathEditMode="relative" ptsTypes="AA">
                                      <p:cBhvr>
                                        <p:cTn id="8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000496" y="3643314"/>
            <a:ext cx="4714908" cy="2928958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eriod"/>
            </a:pPr>
            <a:r>
              <a:rPr lang="ru-RU" sz="3000" b="1" dirty="0" smtClean="0"/>
              <a:t>Эмбриологические</a:t>
            </a:r>
          </a:p>
          <a:p>
            <a:pPr marL="514350" indent="-514350" algn="l">
              <a:buAutoNum type="arabicPeriod"/>
            </a:pPr>
            <a:r>
              <a:rPr lang="ru-RU" sz="3000" b="1" dirty="0" smtClean="0"/>
              <a:t> Сравнительно -         анатомические </a:t>
            </a:r>
          </a:p>
          <a:p>
            <a:pPr marL="514350" indent="-514350" algn="l">
              <a:buAutoNum type="arabicPeriod"/>
            </a:pPr>
            <a:endParaRPr lang="ru-RU" sz="3000" b="1" dirty="0" smtClean="0"/>
          </a:p>
          <a:p>
            <a:pPr marL="514350" indent="-514350" algn="l">
              <a:buAutoNum type="arabicPeriod"/>
            </a:pPr>
            <a:r>
              <a:rPr lang="ru-RU" sz="3000" b="1" dirty="0" smtClean="0"/>
              <a:t> Палеонтологические </a:t>
            </a:r>
          </a:p>
          <a:p>
            <a:pPr marL="514350" indent="-514350" algn="l">
              <a:buAutoNum type="arabicPeriod"/>
            </a:pPr>
            <a:r>
              <a:rPr lang="ru-RU" sz="3000" b="1" dirty="0" smtClean="0"/>
              <a:t> Физиологические</a:t>
            </a:r>
          </a:p>
          <a:p>
            <a:endParaRPr lang="ru-RU" dirty="0"/>
          </a:p>
        </p:txBody>
      </p:sp>
      <p:pic>
        <p:nvPicPr>
          <p:cNvPr id="26641" name="Picture 1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48" r="12548"/>
          <a:stretch>
            <a:fillRect/>
          </a:stretch>
        </p:blipFill>
        <p:spPr bwMode="auto">
          <a:xfrm>
            <a:off x="214282" y="1000108"/>
            <a:ext cx="360836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2" y="571480"/>
            <a:ext cx="4071966" cy="238803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cs typeface="Arial" pitchFamily="34" charset="0"/>
              </a:rPr>
              <a:t>Доказательства происхождения человека от животных</a:t>
            </a:r>
            <a:endParaRPr lang="ru-RU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Эмбриологические доказательства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7215238" cy="494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072066" y="1285860"/>
            <a:ext cx="3214710" cy="445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35834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  Сравнительно - анатомические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32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Палеонтологические доказательства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Picture 4" descr="pictur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736"/>
            <a:ext cx="7572428" cy="480682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78684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Физиологические доказательства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4744" y="1571612"/>
            <a:ext cx="5214974" cy="455485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357298"/>
            <a:ext cx="3786182" cy="45006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1315</TotalTime>
  <Words>355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Открытая</vt:lpstr>
      <vt:lpstr>Image</vt:lpstr>
      <vt:lpstr>Слайд 1</vt:lpstr>
      <vt:lpstr>Цели и задачи:</vt:lpstr>
      <vt:lpstr>Определите систематическое место человека в природе. </vt:lpstr>
      <vt:lpstr>Проверь  себя </vt:lpstr>
      <vt:lpstr>Доказательства происхождения человека от животных</vt:lpstr>
      <vt:lpstr>Эмбриологические доказательства</vt:lpstr>
      <vt:lpstr>   Сравнительно - анатомические</vt:lpstr>
      <vt:lpstr>Палеонтологические доказательства</vt:lpstr>
      <vt:lpstr>Физиологические доказательства</vt:lpstr>
      <vt:lpstr>Слайд 10</vt:lpstr>
      <vt:lpstr>   неандерталец</vt:lpstr>
      <vt:lpstr>Кроманьонец</vt:lpstr>
      <vt:lpstr>            Homo erectus       Человек прямоходящий</vt:lpstr>
      <vt:lpstr>                          Homo habilis</vt:lpstr>
      <vt:lpstr>        парантроп                парантроп          эфиопский               бойсей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128</cp:revision>
  <dcterms:created xsi:type="dcterms:W3CDTF">2011-02-09T13:23:06Z</dcterms:created>
  <dcterms:modified xsi:type="dcterms:W3CDTF">2013-09-25T12:26:52Z</dcterms:modified>
</cp:coreProperties>
</file>