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22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D911-A830-4D68-BA5D-2AE09E8A31B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edbook.minpriroda.by/plants/25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g-2005-06.photosight.ru/14/90287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062.radikal.ru/0906/b0/34b45abd2ee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avnic.ru/images/herbs/24.gif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s51.radikal.ru/i133/0810/69/a586428be55c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uidgor.narod.ru/travnik/img_trav/klukva_2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data3.gallery.ru/albums/gallery/1249--6819203-m750x74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lintsy.ru/foto/sfoto/1_10064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evanmed.ru/wp-content/uploads/cache/3960_NpAdvHover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-2008-07.photosight.ru/09/275055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trifoli.ru/red/str_w_1/vertic/flower_5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9.radikal.ru/i126/0904/90/028da3e2cdce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ruidgor.narod.ru/travnik/img_trav/bessmertnik_1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-otvet.ucoz.ru/_ph/1/5948469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totalrating.ru/i/10/b_9745zverobo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erbalogya.ru/library/img/Ginseng-st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medfun.ru/uploads/posts/2009-03/1238099427_zhsh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klintsy.ru/foto/sfoto/1_1006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ruidgor.narod.ru/travnik/img_trav/buzinatrav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live4fun.ru/pictures/img_37744038_11389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62.beon.ru/23/66/726623/31/20001831/051209cheremuha.j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-flu.com.ua/jpg/cherni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alenov.nm.ru/alenov.files/pict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42984"/>
            <a:ext cx="87154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Лекарственные растения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1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473951" cy="3357562"/>
          </a:xfrm>
          <a:prstGeom prst="rect">
            <a:avLst/>
          </a:prstGeom>
          <a:noFill/>
        </p:spPr>
      </p:pic>
      <p:pic>
        <p:nvPicPr>
          <p:cNvPr id="21508" name="Picture 4" descr="Картинка 37 из 5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4446998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22860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Крапива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00438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 народной медицине крапива  используется как ранозаживляющее, мочегонное, общеукрепляющее, слабительное, витаминное, отхаркивающее средство. Она применяется при различных кровотечениях, заболеваниях сердца, туберкулезе, бронхиальной астме, бронхитах, аллергиях. Наружно - при ранах, кровотечениях, кожных заболеваниях, для укрепления волос.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3 из 26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28575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143512"/>
            <a:ext cx="22859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Подорожник</a:t>
            </a:r>
            <a:endParaRPr lang="ru-RU" sz="2800" b="1" dirty="0"/>
          </a:p>
        </p:txBody>
      </p:sp>
      <p:pic>
        <p:nvPicPr>
          <p:cNvPr id="22532" name="Picture 4" descr="Картинка 13 из 172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04"/>
            <a:ext cx="2357454" cy="4228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4714884"/>
            <a:ext cx="14287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Мята </a:t>
            </a:r>
            <a:endParaRPr lang="ru-RU" sz="2800" b="1" dirty="0"/>
          </a:p>
        </p:txBody>
      </p:sp>
      <p:pic>
        <p:nvPicPr>
          <p:cNvPr id="22534" name="Picture 6" descr="Картинка 19 из 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571612"/>
            <a:ext cx="3214710" cy="38147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5429264"/>
            <a:ext cx="15716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Душица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Какие это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8572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растения?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8 из 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567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786190"/>
            <a:ext cx="27146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Ромашка аптечная </a:t>
            </a:r>
            <a:endParaRPr lang="ru-RU" sz="2400" b="1" dirty="0"/>
          </a:p>
        </p:txBody>
      </p:sp>
      <p:pic>
        <p:nvPicPr>
          <p:cNvPr id="24580" name="Picture 4" descr="Картинка 9 из 84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325755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3857628"/>
            <a:ext cx="17859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Ландыш </a:t>
            </a:r>
            <a:endParaRPr lang="ru-RU" sz="2000" b="1" dirty="0"/>
          </a:p>
        </p:txBody>
      </p:sp>
      <p:pic>
        <p:nvPicPr>
          <p:cNvPr id="24582" name="Picture 6" descr="Картинка 2 из 19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929066"/>
            <a:ext cx="3787173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6215082"/>
            <a:ext cx="12858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Клюква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Проверь себя: </a:t>
            </a:r>
            <a:r>
              <a:rPr lang="ru-RU" sz="2400" b="1" dirty="0" smtClean="0">
                <a:solidFill>
                  <a:srgbClr val="C00000"/>
                </a:solidFill>
              </a:rPr>
              <a:t>какие это растения и от какого заболевания?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1903823" cy="1428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4857760"/>
            <a:ext cx="27860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Быстрое заживление ран</a:t>
            </a:r>
            <a:endParaRPr lang="ru-RU" sz="2800" b="1" dirty="0"/>
          </a:p>
        </p:txBody>
      </p:sp>
      <p:pic>
        <p:nvPicPr>
          <p:cNvPr id="5" name="Picture 2" descr="Картинка 2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71744"/>
            <a:ext cx="1485910" cy="1801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1357298"/>
            <a:ext cx="32147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Расстройство желудка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286124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Простуда</a:t>
            </a:r>
            <a:endParaRPr lang="ru-RU" sz="2800" b="1" dirty="0"/>
          </a:p>
        </p:txBody>
      </p:sp>
      <p:pic>
        <p:nvPicPr>
          <p:cNvPr id="10" name="Picture 4" descr="Картинка 6 из 79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714884"/>
            <a:ext cx="2030709" cy="15239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3214686"/>
            <a:ext cx="12144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Липа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286388"/>
            <a:ext cx="171451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Черёмуха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500174"/>
            <a:ext cx="171448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З</a:t>
            </a:r>
            <a:r>
              <a:rPr lang="ru-RU" sz="2800" b="1" dirty="0" smtClean="0"/>
              <a:t>веробой</a:t>
            </a:r>
            <a:endParaRPr lang="ru-RU" sz="2800" b="1" dirty="0"/>
          </a:p>
        </p:txBody>
      </p:sp>
      <p:cxnSp>
        <p:nvCxnSpPr>
          <p:cNvPr id="15" name="Прямая со стрелкой 14"/>
          <p:cNvCxnSpPr>
            <a:stCxn id="3" idx="1"/>
            <a:endCxn id="13" idx="3"/>
          </p:cNvCxnSpPr>
          <p:nvPr/>
        </p:nvCxnSpPr>
        <p:spPr>
          <a:xfrm rot="10800000" flipV="1">
            <a:off x="1714480" y="1714488"/>
            <a:ext cx="1143008" cy="47296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3"/>
          </p:cNvCxnSpPr>
          <p:nvPr/>
        </p:nvCxnSpPr>
        <p:spPr>
          <a:xfrm rot="16200000" flipV="1">
            <a:off x="1130905" y="3702681"/>
            <a:ext cx="1952968" cy="150019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285852" y="4000504"/>
            <a:ext cx="2428892" cy="114300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>
            <a:off x="4761311" y="1714488"/>
            <a:ext cx="1453763" cy="3857652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  <a:endCxn id="6" idx="1"/>
          </p:cNvCxnSpPr>
          <p:nvPr/>
        </p:nvCxnSpPr>
        <p:spPr>
          <a:xfrm flipV="1">
            <a:off x="4557712" y="1588131"/>
            <a:ext cx="1228734" cy="1884165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  <a:endCxn id="7" idx="1"/>
          </p:cNvCxnSpPr>
          <p:nvPr/>
        </p:nvCxnSpPr>
        <p:spPr>
          <a:xfrm flipV="1">
            <a:off x="4888197" y="3547734"/>
            <a:ext cx="1898381" cy="1929142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635590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143248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ЧУДЕС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071546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</a:t>
            </a:r>
            <a:r>
              <a:rPr lang="ru-RU" sz="20000" dirty="0" smtClean="0">
                <a:solidFill>
                  <a:srgbClr val="FF0000"/>
                </a:solidFill>
              </a:rPr>
              <a:t> </a:t>
            </a:r>
            <a:r>
              <a:rPr lang="ru-RU" sz="20000" b="1" dirty="0" smtClean="0">
                <a:solidFill>
                  <a:srgbClr val="FF0000"/>
                </a:solidFill>
              </a:rPr>
              <a:t>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Это растение зацветает в конце апреля. Всего месяц красуется она в лесу, до листьев на деревьях. Потом померкнет и найти её в высокотравье станет не просто. На мохнатом стебельке подвешены и розовые, и фиолетовые, и синие цветы, будто на всех не хватило одинаковой краски. В фиолетовые цветки заглядывают пчёлки, значит, не зря она получила такое название. Трава этого лекарственного растения богата дубильными веществами, в ней обнаружены кремниевые и аскорбиновые кислоты, а так же марганец. Издавна применялась как мягчительное и вяжущее средство при катаре дыхательных путей. На Руси оно (растение) слыло «лёгочницей», считалось, что она помогает излечиться от чахотки. Мало остаётся лесной травки, поэтому зазорно вязать из неё букетики. 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3 из 11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2101" r="4315" b="7562"/>
          <a:stretch>
            <a:fillRect/>
          </a:stretch>
        </p:blipFill>
        <p:spPr bwMode="auto">
          <a:xfrm>
            <a:off x="285719" y="285728"/>
            <a:ext cx="8059203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85789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Медуница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II</a:t>
            </a:r>
            <a:r>
              <a:rPr lang="ru-RU" sz="20000" b="1" dirty="0" smtClean="0">
                <a:solidFill>
                  <a:srgbClr val="FF0000"/>
                </a:solidFill>
              </a:rPr>
              <a:t> 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Научное название этого растения переводится как ласточкина трава. Пробуждается это растение с прилётом касаток, а отсыхает, когда деревенские щебетуньи попадутся в отлёт. Цветёт с мая до августа. На огородах растёт как сорняк. Спутать это растение с другими сложно, ведь только оно выделяет на изломе капельки густого оранжевого сока, а цветочки у него жёлтые. Растение это в некотором смысле знаменито. Средневековые алхимики с помощью его корня пытались получить золото. А в металлургии и сейчас его применяют: к его соку и поныне прибегают при травлении и чернении. В его отварах купали ребятишек – якобы снимало чесотку и золотуху, делая тело чистым. Но на пастбищах скот его не ест – ядовит.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 только одно, а болезней тысячи.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4500570"/>
            <a:ext cx="35719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Тувинская пословица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8 из 4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5072098" cy="6651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78632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Чистотел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7000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III</a:t>
            </a:r>
            <a:r>
              <a:rPr lang="ru-RU" sz="20000" b="1" dirty="0" smtClean="0">
                <a:solidFill>
                  <a:srgbClr val="FF0000"/>
                </a:solidFill>
              </a:rPr>
              <a:t> 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Это растение обитает почти по всей Европе, в Гималаях и Северной Америке. Оно очень неприхотливо: выдерживает и жару, и холод, и недостаток влаги. Окраска цветков белая или лиловая. Согласно легенде именно этой травой Ахилл – герой Троянской войны – лечил раны своим боевым друзьям. На Руси ахиллесова трава также исстари пользуется почётом. Порезник, </a:t>
            </a:r>
            <a:r>
              <a:rPr lang="ru-RU" sz="2400" b="1" dirty="0" err="1"/>
              <a:t>кровавник</a:t>
            </a:r>
            <a:r>
              <a:rPr lang="ru-RU" sz="2400" b="1" dirty="0"/>
              <a:t>, </a:t>
            </a:r>
            <a:r>
              <a:rPr lang="ru-RU" sz="2400" b="1" dirty="0" err="1"/>
              <a:t>рудомётка</a:t>
            </a:r>
            <a:r>
              <a:rPr lang="ru-RU" sz="2400" b="1" dirty="0"/>
              <a:t> – вот так величали эту траву в народе. Именно ею крестьяне унимали кровь-руду при порезах серпом или косой. Пользовались целительной силой порезника и воины: смачивали рану соком из листьев, а не то – присыпали толчёной сухой травой. Кровотечение останавливалось, рана без нагноения заживала. Вот почему тысячелистник у нас слыл как «солдатская трава».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00076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Тысячелистник</a:t>
            </a:r>
          </a:p>
        </p:txBody>
      </p:sp>
      <p:pic>
        <p:nvPicPr>
          <p:cNvPr id="33796" name="Picture 4" descr="Картинка 14 из 17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858180" cy="589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8286808" cy="3877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зрителями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4296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О целебных свойствах этого растения было известно еще древним грекам и римлянам. В средние века его широко применяли как успокаивающее средство. Считалось, что название было дано растению в честь римского императора, правящего в </a:t>
            </a:r>
            <a:r>
              <a:rPr lang="en-US" sz="2200" b="1" dirty="0"/>
              <a:t>I</a:t>
            </a:r>
            <a:r>
              <a:rPr lang="ru-RU" sz="2200" b="1" dirty="0"/>
              <a:t> веке до н.э. В переводе с латинского глагол «</a:t>
            </a:r>
            <a:r>
              <a:rPr lang="ru-RU" sz="2200" b="1" dirty="0" err="1"/>
              <a:t>валере</a:t>
            </a:r>
            <a:r>
              <a:rPr lang="ru-RU" sz="2200" b="1" dirty="0"/>
              <a:t>» означает «быть здоровым». На Руси это растение также издавна рекомендовали в качестве ле­карственного растения. Но промышленное использование ее нача­лось при Петре </a:t>
            </a:r>
            <a:r>
              <a:rPr lang="en-US" sz="2200" b="1" dirty="0"/>
              <a:t>I</a:t>
            </a:r>
            <a:r>
              <a:rPr lang="ru-RU" sz="2200" b="1" dirty="0"/>
              <a:t>. Он повелел выращивать лекарственные растения, в том числе и это, в специально созданных для нужд военных госпиталей «аптекарских огородах». По приказу Петра 1 такие по­садки лекарственных растений были созданы во многих крупных городах России. В лечебных целях используется корневище растения, имеющее характерный запах.</a:t>
            </a:r>
          </a:p>
          <a:p>
            <a:pPr algn="just"/>
            <a:r>
              <a:rPr lang="ru-RU" sz="2200" b="1" dirty="0"/>
              <a:t>Очевидно, что некоторые свойства этого растения способствова­ли возникновению народных названий: кошачья трава, кошачий корень, </a:t>
            </a:r>
            <a:r>
              <a:rPr lang="ru-RU" sz="2200" b="1" dirty="0" err="1"/>
              <a:t>ладаница</a:t>
            </a:r>
            <a:r>
              <a:rPr lang="ru-RU" sz="2200" b="1" dirty="0"/>
              <a:t>, земляной ладан.</a:t>
            </a: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6 из 5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857784" cy="64770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5429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Валериана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214422"/>
            <a:ext cx="8786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</a:rPr>
              <a:t>ФИНАЛ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Каждый год с приходом настоящего тепла </a:t>
            </a:r>
            <a:r>
              <a:rPr lang="ru-RU" sz="2200" b="1" dirty="0" smtClean="0"/>
              <a:t>старое </a:t>
            </a:r>
            <a:r>
              <a:rPr lang="ru-RU" sz="2200" b="1" dirty="0"/>
              <a:t>корневище этого растения оживает, отращивая </a:t>
            </a:r>
            <a:r>
              <a:rPr lang="ru-RU" sz="2200" b="1" dirty="0" smtClean="0"/>
              <a:t>несколько </a:t>
            </a:r>
            <a:r>
              <a:rPr lang="ru-RU" sz="2200" b="1" dirty="0"/>
              <a:t>голубовато-зеленых, гладких стеблей, унизанных мелкими листочками. Сидят </a:t>
            </a:r>
            <a:r>
              <a:rPr lang="ru-RU" sz="2200" b="1" dirty="0" smtClean="0"/>
              <a:t>листья </a:t>
            </a:r>
            <a:r>
              <a:rPr lang="ru-RU" sz="2200" b="1" dirty="0"/>
              <a:t>супротивно, друг против друга. По виду они яйцеобразные или продолговатые, но самая харак­терная их примета — многочисленные железистые крапинки, густо усеивающие зеленые </a:t>
            </a:r>
            <a:r>
              <a:rPr lang="ru-RU" sz="2200" b="1" dirty="0" err="1"/>
              <a:t>цельнокрайние</a:t>
            </a:r>
            <a:r>
              <a:rPr lang="ru-RU" sz="2200" b="1" dirty="0"/>
              <a:t> пластинки. Легко обнаружить, что черные крапин­ки эти просвечиваются, отчего лист как бы исколот. Вот почему самый обыкновенный вид растения на­зван древними ботаниками «продырявленным» или пронзенным. Жёлтые цветки этого растения </a:t>
            </a:r>
            <a:r>
              <a:rPr lang="ru-RU" sz="2200" b="1" dirty="0" err="1"/>
              <a:t>пятилепестковые</a:t>
            </a:r>
            <a:r>
              <a:rPr lang="ru-RU" sz="2200" b="1" dirty="0"/>
              <a:t>, сравнительно крупные. Цветки посещаются пчелами из-за пыльцы. Во флоре здоровья эта трава по праву снискала славу главной врачебной травы. Его исстари величают в народе средством от 99 болезней. Без этого растения не обходится ни одна смесь лекарственных трав. Это великолепное вяжущее и возбуждающее аппетит средство. В старинной рецептуре читаем: «….. – молодецкая кровь-трава, крепкий настой употребляют в виде примочек от ушибов, ссадин, наружных нарывов и поражений».</a:t>
            </a: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091248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6088559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Чистотел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21429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Название произошло от латинского слова '</a:t>
            </a:r>
            <a:r>
              <a:rPr lang="ru-RU" b="1" dirty="0" err="1" smtClean="0"/>
              <a:t>ricinus</a:t>
            </a:r>
            <a:r>
              <a:rPr lang="ru-RU" b="1" dirty="0" smtClean="0"/>
              <a:t>' - клещ, что связано с формой семян, напоминающей восточного клеща. Родина - Африка.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5143512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Из клещевины получают касторовое масло, которое используется в медицине как слабительное средство</a:t>
            </a:r>
            <a:endParaRPr lang="ru-RU" dirty="0"/>
          </a:p>
        </p:txBody>
      </p:sp>
      <p:pic>
        <p:nvPicPr>
          <p:cNvPr id="6" name="Picture 4" descr="Картинка 18 из 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351630" cy="6643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6211669"/>
            <a:ext cx="2643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Клещевина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Супер-игра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57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Иван Александрович Гончаров писал об этом растении: «Они (цветы) лежат не изменяясь, по многу лет: через 10 лет так же сухи, ярки цветом и так же ничем не пахнут, как не сорванные». Догадливые хозяйки прячут это растение по сундукам и чуланам, чтобы не заводилась моль. Это трава применяется как желчегонное средство, применяется при гепатитах, при болезни печени. Это растение растёт во многих местах: в России, на Кавказе, Австралии, на Мадагаскаре. </a:t>
            </a:r>
          </a:p>
          <a:p>
            <a:pPr algn="just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5 из 11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28" cy="62404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273225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Бессмертник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000108"/>
            <a:ext cx="52948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000372"/>
            <a:ext cx="56407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работу!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16875" r="11350"/>
          <a:stretch>
            <a:fillRect/>
          </a:stretch>
        </p:blipFill>
        <p:spPr bwMode="auto">
          <a:xfrm>
            <a:off x="142844" y="142852"/>
            <a:ext cx="4143404" cy="3167058"/>
          </a:xfrm>
          <a:prstGeom prst="rect">
            <a:avLst/>
          </a:prstGeom>
          <a:noFill/>
        </p:spPr>
      </p:pic>
      <p:pic>
        <p:nvPicPr>
          <p:cNvPr id="1028" name="Picture 4" descr="Картинка 11 из 3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714620"/>
            <a:ext cx="50768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5786454"/>
            <a:ext cx="3643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Зверобой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0"/>
            <a:ext cx="4643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народных поверьях зверобой является источником света, устраняющим зло, прогоняющим духов тоски, избавляющим от чёрной печали. Эта вера сохраняется уже на протяжении тысячелетий. Зверобой с древних времён известен своим позитивным целительным действием на душу. Его действие в качестве антидепрессанта в настоящее время научно обосновано.</a:t>
            </a:r>
          </a:p>
          <a:p>
            <a:pPr algn="just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7562"/>
            <a:ext cx="378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народной медицине зверобой продырявленный является одним из наиболее часто применяемых лекарственных растений, наряду с ромашкой аптечной. Его используют в основном как средство лечения язвы желудка при язвенных болезнях на коже, а так называемое масло зверобоя применяется, и при стоматитах и т.д.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4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89"/>
            <a:ext cx="3714776" cy="6296231"/>
          </a:xfrm>
          <a:prstGeom prst="rect">
            <a:avLst/>
          </a:prstGeom>
          <a:noFill/>
        </p:spPr>
      </p:pic>
      <p:pic>
        <p:nvPicPr>
          <p:cNvPr id="16388" name="Picture 4" descr="Картинка 1 из 42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500306"/>
            <a:ext cx="4986345" cy="41006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786454"/>
            <a:ext cx="307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Жень</a:t>
            </a:r>
            <a:r>
              <a:rPr lang="ru-RU" sz="4800" b="1" dirty="0" smtClean="0">
                <a:solidFill>
                  <a:srgbClr val="FFFF00"/>
                </a:solidFill>
              </a:rPr>
              <a:t>шень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0"/>
            <a:ext cx="5286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дословном переводе с китайского слово "женьшень" означает "человек-корень" (</a:t>
            </a:r>
            <a:r>
              <a:rPr lang="ru-RU" b="1" dirty="0" err="1" smtClean="0"/>
              <a:t>жень</a:t>
            </a:r>
            <a:r>
              <a:rPr lang="ru-RU" b="1" dirty="0" smtClean="0"/>
              <a:t> - человек, </a:t>
            </a:r>
            <a:r>
              <a:rPr lang="ru-RU" b="1" dirty="0" err="1" smtClean="0"/>
              <a:t>шень</a:t>
            </a:r>
            <a:r>
              <a:rPr lang="ru-RU" b="1" dirty="0" smtClean="0"/>
              <a:t> - корень). Это название было дано за поразительное сходство корня женьшеня с человеческой фигурой. </a:t>
            </a:r>
          </a:p>
          <a:p>
            <a:pPr algn="just"/>
            <a:r>
              <a:rPr lang="ru-RU" b="1" dirty="0" smtClean="0"/>
              <a:t>Препараты женьшеня назначают при усталости, переутомлении, неврастении. Широко известно их употребление при гипотонии с целью повышения артериального давления.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3 из 15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14" t="3855" r="1500" b="1671"/>
          <a:stretch>
            <a:fillRect/>
          </a:stretch>
        </p:blipFill>
        <p:spPr bwMode="auto">
          <a:xfrm>
            <a:off x="142844" y="0"/>
            <a:ext cx="4857784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00438"/>
            <a:ext cx="28575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Мать-и-мачеха</a:t>
            </a:r>
            <a:endParaRPr lang="ru-RU" sz="3200" b="1" dirty="0"/>
          </a:p>
        </p:txBody>
      </p:sp>
      <p:pic>
        <p:nvPicPr>
          <p:cNvPr id="17412" name="Picture 4" descr="Картинка 6 из 7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857496"/>
            <a:ext cx="507682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214554"/>
            <a:ext cx="23574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Цветы липы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00570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Применяется при заболеваниях дыхательных органов, катаре верхних дыхательных путей, воспалении легких, бронхиальной астме, ангине.</a:t>
            </a:r>
          </a:p>
          <a:p>
            <a:pPr algn="just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34" y="14285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Липовый цвет - один из старейших народных лекарственных препаратов, зарекомендовавший себя как потогонное, жаропонижающее, отхаркивающее, мочегонное, бактерицидное средство.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 из 6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32" y="3286124"/>
            <a:ext cx="2571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Чёрная бузина</a:t>
            </a:r>
            <a:endParaRPr lang="ru-RU" sz="2800" b="1" dirty="0"/>
          </a:p>
        </p:txBody>
      </p:sp>
      <p:pic>
        <p:nvPicPr>
          <p:cNvPr id="18436" name="Picture 4" descr="Картинка 4 из 192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7892"/>
            <a:ext cx="4300516" cy="58510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17145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Малина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4214818"/>
            <a:ext cx="50006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	В народной медицине плоды </a:t>
            </a:r>
            <a:r>
              <a:rPr lang="ru-RU" sz="1700" b="1" dirty="0" smtClean="0">
                <a:solidFill>
                  <a:srgbClr val="FF0000"/>
                </a:solidFill>
              </a:rPr>
              <a:t>малины</a:t>
            </a:r>
            <a:r>
              <a:rPr lang="ru-RU" sz="1700" b="1" dirty="0" smtClean="0"/>
              <a:t> считаются жаропонижающим средством при гриппе, бронхитах, ларингитах, отхаркивающем при кашле.</a:t>
            </a:r>
          </a:p>
          <a:p>
            <a:r>
              <a:rPr lang="ru-RU" sz="1700" b="1" dirty="0" smtClean="0"/>
              <a:t>	В народной медицине отвар, приготовленный из цветков и плодов черной </a:t>
            </a:r>
            <a:r>
              <a:rPr lang="ru-RU" sz="1700" b="1" dirty="0" smtClean="0">
                <a:solidFill>
                  <a:srgbClr val="FF0000"/>
                </a:solidFill>
              </a:rPr>
              <a:t>бузины</a:t>
            </a:r>
            <a:r>
              <a:rPr lang="ru-RU" sz="1700" b="1" dirty="0" smtClean="0"/>
              <a:t>, применяют как жаропонижающее, потогонное, мочегонное средство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771926" cy="4572032"/>
          </a:xfrm>
          <a:prstGeom prst="rect">
            <a:avLst/>
          </a:prstGeom>
          <a:noFill/>
        </p:spPr>
      </p:pic>
      <p:pic>
        <p:nvPicPr>
          <p:cNvPr id="19460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20942"/>
            <a:ext cx="4967288" cy="35370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364330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Черёмуха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64291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Плоды черемухи применяются в виде отвара или настоя в качестве вяжущего средства.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3 из 158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16"/>
            <a:ext cx="3680138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500042"/>
            <a:ext cx="28575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Черника</a:t>
            </a:r>
            <a:endParaRPr lang="ru-RU" sz="5400" b="1" dirty="0"/>
          </a:p>
        </p:txBody>
      </p:sp>
      <p:pic>
        <p:nvPicPr>
          <p:cNvPr id="20484" name="Picture 4" descr="Картинка 26 из 158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44958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50057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Свежие ягоды черники полезно применять при расстройстве деятельности желудка и кишечника, для повышения остроты зрения, при ревматизме, подагре и некоторых других воспалительных процессах.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1191</Words>
  <Application>Microsoft Office PowerPoint</Application>
  <PresentationFormat>Экран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андрейка</cp:lastModifiedBy>
  <cp:revision>39</cp:revision>
  <dcterms:created xsi:type="dcterms:W3CDTF">2009-09-14T14:42:04Z</dcterms:created>
  <dcterms:modified xsi:type="dcterms:W3CDTF">2013-05-22T13:40:09Z</dcterms:modified>
</cp:coreProperties>
</file>