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7" r:id="rId3"/>
    <p:sldId id="268" r:id="rId4"/>
    <p:sldId id="269" r:id="rId5"/>
    <p:sldId id="262" r:id="rId6"/>
    <p:sldId id="265" r:id="rId7"/>
    <p:sldId id="261" r:id="rId8"/>
    <p:sldId id="264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BD1B-2F7A-4E14-85B8-651DA55AE55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0E97-BC2D-42A8-94D6-B55E2A71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BD1B-2F7A-4E14-85B8-651DA55AE55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0E97-BC2D-42A8-94D6-B55E2A71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BD1B-2F7A-4E14-85B8-651DA55AE55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0E97-BC2D-42A8-94D6-B55E2A71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BD1B-2F7A-4E14-85B8-651DA55AE55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0E97-BC2D-42A8-94D6-B55E2A71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BD1B-2F7A-4E14-85B8-651DA55AE55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0E97-BC2D-42A8-94D6-B55E2A71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BD1B-2F7A-4E14-85B8-651DA55AE55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0E97-BC2D-42A8-94D6-B55E2A71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BD1B-2F7A-4E14-85B8-651DA55AE55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0E97-BC2D-42A8-94D6-B55E2A71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BD1B-2F7A-4E14-85B8-651DA55AE55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0E97-BC2D-42A8-94D6-B55E2A71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BD1B-2F7A-4E14-85B8-651DA55AE55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0E97-BC2D-42A8-94D6-B55E2A71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BD1B-2F7A-4E14-85B8-651DA55AE55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0E97-BC2D-42A8-94D6-B55E2A71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BD1B-2F7A-4E14-85B8-651DA55AE55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0E97-BC2D-42A8-94D6-B55E2A71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6BD1B-2F7A-4E14-85B8-651DA55AE55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B0E97-BC2D-42A8-94D6-B55E2A71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smtClean="0"/>
              <a:t>УУД на уроках технологии.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Формирование универсальных учебных действий на примере уроков технологии в 1 классе УМК «Школа России»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Учитель начальных классов </a:t>
            </a:r>
            <a:r>
              <a:rPr lang="ru-RU" dirty="0" err="1" smtClean="0"/>
              <a:t>Димурина</a:t>
            </a:r>
            <a:r>
              <a:rPr lang="ru-RU" dirty="0" smtClean="0"/>
              <a:t> Лилия Андреевна ГБОУ СОШ № 180 Красногвардейского района Санкт-Петербурга.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Лилия\Desktop\Attachment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6150" y="2434431"/>
            <a:ext cx="2171700" cy="28575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smtClean="0"/>
              <a:t>Учебник </a:t>
            </a:r>
            <a:r>
              <a:rPr lang="ru-RU" dirty="0" smtClean="0"/>
              <a:t> Н. И. </a:t>
            </a:r>
            <a:r>
              <a:rPr lang="ru-RU" dirty="0" err="1" smtClean="0"/>
              <a:t>Роговцеваи</a:t>
            </a:r>
            <a:r>
              <a:rPr lang="ru-RU" dirty="0" smtClean="0"/>
              <a:t> </a:t>
            </a:r>
            <a:r>
              <a:rPr lang="ru-RU" dirty="0" smtClean="0"/>
              <a:t>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Вводный урок .Организация рабочего места.</a:t>
            </a:r>
            <a:endParaRPr lang="ru-RU" dirty="0"/>
          </a:p>
        </p:txBody>
      </p:sp>
      <p:pic>
        <p:nvPicPr>
          <p:cNvPr id="6146" name="Picture 2" descr="C:\Users\Лилия\Desktop\Attachme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157" y="1600200"/>
            <a:ext cx="674368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smtClean="0"/>
              <a:t>Вводный урок.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solidFill>
            <a:srgbClr val="FFFF00"/>
          </a:solidFill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. Вводный урок.</a:t>
            </a:r>
            <a:endParaRPr lang="ru-RU" dirty="0" smtClean="0"/>
          </a:p>
          <a:p>
            <a:r>
              <a:rPr lang="ru-RU" i="1" dirty="0" smtClean="0"/>
              <a:t>Задания и материалы в  рабочей тетради: </a:t>
            </a:r>
            <a:r>
              <a:rPr lang="ru-RU" dirty="0" smtClean="0"/>
              <a:t>Давай познакомимся.</a:t>
            </a:r>
          </a:p>
          <a:p>
            <a:r>
              <a:rPr lang="ru-RU" b="1" i="1" dirty="0" smtClean="0"/>
              <a:t>Задачи урока: </a:t>
            </a:r>
            <a:r>
              <a:rPr lang="ru-RU" dirty="0" smtClean="0"/>
              <a:t>познакомить учащихся с учебником и рабочей тетрадью для 1 класса, их особенностями (условными обозначениями, сквозными героями Аней и Ваней, разделами учебника, критериями оценки изделия, особенностью построения рабочей тетради); формировать первоначальные умения поиска необходимой информации и анализа полученной информации; создать условия для знакомства с соседом по парте; показать возможности использования упрощенно-графических изображений (рисунков-пиктограмм); воспитывать интерес к новому предмету «Технология».</a:t>
            </a:r>
          </a:p>
          <a:p>
            <a:r>
              <a:rPr lang="ru-RU" b="1" i="1" dirty="0" smtClean="0"/>
              <a:t>Планируемые результаты: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Предметные: </a:t>
            </a:r>
            <a:r>
              <a:rPr lang="ru-RU" dirty="0" smtClean="0"/>
              <a:t>проводить сравнительный анализ учебника и рабочей тетради по заданным критериям; реализовывать способность чтения, расшифровки условных обозначений; освоить критерии оценки изделия; проявить интерес к новому предмету</a:t>
            </a:r>
          </a:p>
          <a:p>
            <a:r>
              <a:rPr lang="ru-RU" b="1" dirty="0" smtClean="0"/>
              <a:t>УУД:</a:t>
            </a:r>
            <a:endParaRPr lang="ru-RU" dirty="0" smtClean="0"/>
          </a:p>
          <a:p>
            <a:r>
              <a:rPr lang="ru-RU" i="1" dirty="0" smtClean="0"/>
              <a:t>Личностные:</a:t>
            </a:r>
            <a:r>
              <a:rPr lang="ru-RU" dirty="0" smtClean="0"/>
              <a:t> осмысление собственных интересов и соотнесение их с интересами других детей.</a:t>
            </a:r>
          </a:p>
          <a:p>
            <a:r>
              <a:rPr lang="ru-RU" i="1" dirty="0" smtClean="0"/>
              <a:t>Регулятивные: </a:t>
            </a:r>
            <a:r>
              <a:rPr lang="ru-RU" dirty="0" smtClean="0"/>
              <a:t>уметь взаимодействовать со сверстниками</a:t>
            </a:r>
          </a:p>
          <a:p>
            <a:r>
              <a:rPr lang="ru-RU" i="1" dirty="0" smtClean="0"/>
              <a:t>Познавательные: </a:t>
            </a:r>
            <a:r>
              <a:rPr lang="ru-RU" dirty="0" smtClean="0"/>
              <a:t>осуществлять поиск и выделение необходимой информации;</a:t>
            </a:r>
          </a:p>
          <a:p>
            <a:r>
              <a:rPr lang="ru-RU" i="1" dirty="0" smtClean="0"/>
              <a:t>Коммуникативные:</a:t>
            </a:r>
            <a:r>
              <a:rPr lang="ru-RU" dirty="0" smtClean="0"/>
              <a:t> уметь с помощью вопросов получать необходимые сведения от партнера.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smtClean="0"/>
              <a:t>Организация рабочего места.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Материалы и инструменты. Организация рабочего места.</a:t>
            </a:r>
            <a:endParaRPr lang="ru-RU" dirty="0" smtClean="0"/>
          </a:p>
          <a:p>
            <a:r>
              <a:rPr lang="ru-RU" i="1" dirty="0" smtClean="0"/>
              <a:t>Задания и материалы в  рабочей тетради: </a:t>
            </a:r>
            <a:r>
              <a:rPr lang="ru-RU" dirty="0" smtClean="0"/>
              <a:t>Материалы, инструменты и приспособления. Рабочее место.</a:t>
            </a:r>
          </a:p>
          <a:p>
            <a:r>
              <a:rPr lang="ru-RU" b="1" i="1" dirty="0" smtClean="0"/>
              <a:t>Задачи урока: </a:t>
            </a:r>
            <a:r>
              <a:rPr lang="ru-RU" dirty="0" smtClean="0"/>
              <a:t>познакомить с особенностями организации практической деятельности: подготовка рабочего места, размещение инструментов и материалов, уборка рабочего места; показать различия между инструментами и материалами; представить учить распределять материалы и инструменты, исходя из вида работы; воспитывать аккуратность и культуру труда.</a:t>
            </a:r>
          </a:p>
          <a:p>
            <a:r>
              <a:rPr lang="ru-RU" b="1" i="1" dirty="0" smtClean="0"/>
              <a:t>Планируемые результаты:</a:t>
            </a:r>
            <a:endParaRPr lang="ru-RU" dirty="0" smtClean="0"/>
          </a:p>
          <a:p>
            <a:r>
              <a:rPr lang="ru-RU" b="1" dirty="0" smtClean="0"/>
              <a:t>Предметные: </a:t>
            </a:r>
            <a:r>
              <a:rPr lang="ru-RU" dirty="0" smtClean="0"/>
              <a:t>понимать значение организации рабочего места, бережного хранения инструментов; различать материалы и инструменты; определять необходимые материалы и инструменты в зависимости от вида работы; проводить анализ под руководством учителя простейших предметов  быта по используемому материалу; осмысление значения инструментов и приспособлений в практической работе.</a:t>
            </a:r>
          </a:p>
          <a:p>
            <a:r>
              <a:rPr lang="ru-RU" b="1" dirty="0" smtClean="0"/>
              <a:t>УУД:</a:t>
            </a:r>
            <a:endParaRPr lang="ru-RU" dirty="0" smtClean="0"/>
          </a:p>
          <a:p>
            <a:r>
              <a:rPr lang="ru-RU" i="1" dirty="0" smtClean="0"/>
              <a:t>Личностные:</a:t>
            </a:r>
            <a:r>
              <a:rPr lang="ru-RU" dirty="0" smtClean="0"/>
              <a:t> осмысление значимости организации рабочего места удобного и безопасного использования материалов и инструментов, осмысление индивидуальных особенностей  в организации рабочего места, </a:t>
            </a:r>
            <a:r>
              <a:rPr lang="ru-RU" i="1" dirty="0" smtClean="0"/>
              <a:t>Регулятивные: </a:t>
            </a:r>
            <a:r>
              <a:rPr lang="ru-RU" dirty="0" smtClean="0"/>
              <a:t>освоение способов организации рабочего места в соответствии с целью и индивидуальными особенностями.</a:t>
            </a:r>
          </a:p>
          <a:p>
            <a:r>
              <a:rPr lang="ru-RU" i="1" dirty="0" smtClean="0"/>
              <a:t>Познавательные: </a:t>
            </a:r>
            <a:r>
              <a:rPr lang="ru-RU" dirty="0" smtClean="0"/>
              <a:t>систематизирование знаний о материалах и инструментах.</a:t>
            </a:r>
          </a:p>
          <a:p>
            <a:r>
              <a:rPr lang="ru-RU" i="1" dirty="0" smtClean="0"/>
              <a:t>Коммуникативные:</a:t>
            </a:r>
            <a:r>
              <a:rPr lang="ru-RU" dirty="0" smtClean="0"/>
              <a:t> умение объяснять свой выбор.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smtClean="0"/>
              <a:t>Домашние животные . Лепка.</a:t>
            </a:r>
            <a:endParaRPr lang="ru-RU" dirty="0"/>
          </a:p>
        </p:txBody>
      </p:sp>
      <p:pic>
        <p:nvPicPr>
          <p:cNvPr id="3074" name="Picture 2" descr="C:\Users\Лилия\Desktop\Attachment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4415" y="1600200"/>
            <a:ext cx="6755169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dirty="0" smtClean="0"/>
              <a:t>Лепка . Изделие:»Котёнок».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40000" lnSpcReduction="20000"/>
          </a:bodyPr>
          <a:lstStyle/>
          <a:p>
            <a:r>
              <a:rPr lang="ru-RU" b="1" dirty="0" smtClean="0"/>
              <a:t>Работа с пластичными материалами. Лепка.</a:t>
            </a:r>
            <a:endParaRPr lang="ru-RU" dirty="0" smtClean="0"/>
          </a:p>
          <a:p>
            <a:r>
              <a:rPr lang="ru-RU" i="1" dirty="0" smtClean="0"/>
              <a:t>Изделие: «Котёнок».</a:t>
            </a:r>
            <a:endParaRPr lang="ru-RU" dirty="0" smtClean="0"/>
          </a:p>
          <a:p>
            <a:r>
              <a:rPr lang="ru-RU" i="1" dirty="0" smtClean="0"/>
              <a:t>Задания и материалы в  рабочей тетради: «Котёнок».</a:t>
            </a:r>
            <a:endParaRPr lang="ru-RU" dirty="0" smtClean="0"/>
          </a:p>
          <a:p>
            <a:r>
              <a:rPr lang="ru-RU" b="1" i="1" dirty="0" smtClean="0"/>
              <a:t>Задачи урока: </a:t>
            </a:r>
            <a:r>
              <a:rPr lang="ru-RU" dirty="0" smtClean="0"/>
              <a:t>актуализировать знания о домашних животных;  постановка цели, составление плана,  самооценка; продолжать формировать навыки работы с пластилином, развитие навыков работы в коллективе, воспитывать целеустремленность, уважение к чужому труду, рассказать об эффективности оказания помощи при выполнении изделий.</a:t>
            </a:r>
          </a:p>
          <a:p>
            <a:r>
              <a:rPr lang="ru-RU" b="1" i="1" dirty="0" smtClean="0"/>
              <a:t>Планируемые результаты: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Предметные: </a:t>
            </a:r>
            <a:r>
              <a:rPr lang="ru-RU" dirty="0" smtClean="0"/>
              <a:t>иметь общие представления о домашних животных (понятие, польза,); уметь подбирать цвет для изготовления изделия.</a:t>
            </a:r>
          </a:p>
          <a:p>
            <a:r>
              <a:rPr lang="ru-RU" b="1" dirty="0" smtClean="0"/>
              <a:t>УУД:</a:t>
            </a:r>
            <a:endParaRPr lang="ru-RU" dirty="0" smtClean="0"/>
          </a:p>
          <a:p>
            <a:r>
              <a:rPr lang="ru-RU" i="1" dirty="0" smtClean="0"/>
              <a:t>Личностные</a:t>
            </a:r>
            <a:r>
              <a:rPr lang="ru-RU" dirty="0" smtClean="0"/>
              <a:t>:  осмысление</a:t>
            </a:r>
            <a:r>
              <a:rPr lang="ru-RU" i="1" dirty="0" smtClean="0"/>
              <a:t> </a:t>
            </a:r>
            <a:r>
              <a:rPr lang="ru-RU" dirty="0" smtClean="0"/>
              <a:t>правил организации  учебной  деятельности  и ее   значение  для выполнения изделия.</a:t>
            </a:r>
          </a:p>
          <a:p>
            <a:r>
              <a:rPr lang="ru-RU" i="1" dirty="0" smtClean="0"/>
              <a:t>Регулятивные: </a:t>
            </a:r>
            <a:r>
              <a:rPr lang="ru-RU" dirty="0" smtClean="0"/>
              <a:t>планировать и осуществлять работу на основе представленных в учебнике слайдов и текстовых планов; освоение приемов работы с пластилином: скатывание, раскатывание, вытягивание, </a:t>
            </a:r>
            <a:r>
              <a:rPr lang="ru-RU" dirty="0" err="1" smtClean="0"/>
              <a:t>прилепливание</a:t>
            </a:r>
            <a:r>
              <a:rPr lang="ru-RU" dirty="0" smtClean="0"/>
              <a:t>, </a:t>
            </a:r>
            <a:r>
              <a:rPr lang="ru-RU" dirty="0" err="1" smtClean="0"/>
              <a:t>прищипывание</a:t>
            </a:r>
            <a:r>
              <a:rPr lang="ru-RU" dirty="0" smtClean="0"/>
              <a:t>, сплющивание; организовывать свою деятельность: постановка цели, составление плана,  проведение самооценки.</a:t>
            </a:r>
          </a:p>
          <a:p>
            <a:r>
              <a:rPr lang="ru-RU" i="1" dirty="0" smtClean="0"/>
              <a:t>Познавательные: </a:t>
            </a:r>
            <a:r>
              <a:rPr lang="ru-RU" dirty="0" smtClean="0"/>
              <a:t>осмысление алгоритма работы </a:t>
            </a:r>
            <a:r>
              <a:rPr lang="ru-RU" dirty="0" err="1" smtClean="0"/>
              <a:t>вылепливания</a:t>
            </a:r>
            <a:r>
              <a:rPr lang="ru-RU" dirty="0" smtClean="0"/>
              <a:t> формы из нескольких частей пластилина путем </a:t>
            </a:r>
            <a:r>
              <a:rPr lang="ru-RU" dirty="0" err="1" smtClean="0"/>
              <a:t>примазывания</a:t>
            </a:r>
            <a:r>
              <a:rPr lang="ru-RU" dirty="0" smtClean="0"/>
              <a:t> одной части к другой; умение осуществлять анализ.</a:t>
            </a:r>
          </a:p>
          <a:p>
            <a:r>
              <a:rPr lang="ru-RU" i="1" dirty="0" smtClean="0"/>
              <a:t>Коммуникативные: </a:t>
            </a:r>
            <a:r>
              <a:rPr lang="ru-RU" dirty="0" smtClean="0"/>
              <a:t>уметь взаимодействовать с учителем и коллективом: слушать собеседника, излагать свое мнение, уметь договариваться; осуществлять взаимопомощь и взаимоконтроль.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Вода в жизни растений . Проращивание семян.</a:t>
            </a:r>
            <a:endParaRPr lang="ru-RU" dirty="0"/>
          </a:p>
        </p:txBody>
      </p:sp>
      <p:pic>
        <p:nvPicPr>
          <p:cNvPr id="2050" name="Picture 2" descr="C:\Users\Лилия\Desktop\Attachment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4415" y="1600200"/>
            <a:ext cx="6755169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dirty="0" smtClean="0"/>
              <a:t>Проращивание семян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55000" lnSpcReduction="20000"/>
          </a:bodyPr>
          <a:lstStyle/>
          <a:p>
            <a:r>
              <a:rPr lang="ru-RU" b="1" i="1" dirty="0" smtClean="0"/>
              <a:t>Планируемые результаты: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Предметные:</a:t>
            </a:r>
            <a:r>
              <a:rPr lang="ru-RU" dirty="0" smtClean="0"/>
              <a:t> знать некоторые особенности семян(свойства, использование), для чего используются семена ;знать какие условия необходимы для того, чтобы семена проросли. </a:t>
            </a:r>
          </a:p>
          <a:p>
            <a:r>
              <a:rPr lang="ru-RU" b="1" dirty="0" smtClean="0"/>
              <a:t>УУД:</a:t>
            </a:r>
            <a:endParaRPr lang="ru-RU" dirty="0" smtClean="0"/>
          </a:p>
          <a:p>
            <a:r>
              <a:rPr lang="ru-RU" i="1" dirty="0" smtClean="0"/>
              <a:t>Личностные: </a:t>
            </a:r>
            <a:r>
              <a:rPr lang="ru-RU" dirty="0" smtClean="0"/>
              <a:t>формирование позитивного отношения к труду.</a:t>
            </a:r>
          </a:p>
          <a:p>
            <a:r>
              <a:rPr lang="ru-RU" i="1" dirty="0" smtClean="0"/>
              <a:t>Регулятивные: </a:t>
            </a:r>
            <a:r>
              <a:rPr lang="ru-RU" dirty="0" smtClean="0"/>
              <a:t>осуществлять действие по образцу (выполнять алгоритм работы); осуществление работы на основе представленных в учебнике слайдов и текстовых планов;  видеть ошибки и отклонения от заданной цели, вносить исправления; осмысление своих действий , проведение самооценки.</a:t>
            </a:r>
          </a:p>
          <a:p>
            <a:r>
              <a:rPr lang="ru-RU" i="1" dirty="0" smtClean="0"/>
              <a:t>Познавательные: </a:t>
            </a:r>
            <a:r>
              <a:rPr lang="ru-RU" dirty="0" smtClean="0"/>
              <a:t>понимать важность соблюдения правил работы с семенами; планировать практическую деятельность; соблюдать в практической деятельности заданные правила работы ; создание способов решения проблем поискового  характера , умение осуществлять анализ.</a:t>
            </a:r>
          </a:p>
          <a:p>
            <a:r>
              <a:rPr lang="ru-RU" i="1" dirty="0" smtClean="0"/>
              <a:t>Коммуникативные:</a:t>
            </a:r>
            <a:r>
              <a:rPr lang="ru-RU" dirty="0" smtClean="0"/>
              <a:t> обосновывать собственное мнение.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741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УУД на уроках технологии.</vt:lpstr>
      <vt:lpstr>Учебник  Н. И. Роговцеваи др.</vt:lpstr>
      <vt:lpstr>Вводный урок .Организация рабочего места.</vt:lpstr>
      <vt:lpstr>Вводный урок.</vt:lpstr>
      <vt:lpstr>Организация рабочего места.</vt:lpstr>
      <vt:lpstr>Домашние животные . Лепка.</vt:lpstr>
      <vt:lpstr>Лепка . Изделие:»Котёнок».</vt:lpstr>
      <vt:lpstr>Вода в жизни растений . Проращивание семян.</vt:lpstr>
      <vt:lpstr>Проращивание семян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1 класс УМК «Школа России»</dc:title>
  <dc:creator>Лилия</dc:creator>
  <cp:lastModifiedBy>Лилия</cp:lastModifiedBy>
  <cp:revision>17</cp:revision>
  <dcterms:created xsi:type="dcterms:W3CDTF">2015-01-20T17:52:38Z</dcterms:created>
  <dcterms:modified xsi:type="dcterms:W3CDTF">2015-01-22T13:38:07Z</dcterms:modified>
</cp:coreProperties>
</file>