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5" r:id="rId3"/>
    <p:sldId id="276" r:id="rId4"/>
    <p:sldId id="258" r:id="rId5"/>
    <p:sldId id="259" r:id="rId6"/>
    <p:sldId id="260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842A40-31AE-4A15-B49A-C984568D51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5B3A47-2F22-46E4-9E15-D03661141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4869160"/>
            <a:ext cx="7408333" cy="969557"/>
          </a:xfrm>
        </p:spPr>
        <p:txBody>
          <a:bodyPr>
            <a:normAutofit/>
          </a:bodyPr>
          <a:lstStyle/>
          <a:p>
            <a:r>
              <a:rPr lang="ru-RU" dirty="0" smtClean="0"/>
              <a:t> В нашей республике - годом экологической культуры и защиты окружающей среды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2013 год в России был объявлен годом экологии</a:t>
            </a:r>
            <a:endParaRPr lang="ru-RU" dirty="0"/>
          </a:p>
        </p:txBody>
      </p:sp>
      <p:pic>
        <p:nvPicPr>
          <p:cNvPr id="1026" name="Picture 2" descr="http://im2-tub-ru.yandex.net/i?id=249220779-4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536504" cy="26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6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836712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В Казани, как оказалось, несанкционированных свалок снега не так уж и мало. На днях </a:t>
            </a:r>
            <a:r>
              <a:rPr lang="ru-RU" dirty="0" err="1"/>
              <a:t>Inkazan</a:t>
            </a:r>
            <a:r>
              <a:rPr lang="ru-RU" dirty="0"/>
              <a:t> уже писал о свалке в </a:t>
            </a:r>
            <a:r>
              <a:rPr lang="ru-RU" dirty="0" err="1"/>
              <a:t>Азино</a:t>
            </a:r>
            <a:r>
              <a:rPr lang="ru-RU" dirty="0"/>
              <a:t>. Еще одна свалка обнаружилась прямо в центре города, рядом с </a:t>
            </a:r>
            <a:r>
              <a:rPr lang="ru-RU" dirty="0" err="1"/>
              <a:t>Шамовской</a:t>
            </a:r>
            <a:r>
              <a:rPr lang="ru-RU" dirty="0"/>
              <a:t> больницей. Городской снег здесь сбрасывают по ночам в овраг на улице Калинина. А он не так безобиден, как кажется на первый взгляд. Весной он превратится в талую воду с примесями тяжелых металлов, которая быстро испаряется. Этим и будут дышать жители рядом стоящих домов.</a:t>
            </a:r>
          </a:p>
          <a:p>
            <a:endParaRPr lang="ru-RU" dirty="0"/>
          </a:p>
        </p:txBody>
      </p:sp>
      <p:pic>
        <p:nvPicPr>
          <p:cNvPr id="1026" name="Picture 2" descr="G:\велкеевская\IMG_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997076" cy="26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1297" y="4511397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из газеты  </a:t>
            </a:r>
            <a:r>
              <a:rPr lang="en-US" dirty="0" err="1" smtClean="0"/>
              <a:t>Inkazan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6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408333" cy="3450696"/>
          </a:xfrm>
        </p:spPr>
        <p:txBody>
          <a:bodyPr/>
          <a:lstStyle/>
          <a:p>
            <a:r>
              <a:rPr lang="ru-RU" dirty="0"/>
              <a:t>Санкционированные свалки снега, подведомственные министерству экологии, могут находиться в черте города, но не должны располагаться рядом с жилыми домами.</a:t>
            </a:r>
          </a:p>
          <a:p>
            <a:endParaRPr lang="ru-RU" dirty="0"/>
          </a:p>
        </p:txBody>
      </p:sp>
      <p:pic>
        <p:nvPicPr>
          <p:cNvPr id="1026" name="Picture 2" descr="G:\велкеевская\Грязный снег\DSCN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177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7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Одна из таких свалок расположена возле реки </a:t>
            </a:r>
            <a:r>
              <a:rPr lang="ru-RU" dirty="0" err="1" smtClean="0">
                <a:solidFill>
                  <a:schemeClr val="tx1"/>
                </a:solidFill>
              </a:rPr>
              <a:t>Нокса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велкеевская\Грязный снег\DSCN0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елкеевская\358e9e0a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83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2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/>
          <a:lstStyle/>
          <a:p>
            <a:r>
              <a:rPr lang="ru-RU" dirty="0" smtClean="0"/>
              <a:t>Это окажет негативное воздействие на экологическую ситуация, биосферу  и гидросферу:</a:t>
            </a:r>
          </a:p>
          <a:p>
            <a:r>
              <a:rPr lang="ru-RU" dirty="0" smtClean="0"/>
              <a:t>грязная вода попадает на нерестилище рыб  </a:t>
            </a:r>
          </a:p>
          <a:p>
            <a:r>
              <a:rPr lang="ru-RU" dirty="0" smtClean="0"/>
              <a:t>Из-за этого популяция рыб сокращается и вымирает</a:t>
            </a:r>
          </a:p>
          <a:p>
            <a:r>
              <a:rPr lang="ru-RU" dirty="0" smtClean="0"/>
              <a:t>Из пищевой цепи исчезнет один  </a:t>
            </a:r>
            <a:r>
              <a:rPr lang="ru-RU" dirty="0" err="1" smtClean="0"/>
              <a:t>консумент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Произойдет   нарушение пищевой цепи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Из-за весеннего половодья талый снег попадёт в  реку Казанка, а потом из Казанки  в Волгу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338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Проделанная работа показывает нам какое негативное влияние оказывают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несанкционированные свалки</a:t>
            </a:r>
            <a:b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643050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Когда мы на  экскурсии увидели, что снег из города сваливают на берег реки </a:t>
            </a:r>
            <a:r>
              <a:rPr lang="ru-RU" dirty="0" err="1" smtClean="0"/>
              <a:t>Нокса</a:t>
            </a:r>
            <a:r>
              <a:rPr lang="ru-RU" dirty="0" smtClean="0"/>
              <a:t>, которая является притоком реки Казанка.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обратил внимание на состояние  снега в городе Казани</a:t>
            </a:r>
            <a:endParaRPr lang="ru-RU" dirty="0"/>
          </a:p>
        </p:txBody>
      </p:sp>
      <p:pic>
        <p:nvPicPr>
          <p:cNvPr id="1026" name="Picture 2" descr="F:\велкеевская\Грязный снег\DSCN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496"/>
            <a:ext cx="2536275" cy="1902207"/>
          </a:xfrm>
          <a:prstGeom prst="rect">
            <a:avLst/>
          </a:prstGeom>
          <a:noFill/>
        </p:spPr>
      </p:pic>
      <p:pic>
        <p:nvPicPr>
          <p:cNvPr id="1027" name="Picture 3" descr="F:\велкеевская\Грязный снег\DSCN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2240743" cy="29876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485776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Самое удивительное то, что вода  в реке не замерзает при низких температурах.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91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понял, что из-за грязного снега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может произойти экологическая катастрофа 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Могут погибнуть многие живые организмы  которые являются частью биоценоза реки</a:t>
            </a:r>
            <a:endParaRPr lang="ru-RU" sz="3600" dirty="0"/>
          </a:p>
        </p:txBody>
      </p:sp>
      <p:pic>
        <p:nvPicPr>
          <p:cNvPr id="2050" name="Picture 2" descr="F:\велкеевская\Грязный снег\DSCN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179217" cy="238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 руководством учителя мною была проведена работа по исследованию проб снега.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49" y="3303568"/>
            <a:ext cx="8064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тап 1   Взятие проб снега                </a:t>
            </a:r>
          </a:p>
          <a:p>
            <a:r>
              <a:rPr lang="ru-RU" dirty="0" smtClean="0"/>
              <a:t>Этап 2 Определение количества загрязняющих веществ в пробах</a:t>
            </a:r>
            <a:endParaRPr lang="ru-RU" dirty="0"/>
          </a:p>
          <a:p>
            <a:r>
              <a:rPr lang="ru-RU" dirty="0" smtClean="0"/>
              <a:t>Этап 3 Влияние несанкционированных свалок снега  на экологическую обстановку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4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/>
          <a:lstStyle/>
          <a:p>
            <a:r>
              <a:rPr lang="ru-RU" dirty="0" smtClean="0"/>
              <a:t>Снег был взят</a:t>
            </a:r>
          </a:p>
          <a:p>
            <a:r>
              <a:rPr lang="ru-RU" dirty="0" smtClean="0"/>
              <a:t> на территории нашей школы(проба №1) стандартный  образец</a:t>
            </a:r>
          </a:p>
          <a:p>
            <a:r>
              <a:rPr lang="ru-RU" dirty="0" smtClean="0"/>
              <a:t> в 10  метрах от дороги(проба№2)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контрольный образец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 первый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велкеевская\Фото опытов\DSCN0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572" y="1844824"/>
            <a:ext cx="7848872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Определение количества загрязняющих веществ в </a:t>
            </a:r>
            <a:r>
              <a:rPr lang="ru-RU" sz="9600" dirty="0" smtClean="0"/>
              <a:t>пробах снега</a:t>
            </a:r>
          </a:p>
          <a:p>
            <a:endParaRPr lang="ru-RU" sz="9600" dirty="0"/>
          </a:p>
          <a:p>
            <a:r>
              <a:rPr lang="ru-RU" sz="9600" dirty="0"/>
              <a:t>Целью работы на данном этапе является обнаружение в пробах </a:t>
            </a:r>
            <a:r>
              <a:rPr lang="ru-RU" sz="9600" dirty="0" smtClean="0"/>
              <a:t>талого снега различных ионов. </a:t>
            </a:r>
            <a:r>
              <a:rPr lang="ru-RU" sz="9600" dirty="0"/>
              <a:t>Для этого </a:t>
            </a:r>
            <a:r>
              <a:rPr lang="ru-RU" sz="9600" dirty="0" smtClean="0"/>
              <a:t>использованы необходимые  реактивы</a:t>
            </a:r>
            <a:r>
              <a:rPr lang="ru-RU" sz="9600" dirty="0"/>
              <a:t> </a:t>
            </a:r>
            <a:r>
              <a:rPr lang="ru-RU" sz="9600" dirty="0" smtClean="0"/>
              <a:t>и  </a:t>
            </a:r>
            <a:r>
              <a:rPr lang="ru-RU" sz="9600" dirty="0"/>
              <a:t>химическая посуда: пробирки, мерные пипетки. Для сравнения полученных результатов </a:t>
            </a:r>
            <a:r>
              <a:rPr lang="ru-RU" sz="9600" dirty="0" smtClean="0"/>
              <a:t>были приготовлены стандартный и контрольный растворы.</a:t>
            </a:r>
            <a:endParaRPr lang="ru-RU" sz="9600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8946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Этап второй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41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1828850"/>
              </p:ext>
            </p:extLst>
          </p:nvPr>
        </p:nvGraphicFramePr>
        <p:xfrm>
          <a:off x="871538" y="2674938"/>
          <a:ext cx="74088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Проба 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Проба №2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NH4+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Ион аммония NH4+ можно обнаружить при </a:t>
            </a:r>
            <a:r>
              <a:rPr lang="ru-RU" sz="1800" dirty="0" smtClean="0">
                <a:solidFill>
                  <a:schemeClr val="tx1"/>
                </a:solidFill>
              </a:rPr>
              <a:t>добавлении </a:t>
            </a:r>
            <a:r>
              <a:rPr lang="ru-RU" sz="1800" dirty="0">
                <a:solidFill>
                  <a:schemeClr val="tx1"/>
                </a:solidFill>
              </a:rPr>
              <a:t>к </a:t>
            </a:r>
            <a:r>
              <a:rPr lang="ru-RU" sz="1800" dirty="0" smtClean="0">
                <a:solidFill>
                  <a:schemeClr val="tx1"/>
                </a:solidFill>
              </a:rPr>
              <a:t>контрольному  образцу раствора </a:t>
            </a:r>
            <a:r>
              <a:rPr lang="ru-RU" sz="1800" dirty="0">
                <a:solidFill>
                  <a:schemeClr val="tx1"/>
                </a:solidFill>
              </a:rPr>
              <a:t>KOH </a:t>
            </a:r>
            <a:r>
              <a:rPr lang="ru-RU" sz="1800" dirty="0" smtClean="0">
                <a:solidFill>
                  <a:schemeClr val="tx1"/>
                </a:solidFill>
              </a:rPr>
              <a:t>с  последующим нагреванием. </a:t>
            </a:r>
            <a:r>
              <a:rPr lang="ru-RU" sz="1800" dirty="0">
                <a:solidFill>
                  <a:schemeClr val="tx1"/>
                </a:solidFill>
              </a:rPr>
              <a:t>При этом </a:t>
            </a:r>
            <a:r>
              <a:rPr lang="ru-RU" sz="1800" dirty="0" smtClean="0">
                <a:solidFill>
                  <a:schemeClr val="tx1"/>
                </a:solidFill>
              </a:rPr>
              <a:t> будет выделяться небольшое количество  газа аммиака NH3</a:t>
            </a:r>
            <a:r>
              <a:rPr lang="ru-RU" sz="1800" dirty="0">
                <a:solidFill>
                  <a:schemeClr val="tx1"/>
                </a:solidFill>
              </a:rPr>
              <a:t>­</a:t>
            </a:r>
            <a:r>
              <a:rPr lang="ru-RU" sz="1800" dirty="0" smtClean="0">
                <a:solidFill>
                  <a:schemeClr val="tx1"/>
                </a:solidFill>
              </a:rPr>
              <a:t>, которое определяется по посинению мокрой лакмусовой бумажки, поднесенной к отверстию газоотводной трубки, в  стандартном растворе реакцию не наблюдаем.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4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 результате исследования мы получили следующие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1133513"/>
              </p:ext>
            </p:extLst>
          </p:nvPr>
        </p:nvGraphicFramePr>
        <p:xfrm>
          <a:off x="871538" y="2674938"/>
          <a:ext cx="740886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Проба 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Проба №2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Fe3+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1-10мг/л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10-50мг/л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So42-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Po43-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NH4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Фенол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864096"/>
          </a:xfrm>
        </p:spPr>
        <p:txBody>
          <a:bodyPr/>
          <a:lstStyle/>
          <a:p>
            <a:r>
              <a:rPr lang="ru-RU" dirty="0"/>
              <a:t>Влияние несанкционированных свалок снега  на экологическую обстановку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Этап третий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велкеевская\Грязный снег\DSCN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4202102" cy="3151577"/>
          </a:xfrm>
          <a:prstGeom prst="rect">
            <a:avLst/>
          </a:prstGeom>
          <a:noFill/>
        </p:spPr>
      </p:pic>
      <p:pic>
        <p:nvPicPr>
          <p:cNvPr id="1027" name="Picture 3" descr="E:\велкеевская\Грязный снег\DSCN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941222" cy="2955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0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664</TotalTime>
  <Words>435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2013 год в России был объявлен годом экологии</vt:lpstr>
      <vt:lpstr>Я обратил внимание на состояние  снега в городе Казани</vt:lpstr>
      <vt:lpstr>Я понял, что из-за грязного снега может произойти экологическая катастрофа .  </vt:lpstr>
      <vt:lpstr>Под руководством учителя мною была проведена работа по исследованию проб снега.</vt:lpstr>
      <vt:lpstr>Этап первый </vt:lpstr>
      <vt:lpstr>Слайд 6</vt:lpstr>
      <vt:lpstr>Ион аммония NH4+ можно обнаружить при добавлении к контрольному  образцу раствора KOH с  последующим нагреванием. При этом  будет выделяться небольшое количество  газа аммиака NH3­, которое определяется по посинению мокрой лакмусовой бумажки, поднесенной к отверстию газоотводной трубки, в  стандартном растворе реакцию не наблюдаем.</vt:lpstr>
      <vt:lpstr>В результате исследования мы получили следующие результаты</vt:lpstr>
      <vt:lpstr> Этап третий</vt:lpstr>
      <vt:lpstr>Слайд 10</vt:lpstr>
      <vt:lpstr>Слайд 11</vt:lpstr>
      <vt:lpstr>Одна из таких свалок расположена возле реки Нокса</vt:lpstr>
      <vt:lpstr>Из-за весеннего половодья талый снег попадёт в  реку Казанка, а потом из Казанки  в Волгу </vt:lpstr>
      <vt:lpstr>Вывод: Проделанная работа показывает нам какое негативное влияние оказывают несанкционированные свалки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 как индикатор загрязнения окружающей среды</dc:title>
  <dc:creator>Mila</dc:creator>
  <cp:lastModifiedBy>Пользователь</cp:lastModifiedBy>
  <cp:revision>34</cp:revision>
  <cp:lastPrinted>2013-02-20T09:12:45Z</cp:lastPrinted>
  <dcterms:created xsi:type="dcterms:W3CDTF">2013-02-08T15:07:59Z</dcterms:created>
  <dcterms:modified xsi:type="dcterms:W3CDTF">2013-10-02T06:05:30Z</dcterms:modified>
</cp:coreProperties>
</file>