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8" r:id="rId2"/>
    <p:sldId id="260" r:id="rId3"/>
    <p:sldId id="262" r:id="rId4"/>
    <p:sldId id="263" r:id="rId5"/>
    <p:sldId id="269" r:id="rId6"/>
    <p:sldId id="270" r:id="rId7"/>
    <p:sldId id="265" r:id="rId8"/>
    <p:sldId id="271" r:id="rId9"/>
    <p:sldId id="266" r:id="rId10"/>
    <p:sldId id="267" r:id="rId11"/>
    <p:sldId id="273" r:id="rId12"/>
    <p:sldId id="274" r:id="rId13"/>
    <p:sldId id="27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416" y="-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7125DB-EFE4-4631-AFCF-F84C4C85276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16A48D-EBB6-4E6C-9F94-9B63A54BCE4D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25DB-EFE4-4631-AFCF-F84C4C85276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6A48D-EBB6-4E6C-9F94-9B63A54BCE4D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25DB-EFE4-4631-AFCF-F84C4C85276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6A48D-EBB6-4E6C-9F94-9B63A54BCE4D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25DB-EFE4-4631-AFCF-F84C4C85276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6A48D-EBB6-4E6C-9F94-9B63A54BCE4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25DB-EFE4-4631-AFCF-F84C4C85276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6A48D-EBB6-4E6C-9F94-9B63A54BCE4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25DB-EFE4-4631-AFCF-F84C4C85276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6A48D-EBB6-4E6C-9F94-9B63A54BCE4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25DB-EFE4-4631-AFCF-F84C4C85276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6A48D-EBB6-4E6C-9F94-9B63A54BCE4D}" type="slidenum">
              <a:rPr lang="ru-RU" smtClean="0"/>
              <a:t>‹#›</a:t>
            </a:fld>
            <a:endParaRPr lang="ru-R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25DB-EFE4-4631-AFCF-F84C4C85276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6A48D-EBB6-4E6C-9F94-9B63A54BCE4D}" type="slidenum">
              <a:rPr lang="ru-RU" smtClean="0"/>
              <a:t>‹#›</a:t>
            </a:fld>
            <a:endParaRPr lang="ru-R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25DB-EFE4-4631-AFCF-F84C4C85276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6A48D-EBB6-4E6C-9F94-9B63A54BC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25DB-EFE4-4631-AFCF-F84C4C85276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6A48D-EBB6-4E6C-9F94-9B63A54BC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125DB-EFE4-4631-AFCF-F84C4C85276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6A48D-EBB6-4E6C-9F94-9B63A54BCE4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47125DB-EFE4-4631-AFCF-F84C4C85276D}" type="datetimeFigureOut">
              <a:rPr lang="ru-RU" smtClean="0"/>
              <a:t>20.01.2015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E16A48D-EBB6-4E6C-9F94-9B63A54BCE4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upersadovnik.ru/plant_find.aspx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780928"/>
          </a:xfrm>
        </p:spPr>
        <p:txBody>
          <a:bodyPr/>
          <a:lstStyle/>
          <a:p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Муниципальное  бюджетное общеобразовательное учреждение </a:t>
            </a:r>
            <a:b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Осинковская</a:t>
            </a: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средняя общеобразовательная школа»</a:t>
            </a:r>
            <a:b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Вязниковского района Владимирской </a:t>
            </a: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области</a:t>
            </a:r>
            <a:b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Китайская роза»</a:t>
            </a:r>
            <a:r>
              <a:rPr lang="ru-RU" sz="1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99248" y="5471712"/>
            <a:ext cx="7734747" cy="981623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106367"/>
            <a:ext cx="3200792" cy="269774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106367"/>
            <a:ext cx="2736304" cy="2592288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0" y="1859340"/>
            <a:ext cx="896448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sz="1600" dirty="0" smtClean="0"/>
          </a:p>
          <a:p>
            <a:endParaRPr lang="ru-RU" sz="1600" dirty="0"/>
          </a:p>
          <a:p>
            <a:pPr algn="ctr"/>
            <a:r>
              <a:rPr lang="ru-RU" b="1" dirty="0" smtClean="0">
                <a:solidFill>
                  <a:srgbClr val="00B050"/>
                </a:solidFill>
              </a:rPr>
              <a:t>Автор </a:t>
            </a:r>
            <a:r>
              <a:rPr lang="ru-RU" b="1" dirty="0">
                <a:solidFill>
                  <a:srgbClr val="00B050"/>
                </a:solidFill>
              </a:rPr>
              <a:t>презентации: </a:t>
            </a:r>
            <a:r>
              <a:rPr lang="ru-RU" b="1" dirty="0" err="1">
                <a:solidFill>
                  <a:srgbClr val="00B050"/>
                </a:solidFill>
              </a:rPr>
              <a:t>Бобкова</a:t>
            </a:r>
            <a:r>
              <a:rPr lang="ru-RU" b="1" dirty="0">
                <a:solidFill>
                  <a:srgbClr val="00B050"/>
                </a:solidFill>
              </a:rPr>
              <a:t> Наталья </a:t>
            </a:r>
            <a:r>
              <a:rPr lang="ru-RU" b="1" dirty="0" err="1">
                <a:solidFill>
                  <a:srgbClr val="00B050"/>
                </a:solidFill>
              </a:rPr>
              <a:t>Владимирвна</a:t>
            </a:r>
            <a:r>
              <a:rPr lang="ru-RU" b="1" dirty="0">
                <a:solidFill>
                  <a:srgbClr val="00B050"/>
                </a:solidFill>
              </a:rPr>
              <a:t>,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                                                  учитель технологии высшей категории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                                МБОУ «</a:t>
            </a:r>
            <a:r>
              <a:rPr lang="ru-RU" b="1" dirty="0" err="1">
                <a:solidFill>
                  <a:srgbClr val="00B050"/>
                </a:solidFill>
              </a:rPr>
              <a:t>Осинковская</a:t>
            </a:r>
            <a:r>
              <a:rPr lang="ru-RU" b="1" dirty="0">
                <a:solidFill>
                  <a:srgbClr val="00B050"/>
                </a:solidFill>
              </a:rPr>
              <a:t> СОШ».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/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b="1" dirty="0">
                <a:solidFill>
                  <a:srgbClr val="00B050"/>
                </a:solidFill>
              </a:rPr>
              <a:t>20/01/2015</a:t>
            </a:r>
            <a:br>
              <a:rPr lang="ru-RU" b="1" dirty="0">
                <a:solidFill>
                  <a:srgbClr val="00B050"/>
                </a:solidFill>
              </a:rPr>
            </a:br>
            <a:r>
              <a:rPr lang="ru-RU" sz="2400" b="1" i="1" dirty="0" smtClean="0">
                <a:solidFill>
                  <a:srgbClr val="00B050"/>
                </a:solidFill>
              </a:rPr>
              <a:t>bobkovanatali.ucoz.ru</a:t>
            </a:r>
            <a:r>
              <a:rPr lang="ru-RU" sz="2400" b="1" i="1" dirty="0">
                <a:solidFill>
                  <a:srgbClr val="00B050"/>
                </a:solidFill>
              </a:rPr>
              <a:t/>
            </a:r>
            <a:br>
              <a:rPr lang="ru-RU" sz="2400" b="1" i="1" dirty="0">
                <a:solidFill>
                  <a:srgbClr val="00B050"/>
                </a:solidFill>
              </a:rPr>
            </a:br>
            <a:endParaRPr lang="ru-RU" sz="16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13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9844"/>
          </a:xfrm>
        </p:spPr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/>
            </a:r>
            <a:br>
              <a:rPr lang="ru-RU" b="1" i="1" dirty="0" smtClean="0">
                <a:solidFill>
                  <a:srgbClr val="00B050"/>
                </a:solidFill>
              </a:rPr>
            </a:br>
            <a:r>
              <a:rPr lang="ru-RU" b="1" i="1" dirty="0">
                <a:solidFill>
                  <a:srgbClr val="00B050"/>
                </a:solidFill>
              </a:rPr>
              <a:t/>
            </a:r>
            <a:br>
              <a:rPr lang="ru-RU" b="1" i="1" dirty="0">
                <a:solidFill>
                  <a:srgbClr val="00B050"/>
                </a:solidFill>
              </a:rPr>
            </a:br>
            <a:r>
              <a:rPr lang="ru-RU" b="1" i="1" dirty="0" smtClean="0">
                <a:solidFill>
                  <a:srgbClr val="00B050"/>
                </a:solidFill>
              </a:rPr>
              <a:t>Вредители </a:t>
            </a:r>
            <a:r>
              <a:rPr lang="ru-RU" b="1" i="1" dirty="0">
                <a:solidFill>
                  <a:srgbClr val="00B050"/>
                </a:solidFill>
              </a:rPr>
              <a:t>и </a:t>
            </a:r>
            <a:r>
              <a:rPr lang="ru-RU" b="1" i="1" dirty="0" smtClean="0">
                <a:solidFill>
                  <a:srgbClr val="00B050"/>
                </a:solidFill>
              </a:rPr>
              <a:t>болезни</a:t>
            </a:r>
            <a:br>
              <a:rPr lang="ru-RU" b="1" i="1" dirty="0" smtClean="0">
                <a:solidFill>
                  <a:srgbClr val="00B050"/>
                </a:solidFill>
              </a:rPr>
            </a:b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889844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solidFill>
                <a:srgbClr val="00B050"/>
              </a:solidFill>
            </a:endParaRPr>
          </a:p>
          <a:p>
            <a:pPr algn="ctr"/>
            <a:endParaRPr lang="ru-RU" sz="2400" dirty="0">
              <a:solidFill>
                <a:srgbClr val="00B050"/>
              </a:solidFill>
            </a:endParaRPr>
          </a:p>
          <a:p>
            <a:pPr algn="ctr"/>
            <a:endParaRPr lang="ru-RU" sz="2400" dirty="0" smtClean="0">
              <a:solidFill>
                <a:srgbClr val="00B050"/>
              </a:solidFill>
            </a:endParaRPr>
          </a:p>
          <a:p>
            <a:pPr algn="just"/>
            <a:r>
              <a:rPr lang="ru-RU" sz="2400" dirty="0" smtClean="0">
                <a:solidFill>
                  <a:srgbClr val="00B050"/>
                </a:solidFill>
              </a:rPr>
              <a:t>           </a:t>
            </a:r>
          </a:p>
          <a:p>
            <a:pPr algn="just"/>
            <a:endParaRPr lang="ru-RU" sz="2400" dirty="0">
              <a:solidFill>
                <a:srgbClr val="00B050"/>
              </a:solidFill>
            </a:endParaRPr>
          </a:p>
          <a:p>
            <a:pPr algn="just"/>
            <a:r>
              <a:rPr lang="ru-RU" sz="2400" dirty="0" smtClean="0">
                <a:solidFill>
                  <a:srgbClr val="00B050"/>
                </a:solidFill>
              </a:rPr>
              <a:t>                          Поражения </a:t>
            </a:r>
            <a:r>
              <a:rPr lang="ru-RU" sz="2400" dirty="0">
                <a:solidFill>
                  <a:srgbClr val="00B050"/>
                </a:solidFill>
              </a:rPr>
              <a:t>растений насекомыми-вредителями и болезнями легко избежать. Сквозняки могут стать причиной поражения мучнистым червецом и паутинным клещом. Осыпание бутонов происходит не только в результате пересушки земляного кома, но также по причине недостаточного минерального питания и несбалансированных условий культуры (резкие скачки температуры, перемена места, недостаток света). </a:t>
            </a:r>
            <a:endParaRPr lang="ru-RU" sz="2400" dirty="0" smtClean="0">
              <a:solidFill>
                <a:srgbClr val="00B050"/>
              </a:solidFill>
            </a:endParaRPr>
          </a:p>
          <a:p>
            <a:pPr algn="just"/>
            <a:endParaRPr lang="ru-RU" sz="2400" b="1" i="1" dirty="0">
              <a:solidFill>
                <a:srgbClr val="00B050"/>
              </a:solidFill>
            </a:endParaRPr>
          </a:p>
          <a:p>
            <a:pPr algn="just"/>
            <a:endParaRPr lang="ru-RU" sz="2400" b="1" i="1" dirty="0" smtClean="0">
              <a:solidFill>
                <a:srgbClr val="00B050"/>
              </a:solidFill>
            </a:endParaRPr>
          </a:p>
          <a:p>
            <a:pPr algn="just"/>
            <a:endParaRPr lang="ru-RU" sz="2400" b="1" i="1" dirty="0">
              <a:solidFill>
                <a:srgbClr val="00B05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B050"/>
                </a:solidFill>
              </a:rPr>
              <a:t>bobkovanatali.ucoz.ru</a:t>
            </a:r>
            <a:endParaRPr lang="ru-RU" sz="2400" b="1" i="1" dirty="0">
              <a:solidFill>
                <a:srgbClr val="00B050"/>
              </a:solidFill>
            </a:endParaRPr>
          </a:p>
          <a:p>
            <a:endParaRPr lang="ru-RU" sz="2400" dirty="0" smtClean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889844"/>
            <a:ext cx="2016224" cy="1747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521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</p:spPr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/>
            </a:r>
            <a:br>
              <a:rPr lang="ru-RU" b="1" i="1" dirty="0" smtClean="0">
                <a:solidFill>
                  <a:srgbClr val="00B050"/>
                </a:solidFill>
              </a:rPr>
            </a:br>
            <a:r>
              <a:rPr lang="ru-RU" b="1" i="1" dirty="0" smtClean="0">
                <a:solidFill>
                  <a:srgbClr val="00B050"/>
                </a:solidFill>
              </a:rPr>
              <a:t>Вредители </a:t>
            </a:r>
            <a:r>
              <a:rPr lang="ru-RU" b="1" i="1" dirty="0">
                <a:solidFill>
                  <a:srgbClr val="00B050"/>
                </a:solidFill>
              </a:rPr>
              <a:t>и болезни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41333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              </a:t>
            </a:r>
          </a:p>
          <a:p>
            <a:r>
              <a:rPr lang="ru-RU" sz="2400" dirty="0">
                <a:solidFill>
                  <a:srgbClr val="00B050"/>
                </a:solidFill>
              </a:rPr>
              <a:t> </a:t>
            </a:r>
            <a:r>
              <a:rPr lang="ru-RU" sz="2400" dirty="0" smtClean="0">
                <a:solidFill>
                  <a:srgbClr val="00B050"/>
                </a:solidFill>
              </a:rPr>
              <a:t>              </a:t>
            </a:r>
          </a:p>
          <a:p>
            <a:endParaRPr lang="ru-RU" sz="2400" dirty="0">
              <a:solidFill>
                <a:srgbClr val="00B050"/>
              </a:solidFill>
            </a:endParaRPr>
          </a:p>
          <a:p>
            <a:r>
              <a:rPr lang="ru-RU" sz="2400" dirty="0" smtClean="0">
                <a:solidFill>
                  <a:srgbClr val="00B050"/>
                </a:solidFill>
              </a:rPr>
              <a:t>              Чрезмерная </a:t>
            </a:r>
            <a:r>
              <a:rPr lang="ru-RU" sz="2400" dirty="0">
                <a:solidFill>
                  <a:srgbClr val="00B050"/>
                </a:solidFill>
              </a:rPr>
              <a:t>сухость воздуха приводит к скручиванию листьев. В слишком теплых комнатах гибискус легко поражается тлей. В данном случае помочь может обмывание растений мыльным раствором и ежедневное опрыскивание растений водой комнатной температуры</a:t>
            </a:r>
            <a:r>
              <a:rPr lang="ru-RU" sz="2400" dirty="0" smtClean="0">
                <a:solidFill>
                  <a:srgbClr val="00B050"/>
                </a:solidFill>
              </a:rPr>
              <a:t>.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endParaRPr lang="ru-RU" sz="2400" b="1" i="1" dirty="0" smtClean="0">
              <a:solidFill>
                <a:srgbClr val="00B050"/>
              </a:solidFill>
            </a:endParaRPr>
          </a:p>
          <a:p>
            <a:endParaRPr lang="ru-RU" sz="2400" b="1" i="1" dirty="0">
              <a:solidFill>
                <a:srgbClr val="00B050"/>
              </a:solidFill>
            </a:endParaRPr>
          </a:p>
          <a:p>
            <a:pPr algn="ctr"/>
            <a:endParaRPr lang="ru-RU" sz="2400" b="1" i="1" dirty="0" smtClean="0">
              <a:solidFill>
                <a:srgbClr val="00B05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B050"/>
                </a:solidFill>
              </a:rPr>
              <a:t>bobkovanatali.ucoz.ru</a:t>
            </a:r>
            <a:endParaRPr lang="ru-RU" sz="2400" b="1" i="1" dirty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56" y="908720"/>
            <a:ext cx="27178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146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24406"/>
          </a:xfrm>
        </p:spPr>
        <p:txBody>
          <a:bodyPr/>
          <a:lstStyle/>
          <a:p>
            <a:r>
              <a:rPr lang="ru-RU" sz="3600" b="1" dirty="0">
                <a:solidFill>
                  <a:srgbClr val="00B050"/>
                </a:solidFill>
              </a:rPr>
              <a:t>Вывод: </a:t>
            </a:r>
            <a:r>
              <a:rPr lang="ru-RU" sz="3600" b="1" dirty="0" smtClean="0">
                <a:solidFill>
                  <a:srgbClr val="00B050"/>
                </a:solidFill>
              </a:rPr>
              <a:t>китайский </a:t>
            </a:r>
            <a:r>
              <a:rPr lang="ru-RU" sz="3600" b="1" dirty="0">
                <a:solidFill>
                  <a:srgbClr val="00B050"/>
                </a:solidFill>
              </a:rPr>
              <a:t>розан:</a:t>
            </a:r>
            <a:r>
              <a:rPr lang="ru-RU" sz="3600" dirty="0">
                <a:solidFill>
                  <a:srgbClr val="00B050"/>
                </a:solidFill>
              </a:rPr>
              <a:t/>
            </a:r>
            <a:br>
              <a:rPr lang="ru-RU" sz="3600" dirty="0">
                <a:solidFill>
                  <a:srgbClr val="00B050"/>
                </a:solidFill>
              </a:rPr>
            </a:br>
            <a:endParaRPr lang="ru-RU" sz="3600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97346"/>
            <a:ext cx="9144000" cy="69249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b="1" dirty="0" smtClean="0">
              <a:solidFill>
                <a:srgbClr val="00B050"/>
              </a:solidFill>
            </a:endParaRPr>
          </a:p>
          <a:p>
            <a:endParaRPr lang="ru-RU" b="1" dirty="0">
              <a:solidFill>
                <a:srgbClr val="00B050"/>
              </a:solidFill>
            </a:endParaRPr>
          </a:p>
          <a:p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sz="2000" b="1" dirty="0" smtClean="0">
                <a:solidFill>
                  <a:srgbClr val="00B050"/>
                </a:solidFill>
              </a:rPr>
              <a:t>1. Лучше </a:t>
            </a:r>
            <a:r>
              <a:rPr lang="ru-RU" sz="2000" b="1" dirty="0">
                <a:solidFill>
                  <a:srgbClr val="00B050"/>
                </a:solidFill>
              </a:rPr>
              <a:t>всего растет при  обилии света и тепла.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2.</a:t>
            </a:r>
            <a:r>
              <a:rPr lang="ru-RU" sz="2000" b="1" dirty="0">
                <a:solidFill>
                  <a:srgbClr val="00B050"/>
                </a:solidFill>
              </a:rPr>
              <a:t> </a:t>
            </a:r>
            <a:r>
              <a:rPr lang="ru-RU" sz="2000" b="1" dirty="0" smtClean="0">
                <a:solidFill>
                  <a:srgbClr val="00B050"/>
                </a:solidFill>
              </a:rPr>
              <a:t>Не </a:t>
            </a:r>
            <a:r>
              <a:rPr lang="ru-RU" sz="2000" b="1" dirty="0">
                <a:solidFill>
                  <a:srgbClr val="00B050"/>
                </a:solidFill>
              </a:rPr>
              <a:t>любит  прямых солнечных лучей. 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3. Наилучшая </a:t>
            </a:r>
            <a:r>
              <a:rPr lang="ru-RU" sz="2000" b="1" dirty="0">
                <a:solidFill>
                  <a:srgbClr val="00B050"/>
                </a:solidFill>
              </a:rPr>
              <a:t>температура содержания зимой 12-15° С. 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4. Требует </a:t>
            </a:r>
            <a:r>
              <a:rPr lang="ru-RU" sz="2000" b="1" dirty="0">
                <a:solidFill>
                  <a:srgbClr val="00B050"/>
                </a:solidFill>
              </a:rPr>
              <a:t>в период вегетации соответствующего обильного и регулярного полива. 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5. Пересаживают </a:t>
            </a:r>
            <a:r>
              <a:rPr lang="ru-RU" sz="2000" b="1" dirty="0">
                <a:solidFill>
                  <a:srgbClr val="00B050"/>
                </a:solidFill>
              </a:rPr>
              <a:t>весной с началом вегетации, молодые растения ежегодно, более старые - реже. 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6. Во </a:t>
            </a:r>
            <a:r>
              <a:rPr lang="ru-RU" sz="2000" b="1" dirty="0">
                <a:solidFill>
                  <a:srgbClr val="00B050"/>
                </a:solidFill>
              </a:rPr>
              <a:t>время периода активного роста любит подкормку удобрениями.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7. Чрезмерная </a:t>
            </a:r>
            <a:r>
              <a:rPr lang="ru-RU" sz="2000" b="1" dirty="0">
                <a:solidFill>
                  <a:srgbClr val="00B050"/>
                </a:solidFill>
              </a:rPr>
              <a:t>сухость воздуха приводит к скручиванию листьев.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8. В </a:t>
            </a:r>
            <a:r>
              <a:rPr lang="ru-RU" sz="2000" b="1" dirty="0">
                <a:solidFill>
                  <a:srgbClr val="00B050"/>
                </a:solidFill>
              </a:rPr>
              <a:t>слишком теплых комнатах гибискус легко поражается тлей.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9. </a:t>
            </a:r>
            <a:r>
              <a:rPr lang="ru-RU" sz="2000" b="1" dirty="0" smtClean="0">
                <a:solidFill>
                  <a:srgbClr val="00B050"/>
                </a:solidFill>
              </a:rPr>
              <a:t>Бороться </a:t>
            </a:r>
            <a:r>
              <a:rPr lang="ru-RU" sz="2000" b="1" dirty="0">
                <a:solidFill>
                  <a:srgbClr val="00B050"/>
                </a:solidFill>
              </a:rPr>
              <a:t>с тлёй можно с помощью опрыскивания мыльным раствором и ежедневным опрыскиванием растений водой комнатной температуры</a:t>
            </a:r>
            <a:r>
              <a:rPr lang="ru-RU" sz="2000" b="1" dirty="0" smtClean="0">
                <a:solidFill>
                  <a:srgbClr val="00B050"/>
                </a:solidFill>
              </a:rPr>
              <a:t>.</a:t>
            </a:r>
          </a:p>
          <a:p>
            <a:endParaRPr lang="ru-RU" sz="2000" b="1" dirty="0">
              <a:solidFill>
                <a:srgbClr val="00B050"/>
              </a:solidFill>
            </a:endParaRPr>
          </a:p>
          <a:p>
            <a:pPr algn="ctr"/>
            <a:r>
              <a:rPr lang="en-US" sz="2400" b="1" i="1" dirty="0">
                <a:solidFill>
                  <a:srgbClr val="00B050"/>
                </a:solidFill>
              </a:rPr>
              <a:t>bobkovanatali.ucoz.ru</a:t>
            </a:r>
            <a:endParaRPr lang="ru-RU" sz="2400" b="1" i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764704"/>
            <a:ext cx="2808312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264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</p:spPr>
        <p:txBody>
          <a:bodyPr/>
          <a:lstStyle/>
          <a:p>
            <a:r>
              <a:rPr lang="ru-RU" b="1" dirty="0">
                <a:solidFill>
                  <a:srgbClr val="00B050"/>
                </a:solidFill>
              </a:rPr>
              <a:t>Список литературы: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859340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  <a:p>
            <a:r>
              <a:rPr lang="ru-RU" sz="2400" dirty="0" smtClean="0">
                <a:solidFill>
                  <a:srgbClr val="00B050"/>
                </a:solidFill>
              </a:rPr>
              <a:t>1. Иллюстрированная </a:t>
            </a:r>
            <a:r>
              <a:rPr lang="ru-RU" sz="2400" dirty="0">
                <a:solidFill>
                  <a:srgbClr val="00B050"/>
                </a:solidFill>
              </a:rPr>
              <a:t>энциклопедия комнатных растений – Москва «Эксмо»,2009 г.</a:t>
            </a:r>
          </a:p>
          <a:p>
            <a:r>
              <a:rPr lang="ru-RU" sz="2400" dirty="0" smtClean="0">
                <a:solidFill>
                  <a:srgbClr val="00B050"/>
                </a:solidFill>
              </a:rPr>
              <a:t>2. Ян </a:t>
            </a:r>
            <a:r>
              <a:rPr lang="ru-RU" sz="2400" dirty="0">
                <a:solidFill>
                  <a:srgbClr val="00B050"/>
                </a:solidFill>
              </a:rPr>
              <a:t>Ван дер </a:t>
            </a:r>
            <a:r>
              <a:rPr lang="ru-RU" sz="2400" dirty="0" err="1">
                <a:solidFill>
                  <a:srgbClr val="00B050"/>
                </a:solidFill>
              </a:rPr>
              <a:t>Неер</a:t>
            </a:r>
            <a:r>
              <a:rPr lang="ru-RU" sz="2400" dirty="0">
                <a:solidFill>
                  <a:srgbClr val="00B050"/>
                </a:solidFill>
              </a:rPr>
              <a:t> «Всё о комнатных растениях» – </a:t>
            </a:r>
            <a:r>
              <a:rPr lang="ru-RU" sz="2400" dirty="0" err="1">
                <a:solidFill>
                  <a:srgbClr val="00B050"/>
                </a:solidFill>
              </a:rPr>
              <a:t>С.Петербург</a:t>
            </a:r>
            <a:r>
              <a:rPr lang="ru-RU" sz="2400" dirty="0">
                <a:solidFill>
                  <a:srgbClr val="00B050"/>
                </a:solidFill>
              </a:rPr>
              <a:t>  СЗКЭО «Кристалл»,2006 г.</a:t>
            </a:r>
          </a:p>
          <a:p>
            <a:r>
              <a:rPr lang="ru-RU" sz="2400" dirty="0" smtClean="0">
                <a:solidFill>
                  <a:srgbClr val="00B050"/>
                </a:solidFill>
              </a:rPr>
              <a:t>3. А.А</a:t>
            </a:r>
            <a:r>
              <a:rPr lang="ru-RU" sz="2400" dirty="0">
                <a:solidFill>
                  <a:srgbClr val="00B050"/>
                </a:solidFill>
              </a:rPr>
              <a:t>. Плешаков Атлас-определитель «От земли до неба», Москва «Просвещение», 2012 г.</a:t>
            </a:r>
          </a:p>
          <a:p>
            <a:r>
              <a:rPr lang="ru-RU" sz="2400" dirty="0" smtClean="0">
                <a:solidFill>
                  <a:srgbClr val="00B050"/>
                </a:solidFill>
              </a:rPr>
              <a:t>4. Интернет</a:t>
            </a:r>
            <a:r>
              <a:rPr lang="ru-RU" sz="2400" dirty="0">
                <a:solidFill>
                  <a:srgbClr val="00B050"/>
                </a:solidFill>
              </a:rPr>
              <a:t>: http://www.rastishki.ru/»,                 </a:t>
            </a:r>
            <a:r>
              <a:rPr lang="ru-RU" sz="2400" dirty="0">
                <a:solidFill>
                  <a:srgbClr val="00B050"/>
                </a:solidFill>
                <a:hlinkClick r:id="rId2"/>
              </a:rPr>
              <a:t>http://</a:t>
            </a:r>
            <a:r>
              <a:rPr lang="ru-RU" sz="2400" dirty="0" smtClean="0">
                <a:solidFill>
                  <a:srgbClr val="00B050"/>
                </a:solidFill>
                <a:hlinkClick r:id="rId2"/>
              </a:rPr>
              <a:t>www.supersadovnik.ru/plant_find.aspx</a:t>
            </a:r>
            <a:endParaRPr lang="ru-RU" sz="2400" dirty="0" smtClean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B050"/>
                </a:solidFill>
              </a:rPr>
              <a:t>bobkovanatali.ucoz.ru</a:t>
            </a:r>
            <a:endParaRPr lang="ru-RU" sz="2400" b="1" i="1" dirty="0">
              <a:solidFill>
                <a:srgbClr val="00B050"/>
              </a:solidFill>
            </a:endParaRPr>
          </a:p>
          <a:p>
            <a:endParaRPr lang="ru-RU" sz="2400" dirty="0" smtClean="0">
              <a:solidFill>
                <a:srgbClr val="00B05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622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0" y="980729"/>
            <a:ext cx="9143999" cy="587727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800" b="1" dirty="0">
                <a:solidFill>
                  <a:srgbClr val="00B050"/>
                </a:solidFill>
              </a:rPr>
              <a:t>Гибискус, китайский розан</a:t>
            </a:r>
          </a:p>
          <a:p>
            <a:pPr algn="ctr"/>
            <a:r>
              <a:rPr lang="ru-RU" sz="2800" b="1" i="1" dirty="0" smtClean="0">
                <a:solidFill>
                  <a:srgbClr val="00B050"/>
                </a:solidFill>
              </a:rPr>
              <a:t>Цветущие</a:t>
            </a:r>
          </a:p>
          <a:p>
            <a:pPr algn="ctr"/>
            <a:endParaRPr lang="ru-RU" sz="2800" b="1" dirty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00B050"/>
              </a:solidFill>
            </a:endParaRPr>
          </a:p>
          <a:p>
            <a:endParaRPr lang="ru-RU" dirty="0" smtClean="0">
              <a:solidFill>
                <a:srgbClr val="00B050"/>
              </a:solidFill>
            </a:endParaRPr>
          </a:p>
          <a:p>
            <a:r>
              <a:rPr lang="ru-RU" dirty="0" smtClean="0">
                <a:solidFill>
                  <a:srgbClr val="00B050"/>
                </a:solidFill>
              </a:rPr>
              <a:t>          Благодаря </a:t>
            </a:r>
            <a:r>
              <a:rPr lang="ru-RU" dirty="0">
                <a:solidFill>
                  <a:srgbClr val="00B050"/>
                </a:solidFill>
              </a:rPr>
              <a:t>поразительно обильному цветению и невероятной изменчивости цветков гибискус китайский, известный также под названием «китайская роза», стал очень популярной горшечной культурой для подоконника, террасы, палисадника и балкона. Это очаровательное красивоцветущее растение семейства мальвовых может даже в комнатных условиях вырасти до 3 м высотой.</a:t>
            </a:r>
          </a:p>
          <a:p>
            <a:pPr algn="ctr"/>
            <a:endParaRPr lang="ru-RU" b="1" i="1" dirty="0" smtClean="0">
              <a:solidFill>
                <a:srgbClr val="00B050"/>
              </a:solidFill>
            </a:endParaRPr>
          </a:p>
          <a:p>
            <a:pPr algn="ctr"/>
            <a:r>
              <a:rPr lang="en-US" b="1" i="1" dirty="0" smtClean="0">
                <a:solidFill>
                  <a:srgbClr val="00B050"/>
                </a:solidFill>
              </a:rPr>
              <a:t>bobkovanatali.ucoz.ru</a:t>
            </a:r>
            <a:endParaRPr lang="ru-RU" b="1" i="1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Название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sz="1400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3812">
            <a:off x="229686" y="1272966"/>
            <a:ext cx="2695029" cy="1697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23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Происхождение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sz="1200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582341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pPr algn="just"/>
            <a:endParaRPr lang="ru-RU" sz="2400" b="1" dirty="0" smtClean="0">
              <a:solidFill>
                <a:srgbClr val="00B050"/>
              </a:solidFill>
            </a:endParaRPr>
          </a:p>
          <a:p>
            <a:pPr algn="just"/>
            <a:r>
              <a:rPr lang="ru-RU" sz="2400" dirty="0" smtClean="0">
                <a:solidFill>
                  <a:srgbClr val="00B050"/>
                </a:solidFill>
              </a:rPr>
              <a:t>         Семейство </a:t>
            </a:r>
            <a:r>
              <a:rPr lang="ru-RU" sz="2400" dirty="0">
                <a:solidFill>
                  <a:srgbClr val="00B050"/>
                </a:solidFill>
              </a:rPr>
              <a:t>мальвовых, насчитывающее 85 родов и более 1500 видов, распространено по всему земному шару. Однако его самые интересные и красивые представители встречаются прежде всего в тропических странах. Гибискус китайский, как уже видно из самого названия, по всей вероятности, происходит из Южного Китая, где он, должно быть, и был впервые найден в начале 18 века. Будучи в настоящее время одним из самых популярных садовых растений, гибискус китайский встречается во всех тропических странах</a:t>
            </a:r>
            <a:r>
              <a:rPr lang="ru-RU" sz="2400" dirty="0" smtClean="0">
                <a:solidFill>
                  <a:srgbClr val="00B050"/>
                </a:solidFill>
              </a:rPr>
              <a:t>.</a:t>
            </a:r>
          </a:p>
          <a:p>
            <a:pPr algn="ctr"/>
            <a:endParaRPr lang="ru-RU" sz="2400" b="1" i="1" dirty="0" smtClean="0">
              <a:solidFill>
                <a:srgbClr val="00B05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B050"/>
                </a:solidFill>
              </a:rPr>
              <a:t>bobkovanatali.ucoz.ru</a:t>
            </a:r>
            <a:endParaRPr lang="ru-RU" sz="2400" b="1" i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764704"/>
            <a:ext cx="1872208" cy="15796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764703"/>
            <a:ext cx="1656184" cy="157963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764703"/>
            <a:ext cx="1656184" cy="15796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764704"/>
            <a:ext cx="1800200" cy="1579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712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Внешний </a:t>
            </a:r>
            <a:r>
              <a:rPr lang="ru-RU" b="1" i="1" dirty="0">
                <a:solidFill>
                  <a:srgbClr val="00B050"/>
                </a:solidFill>
              </a:rPr>
              <a:t>вид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sz="1200" dirty="0">
              <a:solidFill>
                <a:srgbClr val="00B05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92" y="1486375"/>
            <a:ext cx="3456384" cy="39604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3635896" y="-218152"/>
            <a:ext cx="5508104" cy="794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2400" dirty="0" smtClean="0">
                <a:solidFill>
                  <a:srgbClr val="00B050"/>
                </a:solidFill>
              </a:rPr>
              <a:t>    Гибискус </a:t>
            </a:r>
            <a:r>
              <a:rPr lang="ru-RU" sz="2400" dirty="0">
                <a:solidFill>
                  <a:srgbClr val="00B050"/>
                </a:solidFill>
              </a:rPr>
              <a:t>китайский  - слабоветвистый вечнозеленый кустарник с отстоящими друг от друга побегами и голыми, блестящими, зелеными, в нижней части овальными или яйцевидными, вверху заостренными, пильчатыми листьями. В открытом грунте в районах с тропическим климатом гибискус китайский достигает высоты 5 м. Выращиваемый вначале как горшечная культура, а позднее как кадочное растение, со временем и без регулярной сильной обрезки он может вырасти до 3 м высотой даже в комнатных условиях. </a:t>
            </a:r>
            <a:endParaRPr lang="ru-RU" sz="2400" dirty="0" smtClean="0">
              <a:solidFill>
                <a:srgbClr val="00B050"/>
              </a:solidFill>
            </a:endParaRPr>
          </a:p>
          <a:p>
            <a:endParaRPr lang="ru-RU" sz="2400" b="1" i="1" dirty="0" smtClean="0">
              <a:solidFill>
                <a:srgbClr val="00B050"/>
              </a:solidFill>
            </a:endParaRPr>
          </a:p>
          <a:p>
            <a:r>
              <a:rPr lang="en-US" sz="2400" b="1" i="1" dirty="0" smtClean="0">
                <a:solidFill>
                  <a:srgbClr val="00B050"/>
                </a:solidFill>
              </a:rPr>
              <a:t>bobkovanatali.ucoz.ru</a:t>
            </a:r>
            <a:endParaRPr lang="ru-RU" sz="2400" b="1" i="1" dirty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014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1443841"/>
            <a:ext cx="9144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rgbClr val="00B050"/>
              </a:solidFill>
            </a:endParaRPr>
          </a:p>
          <a:p>
            <a:endParaRPr lang="ru-RU" sz="2400" b="1" dirty="0">
              <a:solidFill>
                <a:srgbClr val="00B050"/>
              </a:solidFill>
            </a:endParaRPr>
          </a:p>
          <a:p>
            <a:r>
              <a:rPr lang="ru-RU" sz="2400" b="1" dirty="0" smtClean="0">
                <a:solidFill>
                  <a:srgbClr val="00B050"/>
                </a:solidFill>
              </a:rPr>
              <a:t>Цветки </a:t>
            </a:r>
            <a:r>
              <a:rPr lang="ru-RU" sz="2400" b="1" dirty="0">
                <a:solidFill>
                  <a:srgbClr val="00B050"/>
                </a:solidFill>
              </a:rPr>
              <a:t>природного вида простые, диаметром 8-10 см, ярко-розово-красные. В настоящее время благодаря селекционной работе цветовая палитра становится все более разнообразной; помимо садовых форм с простыми цветками имеются также полумахровые и махровые сорта; диаметр цветков у новых гибридов составляет 12-15 см. Несколько примеров: '</a:t>
            </a:r>
            <a:r>
              <a:rPr lang="ru-RU" sz="2400" b="1" dirty="0" err="1">
                <a:solidFill>
                  <a:srgbClr val="00B050"/>
                </a:solidFill>
              </a:rPr>
              <a:t>Cardinal</a:t>
            </a:r>
            <a:r>
              <a:rPr lang="ru-RU" sz="2400" b="1" dirty="0">
                <a:solidFill>
                  <a:srgbClr val="00B050"/>
                </a:solidFill>
              </a:rPr>
              <a:t>' - цветки ярко-красные, простые; '</a:t>
            </a:r>
            <a:r>
              <a:rPr lang="ru-RU" sz="2400" b="1" dirty="0" err="1">
                <a:solidFill>
                  <a:srgbClr val="00B050"/>
                </a:solidFill>
              </a:rPr>
              <a:t>Casablanca</a:t>
            </a:r>
            <a:r>
              <a:rPr lang="ru-RU" sz="2400" b="1" dirty="0">
                <a:solidFill>
                  <a:srgbClr val="00B050"/>
                </a:solidFill>
              </a:rPr>
              <a:t>' - цветки белые с красным зевом, простые; '</a:t>
            </a:r>
            <a:r>
              <a:rPr lang="ru-RU" sz="2400" b="1" dirty="0" err="1">
                <a:solidFill>
                  <a:srgbClr val="00B050"/>
                </a:solidFill>
              </a:rPr>
              <a:t>Konig</a:t>
            </a:r>
            <a:r>
              <a:rPr lang="ru-RU" sz="2400" b="1" dirty="0">
                <a:solidFill>
                  <a:srgbClr val="00B050"/>
                </a:solidFill>
              </a:rPr>
              <a:t>' - цветки желтые, полумахровые; '</a:t>
            </a:r>
            <a:r>
              <a:rPr lang="ru-RU" sz="2400" b="1" dirty="0" err="1">
                <a:solidFill>
                  <a:srgbClr val="00B050"/>
                </a:solidFill>
              </a:rPr>
              <a:t>Rio</a:t>
            </a:r>
            <a:r>
              <a:rPr lang="ru-RU" sz="2400" b="1" dirty="0">
                <a:solidFill>
                  <a:srgbClr val="00B050"/>
                </a:solidFill>
              </a:rPr>
              <a:t>' - цветки розовые с красным зевом, простые</a:t>
            </a:r>
            <a:r>
              <a:rPr lang="ru-RU" sz="2400" b="1" dirty="0" smtClean="0">
                <a:solidFill>
                  <a:srgbClr val="00B050"/>
                </a:solidFill>
              </a:rPr>
              <a:t>.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endParaRPr lang="ru-RU" sz="2400" b="1" i="1" dirty="0" smtClean="0">
              <a:solidFill>
                <a:srgbClr val="00B05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B050"/>
                </a:solidFill>
              </a:rPr>
              <a:t>bobkovanatali.ucoz.ru</a:t>
            </a:r>
            <a:endParaRPr lang="ru-RU" sz="2400" b="1" i="1" dirty="0">
              <a:solidFill>
                <a:srgbClr val="00B050"/>
              </a:solidFill>
            </a:endParaRPr>
          </a:p>
          <a:p>
            <a:endParaRPr lang="ru-RU" sz="2400" b="1" dirty="0" smtClean="0">
              <a:solidFill>
                <a:srgbClr val="00B050"/>
              </a:solidFill>
            </a:endParaRPr>
          </a:p>
          <a:p>
            <a:endParaRPr lang="ru-RU" sz="2400" b="1" dirty="0" smtClean="0">
              <a:solidFill>
                <a:srgbClr val="00B050"/>
              </a:solidFill>
            </a:endParaRPr>
          </a:p>
          <a:p>
            <a:endParaRPr lang="ru-RU" sz="2400" b="1" dirty="0">
              <a:solidFill>
                <a:srgbClr val="00B050"/>
              </a:solidFill>
            </a:endParaRPr>
          </a:p>
          <a:p>
            <a:endParaRPr lang="ru-RU" sz="2400" b="1" dirty="0" smtClean="0">
              <a:solidFill>
                <a:srgbClr val="00B050"/>
              </a:solidFill>
            </a:endParaRPr>
          </a:p>
          <a:p>
            <a:endParaRPr lang="ru-RU" sz="2400" b="1" dirty="0">
              <a:solidFill>
                <a:srgbClr val="00B050"/>
              </a:solidFill>
            </a:endParaRPr>
          </a:p>
          <a:p>
            <a:endParaRPr lang="ru-RU" sz="2400" b="1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79812"/>
            <a:ext cx="2304256" cy="2032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88640"/>
            <a:ext cx="2332732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9961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           Способы </a:t>
            </a:r>
            <a:r>
              <a:rPr lang="ru-RU" b="1" i="1" dirty="0">
                <a:solidFill>
                  <a:srgbClr val="00B050"/>
                </a:solidFill>
              </a:rPr>
              <a:t>ухода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sz="1050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43841"/>
            <a:ext cx="9144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endParaRPr lang="ru-RU" dirty="0" smtClean="0"/>
          </a:p>
          <a:p>
            <a:endParaRPr lang="ru-RU" sz="2400" dirty="0">
              <a:solidFill>
                <a:srgbClr val="00B050"/>
              </a:solidFill>
            </a:endParaRPr>
          </a:p>
          <a:p>
            <a:r>
              <a:rPr lang="ru-RU" sz="2400" dirty="0" smtClean="0">
                <a:solidFill>
                  <a:srgbClr val="00B050"/>
                </a:solidFill>
              </a:rPr>
              <a:t>        Китайский </a:t>
            </a:r>
            <a:r>
              <a:rPr lang="ru-RU" sz="2400" dirty="0">
                <a:solidFill>
                  <a:srgbClr val="00B050"/>
                </a:solidFill>
              </a:rPr>
              <a:t>розан лучше всего растет при обилии света и тепла, необходимо только </a:t>
            </a:r>
            <a:r>
              <a:rPr lang="ru-RU" sz="2400" dirty="0" err="1">
                <a:solidFill>
                  <a:srgbClr val="00B050"/>
                </a:solidFill>
              </a:rPr>
              <a:t>притенение</a:t>
            </a:r>
            <a:r>
              <a:rPr lang="ru-RU" sz="2400" dirty="0">
                <a:solidFill>
                  <a:srgbClr val="00B050"/>
                </a:solidFill>
              </a:rPr>
              <a:t> от прямых солнечных лучей. Привыкшие к комнатным условиям растения цветут, как правило, более продолжительно, однако менее обильно, чем экземпляры, проводящие лето с конца мая по начало осени в защищенном от ветра месте в саду или на балконе, у которых перенос их из помещения на свежий воздух и в первую очередь возвращение осенью в сухой воздух комнат влечет за собой неминуемое нарушение роста. Наилучшая температура содержания зимой -12-15° С. </a:t>
            </a:r>
            <a:endParaRPr lang="ru-RU" sz="2400" dirty="0" smtClean="0">
              <a:solidFill>
                <a:srgbClr val="00B050"/>
              </a:solidFill>
            </a:endParaRPr>
          </a:p>
          <a:p>
            <a:pPr algn="ctr"/>
            <a:endParaRPr lang="ru-RU" sz="2400" b="1" i="1" dirty="0" smtClean="0">
              <a:solidFill>
                <a:srgbClr val="00B05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B050"/>
                </a:solidFill>
              </a:rPr>
              <a:t>bobkovanatali.ucoz.ru</a:t>
            </a:r>
            <a:endParaRPr lang="ru-RU" sz="2400" b="1" i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2025"/>
            <a:ext cx="19939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571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            Способы </a:t>
            </a:r>
            <a:r>
              <a:rPr lang="ru-RU" b="1" i="1" dirty="0">
                <a:solidFill>
                  <a:srgbClr val="00B050"/>
                </a:solidFill>
              </a:rPr>
              <a:t>ухода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sz="1050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582341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endParaRPr lang="ru-RU" dirty="0" smtClean="0"/>
          </a:p>
          <a:p>
            <a:endParaRPr lang="ru-RU" sz="2400" dirty="0">
              <a:solidFill>
                <a:srgbClr val="00B050"/>
              </a:solidFill>
            </a:endParaRPr>
          </a:p>
          <a:p>
            <a:r>
              <a:rPr lang="ru-RU" sz="2400" dirty="0" smtClean="0">
                <a:solidFill>
                  <a:srgbClr val="00B050"/>
                </a:solidFill>
              </a:rPr>
              <a:t>              При </a:t>
            </a:r>
            <a:r>
              <a:rPr lang="ru-RU" sz="2400" dirty="0">
                <a:solidFill>
                  <a:srgbClr val="00B050"/>
                </a:solidFill>
              </a:rPr>
              <a:t>более низкой температуре опадают листья, при более высокой - наблюдается опадение листьев и ослабление побегов. В обоих случаях нарушается закладка цветочных почек. Образование большого количества новых корней, быстрый рост молодых побегов, беспрерывное цветение требуют в период вегетации соответствующего обильного и регулярного полива. Растения необходимо предохранять от пересушки земляного кома, так как в противном случае возможно осыпание бутонов. </a:t>
            </a:r>
            <a:endParaRPr lang="ru-RU" sz="2400" dirty="0" smtClean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  <a:p>
            <a:endParaRPr lang="ru-RU" sz="2400" dirty="0" smtClean="0">
              <a:solidFill>
                <a:srgbClr val="00B05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B050"/>
                </a:solidFill>
              </a:rPr>
              <a:t>bobkovanatali.ucoz.ru</a:t>
            </a:r>
            <a:endParaRPr lang="ru-RU" sz="2400" b="1" i="1" dirty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60648"/>
            <a:ext cx="2016224" cy="204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783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</p:spPr>
        <p:txBody>
          <a:bodyPr/>
          <a:lstStyle/>
          <a:p>
            <a:r>
              <a:rPr lang="ru-RU" b="1" i="1" dirty="0" smtClean="0">
                <a:solidFill>
                  <a:srgbClr val="00B050"/>
                </a:solidFill>
              </a:rPr>
              <a:t>Способы </a:t>
            </a:r>
            <a:r>
              <a:rPr lang="ru-RU" b="1" i="1" dirty="0">
                <a:solidFill>
                  <a:srgbClr val="00B050"/>
                </a:solidFill>
              </a:rPr>
              <a:t>ухода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endParaRPr lang="ru-RU" sz="1050" dirty="0">
              <a:solidFill>
                <a:srgbClr val="00B05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1443841"/>
            <a:ext cx="914400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sz="2400" dirty="0" smtClean="0">
                <a:solidFill>
                  <a:srgbClr val="00B050"/>
                </a:solidFill>
              </a:rPr>
              <a:t>Начиная </a:t>
            </a:r>
            <a:r>
              <a:rPr lang="ru-RU" sz="2400" dirty="0">
                <a:solidFill>
                  <a:srgbClr val="00B050"/>
                </a:solidFill>
              </a:rPr>
              <a:t>с сентября полив необходимо постепенно сокращать, чтобы до наступления зимы побеги текущего года успели вызреть. Пересаживают весной с началом вегетации, молодые растения ежегодно, более старые - реже. В качестве субстрата используют питательную, богатую гумусом почву. Уже при покупке молодых растений следует выбирать густоветвистые; в противном случае для получения более кустистого роста верхушки побегов укорачивают. Сильную обрезку старых растений проводят всегда в феврале; отдельные длинные побеги укорачивают («формообразующая обрезка»). Учитывая высокую потребность в питательных веществах во время периода активного роста, до середины августа растения подкармливают удобрениями еженедельно, затем подкормки постепенно сокращают</a:t>
            </a:r>
            <a:r>
              <a:rPr lang="ru-RU" sz="2400" dirty="0" smtClean="0">
                <a:solidFill>
                  <a:srgbClr val="00B050"/>
                </a:solidFill>
              </a:rPr>
              <a:t>.</a:t>
            </a:r>
            <a:r>
              <a:rPr lang="en-US" sz="2400" b="1" i="1" dirty="0">
                <a:solidFill>
                  <a:srgbClr val="00B050"/>
                </a:solidFill>
              </a:rPr>
              <a:t> </a:t>
            </a:r>
            <a:endParaRPr lang="ru-RU" sz="2400" b="1" i="1" dirty="0" smtClean="0">
              <a:solidFill>
                <a:srgbClr val="00B05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B050"/>
                </a:solidFill>
              </a:rPr>
              <a:t>bobkovanatali.ucoz.ru</a:t>
            </a:r>
            <a:endParaRPr lang="ru-RU" sz="2400" b="1" i="1" dirty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384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>
                <a:solidFill>
                  <a:srgbClr val="00B050"/>
                </a:solidFill>
              </a:rPr>
              <a:t>Размножение</a:t>
            </a:r>
            <a:r>
              <a:rPr lang="ru-RU" dirty="0">
                <a:solidFill>
                  <a:srgbClr val="00B050"/>
                </a:solidFill>
              </a:rPr>
              <a:t/>
            </a:r>
            <a:br>
              <a:rPr lang="ru-RU" dirty="0">
                <a:solidFill>
                  <a:srgbClr val="00B050"/>
                </a:solidFill>
              </a:rPr>
            </a:br>
            <a:r>
              <a:rPr lang="ru-RU" sz="3600" dirty="0"/>
              <a:t/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551837"/>
            <a:ext cx="889248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B050"/>
                </a:solidFill>
              </a:rPr>
              <a:t>                  </a:t>
            </a:r>
          </a:p>
          <a:p>
            <a:endParaRPr lang="ru-RU" sz="2400" dirty="0">
              <a:solidFill>
                <a:srgbClr val="00B050"/>
              </a:solidFill>
            </a:endParaRPr>
          </a:p>
          <a:p>
            <a:r>
              <a:rPr lang="ru-RU" sz="2400" dirty="0" smtClean="0">
                <a:solidFill>
                  <a:srgbClr val="00B050"/>
                </a:solidFill>
              </a:rPr>
              <a:t>                 </a:t>
            </a:r>
            <a:r>
              <a:rPr lang="ru-RU" sz="2400" dirty="0" err="1" smtClean="0">
                <a:solidFill>
                  <a:srgbClr val="00B050"/>
                </a:solidFill>
              </a:rPr>
              <a:t>Неодревесневшие</a:t>
            </a:r>
            <a:r>
              <a:rPr lang="ru-RU" sz="2400" dirty="0" smtClean="0">
                <a:solidFill>
                  <a:srgbClr val="00B050"/>
                </a:solidFill>
              </a:rPr>
              <a:t> </a:t>
            </a:r>
            <a:r>
              <a:rPr lang="ru-RU" sz="2400" dirty="0">
                <a:solidFill>
                  <a:srgbClr val="00B050"/>
                </a:solidFill>
              </a:rPr>
              <a:t>верхушечные черенки легко укореняются в мае/июне при температуре почвы 24-26° С и высокой влажности воздуха (в мини-тепличке, под стеклянным колпаком или полиэтиленовым пакетом</a:t>
            </a:r>
            <a:r>
              <a:rPr lang="ru-RU" sz="2400" dirty="0" smtClean="0">
                <a:solidFill>
                  <a:srgbClr val="00B050"/>
                </a:solidFill>
              </a:rPr>
              <a:t>).</a:t>
            </a:r>
          </a:p>
          <a:p>
            <a:endParaRPr lang="ru-RU" sz="2400" b="1" i="1" dirty="0" smtClean="0">
              <a:solidFill>
                <a:srgbClr val="00B050"/>
              </a:solidFill>
            </a:endParaRPr>
          </a:p>
          <a:p>
            <a:endParaRPr lang="ru-RU" sz="2400" b="1" i="1" dirty="0">
              <a:solidFill>
                <a:srgbClr val="00B050"/>
              </a:solidFill>
            </a:endParaRPr>
          </a:p>
          <a:p>
            <a:pPr algn="ctr"/>
            <a:r>
              <a:rPr lang="en-US" sz="2400" b="1" i="1" dirty="0" smtClean="0">
                <a:solidFill>
                  <a:srgbClr val="00B050"/>
                </a:solidFill>
              </a:rPr>
              <a:t>bobkovanatali.ucoz.ru</a:t>
            </a:r>
            <a:endParaRPr lang="ru-RU" sz="2400" b="1" i="1" dirty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  <a:p>
            <a:endParaRPr lang="ru-RU" sz="2400" dirty="0" smtClean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  <a:p>
            <a:endParaRPr lang="ru-RU" sz="2400" dirty="0" smtClean="0">
              <a:solidFill>
                <a:srgbClr val="00B050"/>
              </a:solidFill>
            </a:endParaRPr>
          </a:p>
          <a:p>
            <a:endParaRPr lang="ru-RU" sz="2400" dirty="0">
              <a:solidFill>
                <a:srgbClr val="00B050"/>
              </a:solidFill>
            </a:endParaRPr>
          </a:p>
          <a:p>
            <a:endParaRPr lang="ru-RU" sz="2400" dirty="0" smtClean="0">
              <a:solidFill>
                <a:srgbClr val="00B050"/>
              </a:solidFill>
            </a:endParaRPr>
          </a:p>
          <a:p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980728"/>
            <a:ext cx="24003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121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вердый переплет">
  <a:themeElements>
    <a:clrScheme name="Другая 10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Твердый переплет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Твердый переплет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106</TotalTime>
  <Words>864</Words>
  <Application>Microsoft Office PowerPoint</Application>
  <PresentationFormat>Экран (4:3)</PresentationFormat>
  <Paragraphs>123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Твердый переплет</vt:lpstr>
      <vt:lpstr>Муниципальное  бюджетное общеобразовательное учреждение  «Осинковская средняя общеобразовательная школа» Вязниковского района Владимирской области  «Китайская роза»  </vt:lpstr>
      <vt:lpstr>Название </vt:lpstr>
      <vt:lpstr>Происхождение </vt:lpstr>
      <vt:lpstr>Внешний вид </vt:lpstr>
      <vt:lpstr>Презентация PowerPoint</vt:lpstr>
      <vt:lpstr>           Способы ухода </vt:lpstr>
      <vt:lpstr>            Способы ухода </vt:lpstr>
      <vt:lpstr>Способы ухода </vt:lpstr>
      <vt:lpstr> Размножение  </vt:lpstr>
      <vt:lpstr>  Вредители и болезни  </vt:lpstr>
      <vt:lpstr> Вредители и болезни </vt:lpstr>
      <vt:lpstr>Вывод: китайский розан: </vt:lpstr>
      <vt:lpstr>Список литературы: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виртуоз</dc:creator>
  <cp:lastModifiedBy>виртуоз</cp:lastModifiedBy>
  <cp:revision>15</cp:revision>
  <dcterms:created xsi:type="dcterms:W3CDTF">2015-01-19T17:35:46Z</dcterms:created>
  <dcterms:modified xsi:type="dcterms:W3CDTF">2015-01-19T20:17:05Z</dcterms:modified>
</cp:coreProperties>
</file>