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45"/>
  </p:notesMasterIdLst>
  <p:sldIdLst>
    <p:sldId id="256" r:id="rId5"/>
    <p:sldId id="296" r:id="rId6"/>
    <p:sldId id="257" r:id="rId7"/>
    <p:sldId id="258" r:id="rId8"/>
    <p:sldId id="259" r:id="rId9"/>
    <p:sldId id="260" r:id="rId10"/>
    <p:sldId id="297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9" r:id="rId19"/>
    <p:sldId id="268" r:id="rId20"/>
    <p:sldId id="270" r:id="rId21"/>
    <p:sldId id="271" r:id="rId22"/>
    <p:sldId id="273" r:id="rId23"/>
    <p:sldId id="274" r:id="rId24"/>
    <p:sldId id="275" r:id="rId25"/>
    <p:sldId id="276" r:id="rId26"/>
    <p:sldId id="279" r:id="rId27"/>
    <p:sldId id="283" r:id="rId28"/>
    <p:sldId id="278" r:id="rId29"/>
    <p:sldId id="298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9" r:id="rId39"/>
    <p:sldId id="293" r:id="rId40"/>
    <p:sldId id="300" r:id="rId41"/>
    <p:sldId id="294" r:id="rId42"/>
    <p:sldId id="295" r:id="rId43"/>
    <p:sldId id="301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4" Type="http://schemas.openxmlformats.org/officeDocument/2006/relationships/image" Target="../media/image27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4" Type="http://schemas.openxmlformats.org/officeDocument/2006/relationships/image" Target="../media/image8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image" Target="../media/image104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12" Type="http://schemas.openxmlformats.org/officeDocument/2006/relationships/image" Target="../media/image103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11" Type="http://schemas.openxmlformats.org/officeDocument/2006/relationships/image" Target="../media/image102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image" Target="../media/image28.png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28.png"/><Relationship Id="rId7" Type="http://schemas.openxmlformats.org/officeDocument/2006/relationships/image" Target="../media/image36.wmf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6" Type="http://schemas.openxmlformats.org/officeDocument/2006/relationships/image" Target="../media/image35.wmf"/><Relationship Id="rId5" Type="http://schemas.openxmlformats.org/officeDocument/2006/relationships/image" Target="../media/image34.emf"/><Relationship Id="rId4" Type="http://schemas.openxmlformats.org/officeDocument/2006/relationships/image" Target="../media/image29.png"/><Relationship Id="rId9" Type="http://schemas.openxmlformats.org/officeDocument/2006/relationships/image" Target="../media/image3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e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D6616-934A-4DBE-A1B3-D79BCF11E8ED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80E4-4940-46B0-855A-4075E79A2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218-706-944</a:t>
            </a: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F51EA4-EC50-4ADD-AC1C-C453305E11F5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AC3EF8-1AF7-40CB-87E3-7874B57B5733}" type="slidenum">
              <a:rPr lang="ru-RU"/>
              <a:pPr/>
              <a:t>13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685DA2-E385-412F-B3FC-4144FC78EB56}" type="slidenum">
              <a:rPr lang="ru-RU"/>
              <a:pPr/>
              <a:t>14</a:t>
            </a:fld>
            <a:endParaRPr lang="ru-RU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591DD4B-9B23-4A18-A559-2F5FFDB89576}" type="slidenum">
              <a:rPr lang="ru-RU"/>
              <a:pPr/>
              <a:t>15</a:t>
            </a:fld>
            <a:endParaRPr lang="ru-RU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8FE3B6-650D-4D8F-8192-6D97C9D09F61}" type="slidenum">
              <a:rPr lang="ru-RU"/>
              <a:pPr/>
              <a:t>16</a:t>
            </a:fld>
            <a:endParaRPr 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050BB7C-8207-4AC0-A27C-CF3E22DE29AD}" type="slidenum">
              <a:rPr lang="ru-RU"/>
              <a:pPr/>
              <a:t>17</a:t>
            </a:fld>
            <a:endParaRPr 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7E73C0-1CA2-44DA-9E91-126490A89FAB}" type="slidenum">
              <a:rPr lang="ru-RU"/>
              <a:pPr/>
              <a:t>18</a:t>
            </a:fld>
            <a:endParaRPr 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976E743-F78E-4851-AEBF-AA688F8049F9}" type="slidenum">
              <a:rPr lang="ru-RU"/>
              <a:pPr/>
              <a:t>19</a:t>
            </a:fld>
            <a:endParaRPr lang="ru-RU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D2350F5-2BC6-45EA-AFE6-E806D034C333}" type="slidenum">
              <a:rPr lang="ru-RU"/>
              <a:pPr/>
              <a:t>20</a:t>
            </a:fld>
            <a:endParaRPr lang="ru-R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911615-873F-40B4-BD61-D1604C7D2BA1}" type="slidenum">
              <a:rPr lang="ru-RU"/>
              <a:pPr/>
              <a:t>21</a:t>
            </a:fld>
            <a:endParaRPr lang="ru-RU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0215F6B-CC7C-4F67-BFF3-0E673FB07017}" type="slidenum">
              <a:rPr lang="ru-RU"/>
              <a:pPr/>
              <a:t>22</a:t>
            </a:fld>
            <a:endParaRPr lang="ru-RU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218-706-944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387667-23F1-487C-BE00-EAEFBF5302A1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199C8EE-B6DB-41AC-BFEF-EFC571AF3280}" type="slidenum">
              <a:rPr lang="ru-RU"/>
              <a:pPr/>
              <a:t>23</a:t>
            </a:fld>
            <a:endParaRPr lang="ru-R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EA5A1B1-F2BB-4284-9251-8BCBE3D8FF6F}" type="slidenum">
              <a:rPr lang="ru-RU"/>
              <a:pPr/>
              <a:t>24</a:t>
            </a:fld>
            <a:endParaRPr lang="ru-RU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3886131-47AD-4485-9BCC-F7C30460357F}" type="slidenum">
              <a:rPr lang="ru-RU"/>
              <a:pPr/>
              <a:t>25</a:t>
            </a:fld>
            <a:endParaRPr lang="ru-R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218-706-944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F66F5A-6756-467E-A2F4-BE8E402889C1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218-706-944</a:t>
            </a:r>
            <a:endParaRPr lang="ru-RU" smtClean="0"/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AAA88B-1C5C-47B1-9D39-E4CF7E82168D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982FDBC-29D1-4FE5-923E-2E441E6385D8}" type="slidenum">
              <a:rPr lang="ru-RU"/>
              <a:pPr/>
              <a:t>8</a:t>
            </a:fld>
            <a:endParaRPr 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6AEC024-FBE7-4449-86DC-AFD468E675FD}" type="slidenum">
              <a:rPr lang="ru-RU"/>
              <a:pPr/>
              <a:t>9</a:t>
            </a:fld>
            <a:endParaRPr lang="ru-RU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4770F51-DF15-41F8-9444-D3691F85526F}" type="slidenum">
              <a:rPr lang="ru-RU"/>
              <a:pPr/>
              <a:t>10</a:t>
            </a:fld>
            <a:endParaRPr lang="ru-RU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37ECB5-57B0-4849-9224-4AEEA8EA5676}" type="slidenum">
              <a:rPr lang="ru-RU"/>
              <a:pPr/>
              <a:t>11</a:t>
            </a:fld>
            <a:endParaRPr 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FE488F-2E1D-4B75-B9D7-6070BD357F1B}" type="slidenum">
              <a:rPr lang="ru-RU"/>
              <a:pPr/>
              <a:t>12</a:t>
            </a:fld>
            <a:endParaRPr 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57A-4886-4489-8C8D-9BED687BD9A6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F5C-979A-40D0-8A98-F3AF29539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57A-4886-4489-8C8D-9BED687BD9A6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F5C-979A-40D0-8A98-F3AF29539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57A-4886-4489-8C8D-9BED687BD9A6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F5C-979A-40D0-8A98-F3AF29539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Прямоугольник 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onstantia" pitchFamily="18" charset="0"/>
              </a:endParaRPr>
            </a:p>
          </p:txBody>
        </p:sp>
      </p:grp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EA5E650-2930-44F2-9F53-4E9CED62CE92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B3CBA4-D849-4D42-AB38-E2D2480B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D9E2C-B3F3-4874-8AB4-89E651583266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4E1E5-05FF-46A4-918D-947A1F8EB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1963673-D8E6-456A-8D1B-5CFEB251370E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1F3C85-B36D-42B9-965F-DB493E704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683E-A56A-4C4F-8356-45B7DA87E5BC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5DA44-CDDF-4D2E-B8E6-A2CB06669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AB3A7-4C76-4D46-A7EA-7DF0EF5FAD23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062E-F172-49E1-A0A5-85C30539AA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D91B-C4A5-4836-94F8-8247E678B4CD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107B1-F0F7-464C-9A2D-610904A5FB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6C41A-798A-4511-AAB1-5CB20EFE967A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FBDAD-53E7-4B96-85EB-1BEF903B1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1BAB6-193F-46F5-97B1-51806CEF6097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71FF5-F80B-4D07-83F3-AEE2884F7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57A-4886-4489-8C8D-9BED687BD9A6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F5C-979A-40D0-8A98-F3AF29539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FD7655-A645-452E-998F-D2F6A1158CB0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C67A2E-1280-4B6C-A6E2-BFBA577A6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08F00-7FA7-41B5-9576-DED65D940D3E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66CF3-867C-4C51-A22B-842411716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2DB684-065F-4B46-8A98-6286BC6ABF4B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5C84E20-1ACA-47F2-BF7C-4E788795B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CEF622-ACCC-4716-83EA-AFE0648D33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FA6AF-9635-4DF9-B1A6-5D4EE073D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09389-CD88-4CA0-9308-383B53560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3A0C-D19A-4877-872B-62E055014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29315-3A42-4AF4-8F84-854D103F9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FC721-A3DC-43DD-9694-C485831C7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988AD-E703-4EB0-8B88-74A2F1A8D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57A-4886-4489-8C8D-9BED687BD9A6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F5C-979A-40D0-8A98-F3AF29539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D38A6-A7E1-4A84-8DD2-AAE17EBEDF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BC372-D9CB-465B-AF3D-1CBC1D4C1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A184B-DF47-4B1C-9E59-FE9B95CDF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8F31-7FF9-41AE-B6D9-51698C76D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A09CF-A7EE-4621-985E-091B9E3A4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A166-54D9-4C82-8EDB-9CC242BAD2F1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4A5B-4A25-44AC-9559-1F281096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A166-54D9-4C82-8EDB-9CC242BAD2F1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4A5B-4A25-44AC-9559-1F281096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A166-54D9-4C82-8EDB-9CC242BAD2F1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4A5B-4A25-44AC-9559-1F281096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A166-54D9-4C82-8EDB-9CC242BAD2F1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4A5B-4A25-44AC-9559-1F281096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A166-54D9-4C82-8EDB-9CC242BAD2F1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4A5B-4A25-44AC-9559-1F281096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57A-4886-4489-8C8D-9BED687BD9A6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F5C-979A-40D0-8A98-F3AF29539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A166-54D9-4C82-8EDB-9CC242BAD2F1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4A5B-4A25-44AC-9559-1F281096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A166-54D9-4C82-8EDB-9CC242BAD2F1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4A5B-4A25-44AC-9559-1F281096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A166-54D9-4C82-8EDB-9CC242BAD2F1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4A5B-4A25-44AC-9559-1F281096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A166-54D9-4C82-8EDB-9CC242BAD2F1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4A5B-4A25-44AC-9559-1F281096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A166-54D9-4C82-8EDB-9CC242BAD2F1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4A5B-4A25-44AC-9559-1F281096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5A166-54D9-4C82-8EDB-9CC242BAD2F1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54A5B-4A25-44AC-9559-1F281096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57A-4886-4489-8C8D-9BED687BD9A6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F5C-979A-40D0-8A98-F3AF29539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57A-4886-4489-8C8D-9BED687BD9A6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F5C-979A-40D0-8A98-F3AF29539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57A-4886-4489-8C8D-9BED687BD9A6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F5C-979A-40D0-8A98-F3AF29539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57A-4886-4489-8C8D-9BED687BD9A6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F5C-979A-40D0-8A98-F3AF29539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57A-4886-4489-8C8D-9BED687BD9A6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94F5C-979A-40D0-8A98-F3AF29539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F157A-4886-4489-8C8D-9BED687BD9A6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94F5C-979A-40D0-8A98-F3AF295398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E376E04-2FAB-4D6D-A320-5BA3CFE5C8C4}" type="datetimeFigureOut">
              <a:rPr lang="ru-RU"/>
              <a:pPr>
                <a:defRPr/>
              </a:pPr>
              <a:t>08.08.2014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9A7B9A0-6AA1-41B4-9407-71FEF323D8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Constantia" pitchFamily="18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70DF90-946B-44BA-B8A0-C7E6A4EA3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1034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5A166-54D9-4C82-8EDB-9CC242BAD2F1}" type="datetimeFigureOut">
              <a:rPr lang="ru-RU" smtClean="0"/>
              <a:pPr/>
              <a:t>08.08.2014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4A5B-4A25-44AC-9559-1F28109638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slide" Target="slide16.xml"/><Relationship Id="rId5" Type="http://schemas.openxmlformats.org/officeDocument/2006/relationships/oleObject" Target="../embeddings/oleObject6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slide" Target="slide15.xml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23.png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Relationship Id="rId1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slide" Target="slide13.xml"/><Relationship Id="rId11" Type="http://schemas.openxmlformats.org/officeDocument/2006/relationships/image" Target="../media/image23.png"/><Relationship Id="rId5" Type="http://schemas.openxmlformats.org/officeDocument/2006/relationships/slide" Target="slide23.xml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6" Type="http://schemas.openxmlformats.org/officeDocument/2006/relationships/slide" Target="slide15.xml"/><Relationship Id="rId11" Type="http://schemas.openxmlformats.org/officeDocument/2006/relationships/image" Target="../media/image23.png"/><Relationship Id="rId5" Type="http://schemas.openxmlformats.org/officeDocument/2006/relationships/slide" Target="slide25.xml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9.bin"/><Relationship Id="rId9" Type="http://schemas.openxmlformats.org/officeDocument/2006/relationships/oleObject" Target="../embeddings/oleObject3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6.xml"/><Relationship Id="rId7" Type="http://schemas.openxmlformats.org/officeDocument/2006/relationships/slide" Target="slide17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7.vml"/><Relationship Id="rId6" Type="http://schemas.openxmlformats.org/officeDocument/2006/relationships/slide" Target="slide23.xml"/><Relationship Id="rId5" Type="http://schemas.openxmlformats.org/officeDocument/2006/relationships/oleObject" Target="../embeddings/oleObject34.bin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8.vml"/><Relationship Id="rId6" Type="http://schemas.openxmlformats.org/officeDocument/2006/relationships/slide" Target="slide15.x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oleObject" Target="../embeddings/oleObject48.bin"/><Relationship Id="rId18" Type="http://schemas.openxmlformats.org/officeDocument/2006/relationships/slide" Target="slide18.xml"/><Relationship Id="rId3" Type="http://schemas.openxmlformats.org/officeDocument/2006/relationships/image" Target="../media/image64.jpeg"/><Relationship Id="rId7" Type="http://schemas.openxmlformats.org/officeDocument/2006/relationships/oleObject" Target="../embeddings/oleObject42.bin"/><Relationship Id="rId12" Type="http://schemas.openxmlformats.org/officeDocument/2006/relationships/oleObject" Target="../embeddings/oleObject47.bin"/><Relationship Id="rId17" Type="http://schemas.openxmlformats.org/officeDocument/2006/relationships/slide" Target="slide6.xml"/><Relationship Id="rId2" Type="http://schemas.openxmlformats.org/officeDocument/2006/relationships/slideLayout" Target="../slideLayouts/slideLayout41.xml"/><Relationship Id="rId16" Type="http://schemas.openxmlformats.org/officeDocument/2006/relationships/oleObject" Target="../embeddings/oleObject51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50.bin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Relationship Id="rId14" Type="http://schemas.openxmlformats.org/officeDocument/2006/relationships/oleObject" Target="../embeddings/oleObject4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image" Target="../media/image70.jpeg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71.jpeg"/><Relationship Id="rId4" Type="http://schemas.openxmlformats.org/officeDocument/2006/relationships/slide" Target="slide6.xml"/><Relationship Id="rId9" Type="http://schemas.openxmlformats.org/officeDocument/2006/relationships/oleObject" Target="../embeddings/oleObject5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5.jpeg"/><Relationship Id="rId7" Type="http://schemas.openxmlformats.org/officeDocument/2006/relationships/slide" Target="slide1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5.jpeg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7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6.jpe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3.vml"/><Relationship Id="rId6" Type="http://schemas.openxmlformats.org/officeDocument/2006/relationships/slide" Target="slide1.xml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5.jpeg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68.bin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6.jpe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5.vml"/><Relationship Id="rId6" Type="http://schemas.openxmlformats.org/officeDocument/2006/relationships/slide" Target="slide1.xml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7" Type="http://schemas.openxmlformats.org/officeDocument/2006/relationships/image" Target="../media/image76.jpeg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6.vml"/><Relationship Id="rId6" Type="http://schemas.openxmlformats.org/officeDocument/2006/relationships/slide" Target="slide1.xml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oleObject" Target="../embeddings/oleObject83.bin"/><Relationship Id="rId18" Type="http://schemas.openxmlformats.org/officeDocument/2006/relationships/slide" Target="slide18.xml"/><Relationship Id="rId3" Type="http://schemas.openxmlformats.org/officeDocument/2006/relationships/image" Target="../media/image64.jpeg"/><Relationship Id="rId7" Type="http://schemas.openxmlformats.org/officeDocument/2006/relationships/oleObject" Target="../embeddings/oleObject77.bin"/><Relationship Id="rId12" Type="http://schemas.openxmlformats.org/officeDocument/2006/relationships/oleObject" Target="../embeddings/oleObject82.bin"/><Relationship Id="rId17" Type="http://schemas.openxmlformats.org/officeDocument/2006/relationships/slide" Target="slide6.xml"/><Relationship Id="rId2" Type="http://schemas.openxmlformats.org/officeDocument/2006/relationships/slideLayout" Target="../slideLayouts/slideLayout41.xml"/><Relationship Id="rId16" Type="http://schemas.openxmlformats.org/officeDocument/2006/relationships/oleObject" Target="../embeddings/oleObject86.bin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5.bin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9.bin"/><Relationship Id="rId14" Type="http://schemas.openxmlformats.org/officeDocument/2006/relationships/oleObject" Target="../embeddings/oleObject84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4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" descr="C:\Documents and Settings\olya\Рабочий стол\Новая папка\54f7c968ad7e50bd696d541aa56473d502be0611_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8"/>
            <a:ext cx="9144000" cy="68545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5786454"/>
            <a:ext cx="74270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Квадратные корни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052513"/>
            <a:ext cx="7010400" cy="3384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 smtClean="0"/>
              <a:t>Преобразование </a:t>
            </a:r>
            <a:r>
              <a:rPr lang="ru-RU" dirty="0" smtClean="0">
                <a:cs typeface="Arial" charset="0"/>
              </a:rPr>
              <a:t>√16 </a:t>
            </a:r>
            <a:r>
              <a:rPr lang="en-US" dirty="0" smtClean="0"/>
              <a:t>·</a:t>
            </a:r>
            <a:r>
              <a:rPr lang="ru-RU" dirty="0" smtClean="0">
                <a:cs typeface="Arial" charset="0"/>
              </a:rPr>
              <a:t> 5 = √16 √5 =4 √5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/>
              <a:t>Называют вынесением множителя из-под знака корня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cs typeface="Arial" charset="0"/>
              </a:rPr>
              <a:t>Обратное преобразование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cs typeface="Arial" charset="0"/>
              </a:rPr>
              <a:t>4 √5 = √16 </a:t>
            </a:r>
            <a:r>
              <a:rPr lang="en-US" dirty="0" smtClean="0">
                <a:cs typeface="Arial" charset="0"/>
              </a:rPr>
              <a:t>·</a:t>
            </a:r>
            <a:r>
              <a:rPr lang="ru-RU" dirty="0" smtClean="0">
                <a:cs typeface="Arial" charset="0"/>
              </a:rPr>
              <a:t> 5 называют внесением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cs typeface="Arial" charset="0"/>
              </a:rPr>
              <a:t>множителя под знак корня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smtClean="0">
                <a:cs typeface="Arial" charset="0"/>
              </a:rPr>
              <a:t>Преобразование </a:t>
            </a:r>
          </a:p>
        </p:txBody>
      </p:sp>
      <p:sp>
        <p:nvSpPr>
          <p:cNvPr id="7171" name="Line 4"/>
          <p:cNvSpPr>
            <a:spLocks noChangeShapeType="1"/>
          </p:cNvSpPr>
          <p:nvPr/>
        </p:nvSpPr>
        <p:spPr bwMode="auto">
          <a:xfrm>
            <a:off x="3059113" y="2852738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2" name="Line 5"/>
          <p:cNvSpPr>
            <a:spLocks noChangeShapeType="1"/>
          </p:cNvSpPr>
          <p:nvPr/>
        </p:nvSpPr>
        <p:spPr bwMode="auto">
          <a:xfrm>
            <a:off x="5219700" y="11255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3" name="Line 6"/>
          <p:cNvSpPr>
            <a:spLocks noChangeShapeType="1"/>
          </p:cNvSpPr>
          <p:nvPr/>
        </p:nvSpPr>
        <p:spPr bwMode="auto">
          <a:xfrm>
            <a:off x="1692275" y="50133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" name="Line 9"/>
          <p:cNvSpPr>
            <a:spLocks noChangeShapeType="1"/>
          </p:cNvSpPr>
          <p:nvPr/>
        </p:nvSpPr>
        <p:spPr bwMode="auto">
          <a:xfrm>
            <a:off x="2700338" y="50133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Line 13"/>
          <p:cNvSpPr>
            <a:spLocks noChangeShapeType="1"/>
          </p:cNvSpPr>
          <p:nvPr/>
        </p:nvSpPr>
        <p:spPr bwMode="auto">
          <a:xfrm>
            <a:off x="4211638" y="5013325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47813" y="4437063"/>
            <a:ext cx="3492500" cy="1166812"/>
            <a:chOff x="975" y="2795"/>
            <a:chExt cx="2200" cy="735"/>
          </a:xfrm>
        </p:grpSpPr>
        <p:sp>
          <p:nvSpPr>
            <p:cNvPr id="7178" name="Text Box 7"/>
            <p:cNvSpPr txBox="1">
              <a:spLocks noChangeArrowheads="1"/>
            </p:cNvSpPr>
            <p:nvPr/>
          </p:nvSpPr>
          <p:spPr bwMode="auto">
            <a:xfrm>
              <a:off x="1429" y="2976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/>
                <a:t>=</a:t>
              </a:r>
            </a:p>
          </p:txBody>
        </p:sp>
        <p:sp>
          <p:nvSpPr>
            <p:cNvPr id="7179" name="Text Box 8"/>
            <p:cNvSpPr txBox="1">
              <a:spLocks noChangeArrowheads="1"/>
            </p:cNvSpPr>
            <p:nvPr/>
          </p:nvSpPr>
          <p:spPr bwMode="auto">
            <a:xfrm>
              <a:off x="1701" y="2840"/>
              <a:ext cx="5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/>
                <a:t>3 </a:t>
              </a:r>
              <a:r>
                <a:rPr lang="ru-RU" sz="2800">
                  <a:solidFill>
                    <a:schemeClr val="tx2"/>
                  </a:solidFill>
                </a:rPr>
                <a:t>√2</a:t>
              </a:r>
            </a:p>
          </p:txBody>
        </p:sp>
        <p:sp>
          <p:nvSpPr>
            <p:cNvPr id="7180" name="Text Box 10"/>
            <p:cNvSpPr txBox="1">
              <a:spLocks noChangeArrowheads="1"/>
            </p:cNvSpPr>
            <p:nvPr/>
          </p:nvSpPr>
          <p:spPr bwMode="auto">
            <a:xfrm>
              <a:off x="1655" y="3203"/>
              <a:ext cx="77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chemeClr val="tx2"/>
                  </a:solidFill>
                </a:rPr>
                <a:t>√2 </a:t>
              </a:r>
              <a:r>
                <a:rPr lang="en-US" sz="2800">
                  <a:solidFill>
                    <a:schemeClr val="tx2"/>
                  </a:solidFill>
                  <a:cs typeface="Arial" charset="0"/>
                </a:rPr>
                <a:t>·</a:t>
              </a:r>
              <a:r>
                <a:rPr lang="ru-RU" sz="2800">
                  <a:solidFill>
                    <a:schemeClr val="tx2"/>
                  </a:solidFill>
                </a:rPr>
                <a:t>√2</a:t>
              </a:r>
            </a:p>
          </p:txBody>
        </p:sp>
        <p:sp>
          <p:nvSpPr>
            <p:cNvPr id="7181" name="Text Box 11"/>
            <p:cNvSpPr txBox="1">
              <a:spLocks noChangeArrowheads="1"/>
            </p:cNvSpPr>
            <p:nvPr/>
          </p:nvSpPr>
          <p:spPr bwMode="auto">
            <a:xfrm>
              <a:off x="2336" y="2976"/>
              <a:ext cx="1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/>
                <a:t>=</a:t>
              </a:r>
            </a:p>
          </p:txBody>
        </p:sp>
        <p:sp>
          <p:nvSpPr>
            <p:cNvPr id="7182" name="Text Box 12"/>
            <p:cNvSpPr txBox="1">
              <a:spLocks noChangeArrowheads="1"/>
            </p:cNvSpPr>
            <p:nvPr/>
          </p:nvSpPr>
          <p:spPr bwMode="auto">
            <a:xfrm>
              <a:off x="2608" y="2840"/>
              <a:ext cx="56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/>
                <a:t>3 </a:t>
              </a:r>
              <a:r>
                <a:rPr lang="ru-RU" sz="2800">
                  <a:solidFill>
                    <a:schemeClr val="tx2"/>
                  </a:solidFill>
                </a:rPr>
                <a:t>√2</a:t>
              </a:r>
            </a:p>
          </p:txBody>
        </p:sp>
        <p:sp>
          <p:nvSpPr>
            <p:cNvPr id="7183" name="Text Box 14"/>
            <p:cNvSpPr txBox="1">
              <a:spLocks noChangeArrowheads="1"/>
            </p:cNvSpPr>
            <p:nvPr/>
          </p:nvSpPr>
          <p:spPr bwMode="auto">
            <a:xfrm>
              <a:off x="2653" y="3158"/>
              <a:ext cx="45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chemeClr val="tx2"/>
                  </a:solidFill>
                </a:rPr>
                <a:t> 2</a:t>
              </a:r>
            </a:p>
          </p:txBody>
        </p:sp>
        <p:sp>
          <p:nvSpPr>
            <p:cNvPr id="7184" name="Text Box 15"/>
            <p:cNvSpPr txBox="1">
              <a:spLocks noChangeArrowheads="1"/>
            </p:cNvSpPr>
            <p:nvPr/>
          </p:nvSpPr>
          <p:spPr bwMode="auto">
            <a:xfrm>
              <a:off x="1020" y="2795"/>
              <a:ext cx="31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/>
                <a:t>3 </a:t>
              </a:r>
              <a:endParaRPr lang="ru-RU" sz="2800">
                <a:solidFill>
                  <a:schemeClr val="tx2"/>
                </a:solidFill>
              </a:endParaRPr>
            </a:p>
          </p:txBody>
        </p:sp>
        <p:sp>
          <p:nvSpPr>
            <p:cNvPr id="7185" name="Text Box 16"/>
            <p:cNvSpPr txBox="1">
              <a:spLocks noChangeArrowheads="1"/>
            </p:cNvSpPr>
            <p:nvPr/>
          </p:nvSpPr>
          <p:spPr bwMode="auto">
            <a:xfrm>
              <a:off x="975" y="3203"/>
              <a:ext cx="4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>
                  <a:solidFill>
                    <a:schemeClr val="tx2"/>
                  </a:solidFill>
                </a:rPr>
                <a:t>√2 </a:t>
              </a:r>
            </a:p>
          </p:txBody>
        </p:sp>
      </p:grpSp>
      <p:sp>
        <p:nvSpPr>
          <p:cNvPr id="7177" name="Text Box 18"/>
          <p:cNvSpPr txBox="1">
            <a:spLocks noChangeArrowheads="1"/>
          </p:cNvSpPr>
          <p:nvPr/>
        </p:nvSpPr>
        <p:spPr bwMode="auto">
          <a:xfrm>
            <a:off x="1476375" y="5589588"/>
            <a:ext cx="6480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Называют освобождением от иррациональности в знаменателе</a:t>
            </a:r>
          </a:p>
        </p:txBody>
      </p:sp>
      <p:pic>
        <p:nvPicPr>
          <p:cNvPr id="18" name="Picture 1" descr="C:\Documents and Settings\olya\Рабочий стол\Новая папка\chronicles-of-narnia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00438"/>
            <a:ext cx="2786050" cy="208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2" name="AutoShape 6"/>
          <p:cNvSpPr>
            <a:spLocks noChangeArrowheads="1"/>
          </p:cNvSpPr>
          <p:nvPr/>
        </p:nvSpPr>
        <p:spPr bwMode="auto">
          <a:xfrm>
            <a:off x="3428992" y="692150"/>
            <a:ext cx="5500726" cy="3808420"/>
          </a:xfrm>
          <a:prstGeom prst="cloudCallout">
            <a:avLst>
              <a:gd name="adj1" fmla="val -70545"/>
              <a:gd name="adj2" fmla="val -239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4000" b="1" i="1" dirty="0">
                <a:latin typeface="Times New Roman" pitchFamily="18" charset="0"/>
              </a:rPr>
              <a:t>Давайте познакомимся, меня зовут  </a:t>
            </a:r>
            <a:r>
              <a:rPr lang="ru-RU" sz="4000" b="1" i="1" dirty="0" err="1" smtClean="0">
                <a:latin typeface="Times New Roman" pitchFamily="18" charset="0"/>
              </a:rPr>
              <a:t>Сьюзен</a:t>
            </a:r>
            <a:endParaRPr lang="ru-RU" sz="4000" b="1" i="1" dirty="0">
              <a:latin typeface="Times New Roman" pitchFamily="18" charset="0"/>
            </a:endParaRPr>
          </a:p>
        </p:txBody>
      </p:sp>
      <p:pic>
        <p:nvPicPr>
          <p:cNvPr id="20483" name="Picture 3" descr="C:\Documents and Settings\olya\Рабочий стол\Новая папка\0_9e6d4_6fef41b1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57364"/>
            <a:ext cx="3512703" cy="431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7380288" y="4797425"/>
          <a:ext cx="800100" cy="990600"/>
        </p:xfrm>
        <a:graphic>
          <a:graphicData uri="http://schemas.openxmlformats.org/presentationml/2006/ole">
            <p:oleObj spid="_x0000_s21506" name="Точечный рисунок" r:id="rId4" imgW="800212" imgH="990738" progId="PBrush">
              <p:embed/>
            </p:oleObj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6248400" y="2667000"/>
          <a:ext cx="876300" cy="990600"/>
        </p:xfrm>
        <a:graphic>
          <a:graphicData uri="http://schemas.openxmlformats.org/presentationml/2006/ole">
            <p:oleObj spid="_x0000_s21507" name="Точечный рисунок" r:id="rId5" imgW="876190" imgH="990738" progId="PBrush">
              <p:embed/>
            </p:oleObj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1752600" y="762000"/>
          <a:ext cx="762000" cy="1066800"/>
        </p:xfrm>
        <a:graphic>
          <a:graphicData uri="http://schemas.openxmlformats.org/presentationml/2006/ole">
            <p:oleObj spid="_x0000_s21509" name="Точечный рисунок" r:id="rId6" imgW="762106" imgH="1066667" progId="PBrush">
              <p:embed/>
            </p:oleObj>
          </a:graphicData>
        </a:graphic>
      </p:graphicFrame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828800" y="0"/>
            <a:ext cx="7315200" cy="3505200"/>
          </a:xfrm>
          <a:prstGeom prst="cloudCallout">
            <a:avLst>
              <a:gd name="adj1" fmla="val -27148"/>
              <a:gd name="adj2" fmla="val 8052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 b="1">
                <a:latin typeface="Times New Roman" pitchFamily="18" charset="0"/>
              </a:rPr>
              <a:t>Я приглашаю вас пройти мой тест! Но будьте внимательны на пути Вас подстерегают вредные ошибки!!!</a:t>
            </a:r>
          </a:p>
        </p:txBody>
      </p:sp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381000" y="5334000"/>
          <a:ext cx="1066800" cy="1181100"/>
        </p:xfrm>
        <a:graphic>
          <a:graphicData uri="http://schemas.openxmlformats.org/presentationml/2006/ole">
            <p:oleObj spid="_x0000_s21510" name="Точечный рисунок" r:id="rId7" imgW="838095" imgH="1181265" progId="PBrush">
              <p:embed/>
            </p:oleObj>
          </a:graphicData>
        </a:graphic>
      </p:graphicFrame>
      <p:pic>
        <p:nvPicPr>
          <p:cNvPr id="9" name="Picture 3" descr="C:\Documents and Settings\olya\Рабочий стол\Новая папка\0_9e6d4_6fef41b1_X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857364"/>
            <a:ext cx="3512703" cy="431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276600" y="3810000"/>
          <a:ext cx="1077913" cy="1143000"/>
        </p:xfrm>
        <a:graphic>
          <a:graphicData uri="http://schemas.openxmlformats.org/presentationml/2006/ole">
            <p:oleObj spid="_x0000_s22530" name="Точечный рисунок" r:id="rId4" imgW="1267002" imgH="1343212" progId="PBrush">
              <p:embed/>
            </p:oleObj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724400" y="4191000"/>
          <a:ext cx="762000" cy="1066800"/>
        </p:xfrm>
        <a:graphic>
          <a:graphicData uri="http://schemas.openxmlformats.org/presentationml/2006/ole">
            <p:oleObj spid="_x0000_s22531" name="Точечный рисунок" r:id="rId5" imgW="762106" imgH="1066667" progId="PBrush">
              <p:embed/>
            </p:oleObj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4500563" y="2133600"/>
          <a:ext cx="876300" cy="990600"/>
        </p:xfrm>
        <a:graphic>
          <a:graphicData uri="http://schemas.openxmlformats.org/presentationml/2006/ole">
            <p:oleObj spid="_x0000_s22532" name="Точечный рисунок" r:id="rId6" imgW="876190" imgH="990738" progId="PBrush">
              <p:embed/>
            </p:oleObj>
          </a:graphicData>
        </a:graphic>
      </p:graphicFrame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981200"/>
            <a:ext cx="3432175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400" smtClean="0"/>
              <a:t> 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0" y="0"/>
            <a:ext cx="6019800" cy="2565400"/>
          </a:xfrm>
          <a:prstGeom prst="cloudCallout">
            <a:avLst>
              <a:gd name="adj1" fmla="val 46676"/>
              <a:gd name="adj2" fmla="val 4399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ru-RU" sz="2400" b="1" i="1">
                <a:latin typeface="Times New Roman" pitchFamily="18" charset="0"/>
              </a:rPr>
              <a:t>Вот тебе первый пример, решив его укажи верный ответ нажав соответствующую кнопку!</a:t>
            </a:r>
          </a:p>
        </p:txBody>
      </p:sp>
      <p:graphicFrame>
        <p:nvGraphicFramePr>
          <p:cNvPr id="25608" name="Object 8"/>
          <p:cNvGraphicFramePr>
            <a:graphicFrameLocks noChangeAspect="1"/>
          </p:cNvGraphicFramePr>
          <p:nvPr/>
        </p:nvGraphicFramePr>
        <p:xfrm>
          <a:off x="609600" y="3810000"/>
          <a:ext cx="800100" cy="990600"/>
        </p:xfrm>
        <a:graphic>
          <a:graphicData uri="http://schemas.openxmlformats.org/presentationml/2006/ole">
            <p:oleObj spid="_x0000_s22533" name="Точечный рисунок" r:id="rId7" imgW="800212" imgH="990738" progId="PBrush">
              <p:embed/>
            </p:oleObj>
          </a:graphicData>
        </a:graphic>
      </p:graphicFrame>
      <p:sp>
        <p:nvSpPr>
          <p:cNvPr id="11272" name="AutoShape 9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48006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274" name="Object 1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2535" name="Формула" r:id="rId9" imgW="114151" imgH="215619" progId="Equation.3">
              <p:embed/>
            </p:oleObj>
          </a:graphicData>
        </a:graphic>
      </p:graphicFrame>
      <p:graphicFrame>
        <p:nvGraphicFramePr>
          <p:cNvPr id="11275" name="Object 15"/>
          <p:cNvGraphicFramePr>
            <a:graphicFrameLocks noChangeAspect="1"/>
          </p:cNvGraphicFramePr>
          <p:nvPr/>
        </p:nvGraphicFramePr>
        <p:xfrm>
          <a:off x="650875" y="5410200"/>
          <a:ext cx="450850" cy="979488"/>
        </p:xfrm>
        <a:graphic>
          <a:graphicData uri="http://schemas.openxmlformats.org/presentationml/2006/ole">
            <p:oleObj spid="_x0000_s22536" name="Формула" r:id="rId10" imgW="139639" imgH="393529" progId="Equation.3">
              <p:embed/>
            </p:oleObj>
          </a:graphicData>
        </a:graphic>
      </p:graphicFrame>
      <p:sp>
        <p:nvSpPr>
          <p:cNvPr id="11276" name="AutoShape 16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24400" y="48006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AutoShape 17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5000" y="48006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8" name="Text Box 19"/>
          <p:cNvSpPr txBox="1">
            <a:spLocks noChangeArrowheads="1"/>
          </p:cNvSpPr>
          <p:nvPr/>
        </p:nvSpPr>
        <p:spPr bwMode="auto">
          <a:xfrm>
            <a:off x="900113" y="2636838"/>
            <a:ext cx="38877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 Чему равен </a:t>
            </a:r>
            <a:r>
              <a:rPr lang="ru-RU" sz="2800">
                <a:cs typeface="Arial" charset="0"/>
              </a:rPr>
              <a:t>√а</a:t>
            </a:r>
            <a:r>
              <a:rPr lang="ru-RU" sz="2800" baseline="30000">
                <a:cs typeface="Arial" charset="0"/>
              </a:rPr>
              <a:t>2 </a:t>
            </a:r>
            <a:r>
              <a:rPr lang="ru-RU" sz="2800">
                <a:cs typeface="Arial" charset="0"/>
              </a:rPr>
              <a:t> для положительного числа а?</a:t>
            </a:r>
          </a:p>
        </p:txBody>
      </p:sp>
      <p:sp>
        <p:nvSpPr>
          <p:cNvPr id="11279" name="Text Box 20"/>
          <p:cNvSpPr txBox="1">
            <a:spLocks noChangeArrowheads="1"/>
          </p:cNvSpPr>
          <p:nvPr/>
        </p:nvSpPr>
        <p:spPr bwMode="auto">
          <a:xfrm>
            <a:off x="3492500" y="5516563"/>
            <a:ext cx="57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а</a:t>
            </a:r>
          </a:p>
        </p:txBody>
      </p:sp>
      <p:sp>
        <p:nvSpPr>
          <p:cNvPr id="11280" name="Text Box 21"/>
          <p:cNvSpPr txBox="1">
            <a:spLocks noChangeArrowheads="1"/>
          </p:cNvSpPr>
          <p:nvPr/>
        </p:nvSpPr>
        <p:spPr bwMode="auto">
          <a:xfrm>
            <a:off x="1908175" y="5516563"/>
            <a:ext cx="57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-а</a:t>
            </a:r>
          </a:p>
        </p:txBody>
      </p:sp>
      <p:sp>
        <p:nvSpPr>
          <p:cNvPr id="11281" name="Text Box 22"/>
          <p:cNvSpPr txBox="1">
            <a:spLocks noChangeArrowheads="1"/>
          </p:cNvSpPr>
          <p:nvPr/>
        </p:nvSpPr>
        <p:spPr bwMode="auto">
          <a:xfrm>
            <a:off x="4787900" y="5589588"/>
            <a:ext cx="574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а</a:t>
            </a:r>
            <a:r>
              <a:rPr lang="ru-RU" sz="2800" baseline="30000">
                <a:cs typeface="Arial" charset="0"/>
              </a:rPr>
              <a:t>2</a:t>
            </a:r>
          </a:p>
        </p:txBody>
      </p:sp>
      <p:pic>
        <p:nvPicPr>
          <p:cNvPr id="18" name="Picture 3" descr="C:\Documents and Settings\olya\Рабочий стол\Новая папка\0_9e6d4_6fef41b1_XL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4942" y="1500174"/>
            <a:ext cx="378442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046413" y="4038600"/>
          <a:ext cx="763587" cy="1066800"/>
        </p:xfrm>
        <a:graphic>
          <a:graphicData uri="http://schemas.openxmlformats.org/presentationml/2006/ole">
            <p:oleObj spid="_x0000_s23554" name="Точечный рисунок" r:id="rId4" imgW="695238" imgH="971686" progId="PBrush">
              <p:embed/>
            </p:oleObj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284663" y="2133600"/>
          <a:ext cx="876300" cy="990600"/>
        </p:xfrm>
        <a:graphic>
          <a:graphicData uri="http://schemas.openxmlformats.org/presentationml/2006/ole">
            <p:oleObj spid="_x0000_s23555" name="Точечный рисунок" r:id="rId5" imgW="876190" imgH="990738" progId="PBrush">
              <p:embed/>
            </p:oleObj>
          </a:graphicData>
        </a:graphic>
      </p:graphicFrame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228600" y="0"/>
            <a:ext cx="5135563" cy="3068638"/>
          </a:xfrm>
          <a:prstGeom prst="cloudCallout">
            <a:avLst>
              <a:gd name="adj1" fmla="val 63694"/>
              <a:gd name="adj2" fmla="val 2361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 i="1">
                <a:latin typeface="Times New Roman" pitchFamily="18" charset="0"/>
              </a:rPr>
              <a:t>Молодец!!!Ура!Ура! Вот тебе второй пример решай  и жми на кнопку скорей, пока ошибки тебя не настигли!  Вычисли</a:t>
            </a:r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5105400" y="3276600"/>
          <a:ext cx="1077913" cy="1143000"/>
        </p:xfrm>
        <a:graphic>
          <a:graphicData uri="http://schemas.openxmlformats.org/presentationml/2006/ole">
            <p:oleObj spid="_x0000_s23557" name="Точечный рисунок" r:id="rId6" imgW="1267002" imgH="1343212" progId="PBrush">
              <p:embed/>
            </p:oleObj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/>
        </p:nvGraphicFramePr>
        <p:xfrm>
          <a:off x="323850" y="2997200"/>
          <a:ext cx="800100" cy="990600"/>
        </p:xfrm>
        <a:graphic>
          <a:graphicData uri="http://schemas.openxmlformats.org/presentationml/2006/ole">
            <p:oleObj spid="_x0000_s23558" name="Точечный рисунок" r:id="rId7" imgW="800212" imgH="990738" progId="PBrush">
              <p:embed/>
            </p:oleObj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1331913" y="2930525"/>
          <a:ext cx="1500187" cy="1308100"/>
        </p:xfrm>
        <a:graphic>
          <a:graphicData uri="http://schemas.openxmlformats.org/presentationml/2006/ole">
            <p:oleObj spid="_x0000_s23559" name="Формула" r:id="rId8" imgW="380880" imgH="330120" progId="Equation.3">
              <p:embed/>
            </p:oleObj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747713" y="5445125"/>
          <a:ext cx="558800" cy="727075"/>
        </p:xfrm>
        <a:graphic>
          <a:graphicData uri="http://schemas.openxmlformats.org/presentationml/2006/ole">
            <p:oleObj spid="_x0000_s23560" name="Формула" r:id="rId9" imgW="126780" imgH="164814" progId="Equation.3">
              <p:embed/>
            </p:oleObj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1763713" y="5516563"/>
          <a:ext cx="1101725" cy="655637"/>
        </p:xfrm>
        <a:graphic>
          <a:graphicData uri="http://schemas.openxmlformats.org/presentationml/2006/ole">
            <p:oleObj spid="_x0000_s23561" name="Формула" r:id="rId10" imgW="228501" imgH="165028" progId="Equation.3">
              <p:embed/>
            </p:oleObj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3276600" y="5445125"/>
          <a:ext cx="930275" cy="650875"/>
        </p:xfrm>
        <a:graphic>
          <a:graphicData uri="http://schemas.openxmlformats.org/presentationml/2006/ole">
            <p:oleObj spid="_x0000_s23562" name="Формула" r:id="rId11" imgW="177492" imgH="177492" progId="Equation.3">
              <p:embed/>
            </p:oleObj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4859338" y="5516563"/>
          <a:ext cx="1069975" cy="652462"/>
        </p:xfrm>
        <a:graphic>
          <a:graphicData uri="http://schemas.openxmlformats.org/presentationml/2006/ole">
            <p:oleObj spid="_x0000_s23563" name="Формула" r:id="rId12" imgW="291847" imgH="177646" progId="Equation.3">
              <p:embed/>
            </p:oleObj>
          </a:graphicData>
        </a:graphic>
      </p:graphicFrame>
      <p:sp>
        <p:nvSpPr>
          <p:cNvPr id="12301" name="AutoShape 13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85800" y="47244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2" name="AutoShape 14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4652963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3" name="AutoShape 15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5513" y="47244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04" name="AutoShape 16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48038" y="47244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" name="Picture 3" descr="C:\Documents and Settings\olya\Рабочий стол\Новая папка\0_9e6d4_6fef41b1_XL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072066" y="1285860"/>
            <a:ext cx="3978479" cy="488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304800" y="304800"/>
            <a:ext cx="4724400" cy="2514600"/>
          </a:xfrm>
          <a:prstGeom prst="cloudCallout">
            <a:avLst>
              <a:gd name="adj1" fmla="val 73588"/>
              <a:gd name="adj2" fmla="val 3983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 i="1">
                <a:latin typeface="Times New Roman" pitchFamily="18" charset="0"/>
              </a:rPr>
              <a:t>Молодец!!! Ура!</a:t>
            </a:r>
          </a:p>
          <a:p>
            <a:pPr algn="ctr"/>
            <a:r>
              <a:rPr lang="ru-RU" sz="2800" b="1" i="1">
                <a:latin typeface="Times New Roman" pitchFamily="18" charset="0"/>
              </a:rPr>
              <a:t>Ура! Решай третий, не останавливайся!</a:t>
            </a:r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1779588" y="2771983"/>
          <a:ext cx="2220908" cy="1357105"/>
        </p:xfrm>
        <a:graphic>
          <a:graphicData uri="http://schemas.openxmlformats.org/presentationml/2006/ole">
            <p:oleObj spid="_x0000_s25603" name="Формула" r:id="rId4" imgW="482400" imgH="291960" progId="Equation.3">
              <p:embed/>
            </p:oleObj>
          </a:graphicData>
        </a:graphic>
      </p:graphicFrame>
      <p:sp>
        <p:nvSpPr>
          <p:cNvPr id="14341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148263" y="4652963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0600" y="46482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971550" y="5229225"/>
          <a:ext cx="666750" cy="1035050"/>
        </p:xfrm>
        <a:graphic>
          <a:graphicData uri="http://schemas.openxmlformats.org/presentationml/2006/ole">
            <p:oleObj spid="_x0000_s25604" name="Формула" r:id="rId7" imgW="114102" imgH="177492" progId="Equation.3">
              <p:embed/>
            </p:oleObj>
          </a:graphicData>
        </a:graphic>
      </p:graphicFrame>
      <p:graphicFrame>
        <p:nvGraphicFramePr>
          <p:cNvPr id="14344" name="Object 8"/>
          <p:cNvGraphicFramePr>
            <a:graphicFrameLocks noChangeAspect="1"/>
          </p:cNvGraphicFramePr>
          <p:nvPr/>
        </p:nvGraphicFramePr>
        <p:xfrm>
          <a:off x="1979613" y="5373688"/>
          <a:ext cx="1254125" cy="800100"/>
        </p:xfrm>
        <a:graphic>
          <a:graphicData uri="http://schemas.openxmlformats.org/presentationml/2006/ole">
            <p:oleObj spid="_x0000_s25605" name="Формула" r:id="rId8" imgW="228402" imgH="177646" progId="Equation.3">
              <p:embed/>
            </p:oleObj>
          </a:graphicData>
        </a:graphic>
      </p:graphicFrame>
      <p:graphicFrame>
        <p:nvGraphicFramePr>
          <p:cNvPr id="14345" name="Object 9"/>
          <p:cNvGraphicFramePr>
            <a:graphicFrameLocks noChangeAspect="1"/>
          </p:cNvGraphicFramePr>
          <p:nvPr/>
        </p:nvGraphicFramePr>
        <p:xfrm>
          <a:off x="3676650" y="5435600"/>
          <a:ext cx="1182688" cy="727075"/>
        </p:xfrm>
        <a:graphic>
          <a:graphicData uri="http://schemas.openxmlformats.org/presentationml/2006/ole">
            <p:oleObj spid="_x0000_s25606" name="Формула" r:id="rId9" imgW="202936" imgH="177569" progId="Equation.3">
              <p:embed/>
            </p:oleObj>
          </a:graphicData>
        </a:graphic>
      </p:graphicFrame>
      <p:graphicFrame>
        <p:nvGraphicFramePr>
          <p:cNvPr id="14346" name="Object 10"/>
          <p:cNvGraphicFramePr>
            <a:graphicFrameLocks noChangeAspect="1"/>
          </p:cNvGraphicFramePr>
          <p:nvPr/>
        </p:nvGraphicFramePr>
        <p:xfrm>
          <a:off x="4859338" y="5445125"/>
          <a:ext cx="1160462" cy="677863"/>
        </p:xfrm>
        <a:graphic>
          <a:graphicData uri="http://schemas.openxmlformats.org/presentationml/2006/ole">
            <p:oleObj spid="_x0000_s25607" name="Формула" r:id="rId10" imgW="304404" imgH="177569" progId="Equation.3">
              <p:embed/>
            </p:oleObj>
          </a:graphicData>
        </a:graphic>
      </p:graphicFrame>
      <p:sp>
        <p:nvSpPr>
          <p:cNvPr id="14347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81400" y="46482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48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0" y="46482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3" descr="C:\Documents and Settings\olya\Рабочий стол\Новая папка\0_9e6d4_6fef41b1_XL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14876" y="732921"/>
            <a:ext cx="4429125" cy="5434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113088" y="4876800"/>
          <a:ext cx="1077912" cy="1143000"/>
        </p:xfrm>
        <a:graphic>
          <a:graphicData uri="http://schemas.openxmlformats.org/presentationml/2006/ole">
            <p:oleObj spid="_x0000_s24578" name="Точечный рисунок" r:id="rId4" imgW="1267002" imgH="1343212" progId="PBrush">
              <p:embed/>
            </p:oleObj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876800" y="2514600"/>
          <a:ext cx="876300" cy="990600"/>
        </p:xfrm>
        <a:graphic>
          <a:graphicData uri="http://schemas.openxmlformats.org/presentationml/2006/ole">
            <p:oleObj spid="_x0000_s24579" name="Точечный рисунок" r:id="rId5" imgW="876190" imgH="990738" progId="PBrush">
              <p:embed/>
            </p:oleObj>
          </a:graphicData>
        </a:graphic>
      </p:graphicFrame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0" y="304800"/>
            <a:ext cx="5486400" cy="3810000"/>
          </a:xfrm>
          <a:prstGeom prst="cloudCallout">
            <a:avLst>
              <a:gd name="adj1" fmla="val 50606"/>
              <a:gd name="adj2" fmla="val 520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4000" b="1">
              <a:latin typeface="Times New Roman" pitchFamily="18" charset="0"/>
            </a:endParaRPr>
          </a:p>
          <a:p>
            <a:pPr algn="ctr"/>
            <a:r>
              <a:rPr lang="ru-RU" sz="4000" b="1">
                <a:latin typeface="Times New Roman" pitchFamily="18" charset="0"/>
              </a:rPr>
              <a:t>Ой, ой, ой, всё неправильно!? Решай снова!</a:t>
            </a:r>
          </a:p>
          <a:p>
            <a:pPr algn="ctr"/>
            <a:endParaRPr lang="ru-RU" sz="40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9702" name="AutoShape 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643570" y="592933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1295400" y="4724400"/>
          <a:ext cx="957263" cy="1219200"/>
        </p:xfrm>
        <a:graphic>
          <a:graphicData uri="http://schemas.openxmlformats.org/presentationml/2006/ole">
            <p:oleObj spid="_x0000_s24581" name="Точечный рисунок" r:id="rId6" imgW="762106" imgH="1066667" progId="PBrush">
              <p:embed/>
            </p:oleObj>
          </a:graphicData>
        </a:graphic>
      </p:graphicFrame>
      <p:graphicFrame>
        <p:nvGraphicFramePr>
          <p:cNvPr id="29704" name="Object 8"/>
          <p:cNvGraphicFramePr>
            <a:graphicFrameLocks noChangeAspect="1"/>
          </p:cNvGraphicFramePr>
          <p:nvPr/>
        </p:nvGraphicFramePr>
        <p:xfrm>
          <a:off x="4648200" y="4724400"/>
          <a:ext cx="1066800" cy="1181100"/>
        </p:xfrm>
        <a:graphic>
          <a:graphicData uri="http://schemas.openxmlformats.org/presentationml/2006/ole">
            <p:oleObj spid="_x0000_s24582" name="Точечный рисунок" r:id="rId7" imgW="838095" imgH="1181265" progId="PBrush">
              <p:embed/>
            </p:oleObj>
          </a:graphicData>
        </a:graphic>
      </p:graphicFrame>
      <p:sp>
        <p:nvSpPr>
          <p:cNvPr id="9" name="Клип 8"/>
          <p:cNvSpPr>
            <a:spLocks noGrp="1"/>
          </p:cNvSpPr>
          <p:nvPr>
            <p:ph type="clipArt" sz="half" idx="1"/>
          </p:nvPr>
        </p:nvSpPr>
        <p:spPr/>
      </p:sp>
      <p:pic>
        <p:nvPicPr>
          <p:cNvPr id="10" name="Picture 3" descr="C:\Documents and Settings\olya\Рабочий стол\Новая папка\0_9e6d4_6fef41b1_X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1428736"/>
            <a:ext cx="3857620" cy="4733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 autoUpdateAnimBg="0"/>
      <p:bldP spid="2970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642910" y="214290"/>
            <a:ext cx="5059363" cy="2514600"/>
          </a:xfrm>
          <a:prstGeom prst="cloudCallout">
            <a:avLst>
              <a:gd name="adj1" fmla="val -26616"/>
              <a:gd name="adj2" fmla="val 765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b="1" i="1" dirty="0">
                <a:latin typeface="Times New Roman" pitchFamily="18" charset="0"/>
              </a:rPr>
              <a:t>Теперь ошибкам тебя точно не догнать! Но не расслабляйся, ошибки в пути!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4783138" y="1158875"/>
          <a:ext cx="3389312" cy="1858963"/>
        </p:xfrm>
        <a:graphic>
          <a:graphicData uri="http://schemas.openxmlformats.org/presentationml/2006/ole">
            <p:oleObj spid="_x0000_s26627" name="Формула" r:id="rId4" imgW="698040" imgH="380880" progId="Equation.3">
              <p:embed/>
            </p:oleObj>
          </a:graphicData>
        </a:graphic>
      </p:graphicFrame>
      <p:sp>
        <p:nvSpPr>
          <p:cNvPr id="15365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9338" y="4652963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516688" y="4652963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4519613" y="5446713"/>
          <a:ext cx="1131887" cy="787400"/>
        </p:xfrm>
        <a:graphic>
          <a:graphicData uri="http://schemas.openxmlformats.org/presentationml/2006/ole">
            <p:oleObj spid="_x0000_s26628" name="Формула" r:id="rId7" imgW="291973" imgH="203112" progId="Equation.3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2341563" y="5578475"/>
          <a:ext cx="704850" cy="803275"/>
        </p:xfrm>
        <a:graphic>
          <a:graphicData uri="http://schemas.openxmlformats.org/presentationml/2006/ole">
            <p:oleObj spid="_x0000_s26629" name="Формула" r:id="rId8" imgW="177569" imgH="202936" progId="Equation.3">
              <p:embed/>
            </p:oleObj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3276600" y="5483225"/>
          <a:ext cx="1079500" cy="784225"/>
        </p:xfrm>
        <a:graphic>
          <a:graphicData uri="http://schemas.openxmlformats.org/presentationml/2006/ole">
            <p:oleObj spid="_x0000_s26630" name="Формула" r:id="rId9" imgW="279279" imgH="203112" progId="Equation.3">
              <p:embed/>
            </p:oleObj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6383338" y="5391150"/>
          <a:ext cx="1284287" cy="936625"/>
        </p:xfrm>
        <a:graphic>
          <a:graphicData uri="http://schemas.openxmlformats.org/presentationml/2006/ole">
            <p:oleObj spid="_x0000_s26631" name="Формула" r:id="rId10" imgW="279279" imgH="203112" progId="Equation.3">
              <p:embed/>
            </p:oleObj>
          </a:graphicData>
        </a:graphic>
      </p:graphicFrame>
      <p:sp>
        <p:nvSpPr>
          <p:cNvPr id="15371" name="AutoShape 11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05200" y="46482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72" name="AutoShape 12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0" y="46482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3" name="Picture 3" descr="C:\Documents and Settings\olya\Рабочий стол\Новая папка\0_9e6d4_6fef41b1_XL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0" y="1857364"/>
            <a:ext cx="3512703" cy="431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1828800" y="0"/>
            <a:ext cx="7315200" cy="4114800"/>
          </a:xfrm>
          <a:prstGeom prst="cloudCallout">
            <a:avLst>
              <a:gd name="adj1" fmla="val -37046"/>
              <a:gd name="adj2" fmla="val 713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Если ты этого решить не можешь, то тебе нечего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здесь делать!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. . .</a:t>
            </a:r>
          </a:p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Я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огорчена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твоими знаниями.</a:t>
            </a:r>
          </a:p>
        </p:txBody>
      </p:sp>
      <p:sp>
        <p:nvSpPr>
          <p:cNvPr id="1638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5000" y="52578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3" descr="C:\Documents and Settings\olya\Рабочий стол\Новая папка\0_9e6d4_6fef41b1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857364"/>
            <a:ext cx="3512703" cy="431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304800" y="0"/>
            <a:ext cx="5791200" cy="2743200"/>
          </a:xfrm>
          <a:prstGeom prst="cloudCallout">
            <a:avLst>
              <a:gd name="adj1" fmla="val 52796"/>
              <a:gd name="adj2" fmla="val 4971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800" b="1" i="1">
                <a:latin typeface="Times New Roman" pitchFamily="18" charset="0"/>
              </a:rPr>
              <a:t>Что за ученик ни одной ошибки! А теперь подумай хорошенько.</a:t>
            </a: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28600" y="2971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 b="1" i="1">
              <a:solidFill>
                <a:srgbClr val="C12405"/>
              </a:solidFill>
              <a:latin typeface="Times New Roman" pitchFamily="18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211638" y="2708275"/>
          <a:ext cx="2087562" cy="1343025"/>
        </p:xfrm>
        <a:graphic>
          <a:graphicData uri="http://schemas.openxmlformats.org/presentationml/2006/ole">
            <p:oleObj spid="_x0000_s29699" name="Формула" r:id="rId5" imgW="406080" imgH="330120" progId="Equation.3">
              <p:embed/>
            </p:oleObj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27088" y="5445125"/>
            <a:ext cx="65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а</a:t>
            </a:r>
          </a:p>
        </p:txBody>
      </p:sp>
      <p:sp>
        <p:nvSpPr>
          <p:cNvPr id="18439" name="AutoShape 7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463" y="47244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0" name="AutoShape 8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5513" y="47244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195513" y="5445125"/>
            <a:ext cx="650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-а</a:t>
            </a:r>
          </a:p>
        </p:txBody>
      </p:sp>
      <p:sp>
        <p:nvSpPr>
          <p:cNvPr id="18442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4797425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3" name="AutoShape 1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0113" y="4652963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755650" y="2852738"/>
            <a:ext cx="432117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Упрости выражение</a:t>
            </a:r>
          </a:p>
          <a:p>
            <a:pPr>
              <a:spcBef>
                <a:spcPct val="50000"/>
              </a:spcBef>
            </a:pPr>
            <a:r>
              <a:rPr lang="ru-RU" sz="2800"/>
              <a:t>если а</a:t>
            </a:r>
            <a:r>
              <a:rPr lang="ru-RU" sz="2800">
                <a:cs typeface="Arial" charset="0"/>
              </a:rPr>
              <a:t> ≤ 0</a:t>
            </a: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3419475" y="5445125"/>
            <a:ext cx="865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-а</a:t>
            </a:r>
            <a:r>
              <a:rPr lang="ru-RU" sz="4000" b="1" baseline="30000">
                <a:latin typeface="Times New Roman" pitchFamily="18" charset="0"/>
              </a:rPr>
              <a:t>2</a:t>
            </a: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4572000" y="5516563"/>
            <a:ext cx="865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latin typeface="Times New Roman" pitchFamily="18" charset="0"/>
              </a:rPr>
              <a:t>а</a:t>
            </a:r>
            <a:r>
              <a:rPr lang="ru-RU" sz="4000" b="1" baseline="30000">
                <a:latin typeface="Times New Roman" pitchFamily="18" charset="0"/>
              </a:rPr>
              <a:t>2</a:t>
            </a:r>
          </a:p>
        </p:txBody>
      </p:sp>
      <p:pic>
        <p:nvPicPr>
          <p:cNvPr id="15" name="Picture 3" descr="C:\Documents and Settings\olya\Рабочий стол\Новая папка\0_9e6d4_6fef41b1_XL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1857364"/>
            <a:ext cx="3512703" cy="431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nimBg="1" autoUpdateAnimBg="0"/>
      <p:bldP spid="39940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 descr="C:\Documents and Settings\olya\Рабочий стол\Новая папка\51556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1752600" y="0"/>
            <a:ext cx="5486400" cy="4114800"/>
          </a:xfrm>
          <a:prstGeom prst="cloudCallout">
            <a:avLst>
              <a:gd name="adj1" fmla="val -42102"/>
              <a:gd name="adj2" fmla="val 6257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4000" b="1">
                <a:latin typeface="Times New Roman" pitchFamily="18" charset="0"/>
              </a:rPr>
              <a:t>Твой путь был нелёгок, но ты справился! Молодец!!! И…</a:t>
            </a:r>
          </a:p>
        </p:txBody>
      </p:sp>
      <p:sp>
        <p:nvSpPr>
          <p:cNvPr id="1946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5000" y="52578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3" descr="C:\Documents and Settings\olya\Рабочий стол\Новая папка\0_9e6d4_6fef41b1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857364"/>
            <a:ext cx="3512703" cy="431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68538" y="476250"/>
            <a:ext cx="5100637" cy="2808288"/>
            <a:chOff x="240" y="96"/>
            <a:chExt cx="4764" cy="2256"/>
          </a:xfrm>
        </p:grpSpPr>
        <p:sp>
          <p:nvSpPr>
            <p:cNvPr id="20484" name="WordArt 3"/>
            <p:cNvSpPr>
              <a:spLocks noChangeArrowheads="1" noChangeShapeType="1" noTextEdit="1"/>
            </p:cNvSpPr>
            <p:nvPr/>
          </p:nvSpPr>
          <p:spPr bwMode="auto">
            <a:xfrm>
              <a:off x="240" y="96"/>
              <a:ext cx="4764" cy="1344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chemeClr val="hlink"/>
                  </a:soli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я жду новой </a:t>
              </a:r>
            </a:p>
          </p:txBody>
        </p:sp>
        <p:sp>
          <p:nvSpPr>
            <p:cNvPr id="20485" name="WordArt 4"/>
            <p:cNvSpPr>
              <a:spLocks noChangeArrowheads="1" noChangeShapeType="1" noTextEdit="1"/>
            </p:cNvSpPr>
            <p:nvPr/>
          </p:nvSpPr>
          <p:spPr bwMode="auto">
            <a:xfrm>
              <a:off x="528" y="1104"/>
              <a:ext cx="4272" cy="1248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1611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solidFill>
                    <a:schemeClr val="hlink"/>
                  </a:solidFill>
                  <a:effectLst>
                    <a:outerShdw dist="53882" dir="2700000" algn="ctr" rotWithShape="0">
                      <a:srgbClr val="9999FF"/>
                    </a:outerShdw>
                  </a:effectLst>
                  <a:latin typeface="Arial"/>
                  <a:cs typeface="Arial"/>
                </a:rPr>
                <a:t>встречи с тобой!</a:t>
              </a:r>
            </a:p>
          </p:txBody>
        </p:sp>
      </p:grp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2428860" y="3286124"/>
            <a:ext cx="5924566" cy="1793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551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Желаю удачи! </a:t>
            </a:r>
            <a:endParaRPr lang="ru-RU" sz="3600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  <a:p>
            <a:pPr algn="ctr"/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Пока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!</a:t>
            </a:r>
          </a:p>
        </p:txBody>
      </p:sp>
      <p:pic>
        <p:nvPicPr>
          <p:cNvPr id="6" name="Picture 3" descr="C:\Documents and Settings\olya\Рабочий стол\Новая папка\0_9e6d4_6fef41b1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857364"/>
            <a:ext cx="3512703" cy="431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1828800" y="0"/>
            <a:ext cx="7315200" cy="4114800"/>
          </a:xfrm>
          <a:prstGeom prst="cloudCallout">
            <a:avLst>
              <a:gd name="adj1" fmla="val -37046"/>
              <a:gd name="adj2" fmla="val 713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3200" b="1">
                <a:solidFill>
                  <a:schemeClr val="tx2"/>
                </a:solidFill>
                <a:latin typeface="Times New Roman" pitchFamily="18" charset="0"/>
              </a:rPr>
              <a:t>Ну, ладно начни снова. Пожалуйста будь внимателен! Не то ошибки опять тебе помешают!</a:t>
            </a:r>
          </a:p>
        </p:txBody>
      </p:sp>
      <p:sp>
        <p:nvSpPr>
          <p:cNvPr id="2150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53340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3" descr="C:\Documents and Settings\olya\Рабочий стол\Новая папка\0_9e6d4_6fef41b1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857364"/>
            <a:ext cx="3512703" cy="431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1828800" y="0"/>
            <a:ext cx="7315200" cy="4114800"/>
          </a:xfrm>
          <a:prstGeom prst="cloudCallout">
            <a:avLst>
              <a:gd name="adj1" fmla="val -37046"/>
              <a:gd name="adj2" fmla="val 7137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Если ты этого решить не можешь, то тебе нечего делать в моей программе! . . .</a:t>
            </a:r>
          </a:p>
          <a:p>
            <a:pPr algn="ctr" eaLnBrk="0" hangingPunct="0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Я </a:t>
            </a: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огорчена </a:t>
            </a:r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твоими знаниями.</a:t>
            </a:r>
          </a:p>
        </p:txBody>
      </p:sp>
      <p:sp>
        <p:nvSpPr>
          <p:cNvPr id="24580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5000" y="52578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Picture 3" descr="C:\Documents and Settings\olya\Рабочий стол\Новая папка\0_9e6d4_6fef41b1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857364"/>
            <a:ext cx="3512703" cy="431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2"/>
          <p:cNvGraphicFramePr>
            <a:graphicFrameLocks noChangeAspect="1"/>
          </p:cNvGraphicFramePr>
          <p:nvPr/>
        </p:nvGraphicFramePr>
        <p:xfrm>
          <a:off x="3113088" y="4876800"/>
          <a:ext cx="1077912" cy="1143000"/>
        </p:xfrm>
        <a:graphic>
          <a:graphicData uri="http://schemas.openxmlformats.org/presentationml/2006/ole">
            <p:oleObj spid="_x0000_s38914" name="Точечный рисунок" r:id="rId4" imgW="1267002" imgH="1343212" progId="PBrush">
              <p:embed/>
            </p:oleObj>
          </a:graphicData>
        </a:graphic>
      </p:graphicFrame>
      <p:graphicFrame>
        <p:nvGraphicFramePr>
          <p:cNvPr id="60419" name="Object 3"/>
          <p:cNvGraphicFramePr>
            <a:graphicFrameLocks noChangeAspect="1"/>
          </p:cNvGraphicFramePr>
          <p:nvPr/>
        </p:nvGraphicFramePr>
        <p:xfrm>
          <a:off x="4876800" y="2514600"/>
          <a:ext cx="876300" cy="990600"/>
        </p:xfrm>
        <a:graphic>
          <a:graphicData uri="http://schemas.openxmlformats.org/presentationml/2006/ole">
            <p:oleObj spid="_x0000_s38915" name="Точечный рисунок" r:id="rId5" imgW="876190" imgH="990738" progId="PBrush">
              <p:embed/>
            </p:oleObj>
          </a:graphicData>
        </a:graphic>
      </p:graphicFrame>
      <p:sp>
        <p:nvSpPr>
          <p:cNvPr id="60421" name="AutoShape 5"/>
          <p:cNvSpPr>
            <a:spLocks noChangeArrowheads="1"/>
          </p:cNvSpPr>
          <p:nvPr/>
        </p:nvSpPr>
        <p:spPr bwMode="auto">
          <a:xfrm>
            <a:off x="0" y="304800"/>
            <a:ext cx="5486400" cy="3810000"/>
          </a:xfrm>
          <a:prstGeom prst="cloudCallout">
            <a:avLst>
              <a:gd name="adj1" fmla="val 50606"/>
              <a:gd name="adj2" fmla="val 5208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 sz="4000" b="1">
              <a:solidFill>
                <a:schemeClr val="tx2"/>
              </a:solidFill>
              <a:latin typeface="Times New Roman" pitchFamily="18" charset="0"/>
            </a:endParaRPr>
          </a:p>
          <a:p>
            <a:pPr algn="ctr"/>
            <a:r>
              <a:rPr lang="ru-RU" sz="4000" b="1">
                <a:solidFill>
                  <a:schemeClr val="tx2"/>
                </a:solidFill>
                <a:latin typeface="Times New Roman" pitchFamily="18" charset="0"/>
              </a:rPr>
              <a:t>Ой, ой, ой, всё неправильно!? Решай снова!</a:t>
            </a:r>
          </a:p>
          <a:p>
            <a:pPr algn="ctr"/>
            <a:endParaRPr lang="ru-RU" sz="40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0422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00760" y="5929330"/>
            <a:ext cx="381000" cy="3810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1295400" y="4724400"/>
          <a:ext cx="957263" cy="1219200"/>
        </p:xfrm>
        <a:graphic>
          <a:graphicData uri="http://schemas.openxmlformats.org/presentationml/2006/ole">
            <p:oleObj spid="_x0000_s38917" name="Точечный рисунок" r:id="rId7" imgW="762106" imgH="1066667" progId="PBrush">
              <p:embed/>
            </p:oleObj>
          </a:graphicData>
        </a:graphic>
      </p:graphicFrame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4648200" y="4724400"/>
          <a:ext cx="1066800" cy="1181100"/>
        </p:xfrm>
        <a:graphic>
          <a:graphicData uri="http://schemas.openxmlformats.org/presentationml/2006/ole">
            <p:oleObj spid="_x0000_s38918" name="Точечный рисунок" r:id="rId8" imgW="838095" imgH="1181265" progId="PBrush">
              <p:embed/>
            </p:oleObj>
          </a:graphicData>
        </a:graphic>
      </p:graphicFrame>
      <p:sp>
        <p:nvSpPr>
          <p:cNvPr id="9" name="Клип 8"/>
          <p:cNvSpPr>
            <a:spLocks noGrp="1"/>
          </p:cNvSpPr>
          <p:nvPr>
            <p:ph type="clipArt" sz="half" idx="1"/>
          </p:nvPr>
        </p:nvSpPr>
        <p:spPr/>
      </p:sp>
      <p:pic>
        <p:nvPicPr>
          <p:cNvPr id="10" name="Picture 3" descr="C:\Documents and Settings\olya\Рабочий стол\Новая папка\0_9e6d4_6fef41b1_XL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1357298"/>
            <a:ext cx="3929058" cy="4820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 autoUpdateAnimBg="0"/>
      <p:bldP spid="604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1403350" y="0"/>
            <a:ext cx="7315200" cy="4657725"/>
          </a:xfrm>
          <a:prstGeom prst="cloudCallout">
            <a:avLst>
              <a:gd name="adj1" fmla="val -28366"/>
              <a:gd name="adj2" fmla="val 4945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Сегодня ты узнал свойства арифметических квадратных корней, пройди тест и получи оценку!</a:t>
            </a:r>
          </a:p>
          <a:p>
            <a:pPr algn="ctr" eaLnBrk="0" hangingPunct="0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</a:rPr>
              <a:t>Желаю удачи!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4495800" y="5715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</a:rPr>
              <a:t>Вперёд!   </a:t>
            </a:r>
            <a:r>
              <a:rPr lang="ru-RU" sz="2400" b="1">
                <a:latin typeface="Times New Roman" pitchFamily="18" charset="0"/>
                <a:sym typeface="Symbol" pitchFamily="18" charset="2"/>
              </a:rPr>
              <a:t>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23557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00800" y="5638800"/>
            <a:ext cx="609600" cy="6096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" name="Picture 3" descr="C:\Documents and Settings\olya\Рабочий стол\Новая папка\0_9e6d4_6fef41b1_X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0" y="1857364"/>
            <a:ext cx="3512703" cy="4310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 autoUpdateAnimBg="0"/>
      <p:bldP spid="5018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C:\Documents and Settings\olya\Рабочий стол\Новая папка\581a0682b7f6a3a2ae9880a8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14290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Математический диктант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665163" y="1200150"/>
          <a:ext cx="1643062" cy="566738"/>
        </p:xfrm>
        <a:graphic>
          <a:graphicData uri="http://schemas.openxmlformats.org/presentationml/2006/ole">
            <p:oleObj spid="_x0000_s50178" name="Формула" r:id="rId4" imgW="698400" imgH="24120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540125" y="1200150"/>
          <a:ext cx="1774825" cy="552450"/>
        </p:xfrm>
        <a:graphic>
          <a:graphicData uri="http://schemas.openxmlformats.org/presentationml/2006/ole">
            <p:oleObj spid="_x0000_s50179" name="Формула" r:id="rId5" imgW="774360" imgH="24120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364288" y="1285875"/>
          <a:ext cx="1916112" cy="547688"/>
        </p:xfrm>
        <a:graphic>
          <a:graphicData uri="http://schemas.openxmlformats.org/presentationml/2006/ole">
            <p:oleObj spid="_x0000_s50180" name="Формула" r:id="rId6" imgW="888840" imgH="25380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1472" y="714356"/>
            <a:ext cx="82153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Найдите значение выражения: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643050"/>
            <a:ext cx="82153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Вычислите: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93700" y="2071688"/>
          <a:ext cx="1500188" cy="955675"/>
        </p:xfrm>
        <a:graphic>
          <a:graphicData uri="http://schemas.openxmlformats.org/presentationml/2006/ole">
            <p:oleObj spid="_x0000_s50181" name="Формула" r:id="rId7" imgW="533160" imgH="44424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411663" y="2071688"/>
          <a:ext cx="1465262" cy="955675"/>
        </p:xfrm>
        <a:graphic>
          <a:graphicData uri="http://schemas.openxmlformats.org/presentationml/2006/ole">
            <p:oleObj spid="_x0000_s50182" name="Формула" r:id="rId8" imgW="520560" imgH="44424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233613" y="2071688"/>
          <a:ext cx="1535112" cy="955675"/>
        </p:xfrm>
        <a:graphic>
          <a:graphicData uri="http://schemas.openxmlformats.org/presentationml/2006/ole">
            <p:oleObj spid="_x0000_s50183" name="Формула" r:id="rId9" imgW="545760" imgH="44424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6465888" y="2071688"/>
          <a:ext cx="1571625" cy="955675"/>
        </p:xfrm>
        <a:graphic>
          <a:graphicData uri="http://schemas.openxmlformats.org/presentationml/2006/ole">
            <p:oleObj spid="_x0000_s50184" name="Формула" r:id="rId10" imgW="558720" imgH="444240" progId="Equation.3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28596" y="2928934"/>
            <a:ext cx="82153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Найдите значение произведения: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85720" y="3500438"/>
          <a:ext cx="2312987" cy="528637"/>
        </p:xfrm>
        <a:graphic>
          <a:graphicData uri="http://schemas.openxmlformats.org/presentationml/2006/ole">
            <p:oleObj spid="_x0000_s50185" name="Формула" r:id="rId11" imgW="749160" imgH="24120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5572132" y="3500438"/>
          <a:ext cx="2468562" cy="528637"/>
        </p:xfrm>
        <a:graphic>
          <a:graphicData uri="http://schemas.openxmlformats.org/presentationml/2006/ole">
            <p:oleObj spid="_x0000_s50186" name="Формула" r:id="rId12" imgW="799920" imgH="241200" progId="Equation.3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2643174" y="3500438"/>
          <a:ext cx="2663825" cy="555625"/>
        </p:xfrm>
        <a:graphic>
          <a:graphicData uri="http://schemas.openxmlformats.org/presentationml/2006/ole">
            <p:oleObj spid="_x0000_s50187" name="Формула" r:id="rId13" imgW="863280" imgH="253800" progId="Equation.3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2928926" y="4214818"/>
          <a:ext cx="3152775" cy="814387"/>
        </p:xfrm>
        <a:graphic>
          <a:graphicData uri="http://schemas.openxmlformats.org/presentationml/2006/ole">
            <p:oleObj spid="_x0000_s50188" name="Формула" r:id="rId14" imgW="1218960" imgH="444240" progId="Equation.3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14282" y="5000636"/>
            <a:ext cx="82153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Вычислите: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052513" y="5484813"/>
          <a:ext cx="2166937" cy="679450"/>
        </p:xfrm>
        <a:graphic>
          <a:graphicData uri="http://schemas.openxmlformats.org/presentationml/2006/ole">
            <p:oleObj spid="_x0000_s50189" name="Формула" r:id="rId15" imgW="850680" imgH="266400" progId="Equation.3">
              <p:embed/>
            </p:oleObj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4822825" y="5500688"/>
          <a:ext cx="2392363" cy="711200"/>
        </p:xfrm>
        <a:graphic>
          <a:graphicData uri="http://schemas.openxmlformats.org/presentationml/2006/ole">
            <p:oleObj spid="_x0000_s50190" name="Формула" r:id="rId16" imgW="939600" imgH="279360" progId="Equation.3">
              <p:embed/>
            </p:oleObj>
          </a:graphicData>
        </a:graphic>
      </p:graphicFrame>
      <p:cxnSp>
        <p:nvCxnSpPr>
          <p:cNvPr id="23" name="Соединительная линия уступом 22">
            <a:hlinkClick r:id="rId17" action="ppaction://hlinksldjump"/>
          </p:cNvPr>
          <p:cNvCxnSpPr/>
          <p:nvPr/>
        </p:nvCxnSpPr>
        <p:spPr>
          <a:xfrm rot="10800000" flipV="1">
            <a:off x="7572396" y="6357958"/>
            <a:ext cx="1214446" cy="214314"/>
          </a:xfrm>
          <a:prstGeom prst="bentConnector3">
            <a:avLst>
              <a:gd name="adj1" fmla="val 27412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низ 28">
            <a:hlinkClick r:id="rId18" action="ppaction://hlinksldjump"/>
          </p:cNvPr>
          <p:cNvSpPr/>
          <p:nvPr/>
        </p:nvSpPr>
        <p:spPr>
          <a:xfrm>
            <a:off x="214282" y="6072206"/>
            <a:ext cx="8572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0034" y="6215082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Соединительная линия уступом 1">
            <a:hlinkClick r:id="rId4" action="ppaction://hlinksldjump"/>
          </p:cNvPr>
          <p:cNvCxnSpPr/>
          <p:nvPr/>
        </p:nvCxnSpPr>
        <p:spPr>
          <a:xfrm rot="10800000" flipV="1">
            <a:off x="7429520" y="5429264"/>
            <a:ext cx="928694" cy="285752"/>
          </a:xfrm>
          <a:prstGeom prst="bentConnector3">
            <a:avLst>
              <a:gd name="adj1" fmla="val 37692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714348" y="1785926"/>
            <a:ext cx="369562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Прочитайте</a:t>
            </a: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свойства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214942" y="785794"/>
          <a:ext cx="3013795" cy="723311"/>
        </p:xfrm>
        <a:graphic>
          <a:graphicData uri="http://schemas.openxmlformats.org/presentationml/2006/ole">
            <p:oleObj spid="_x0000_s51202" name="Формула" r:id="rId5" imgW="952200" imgH="22860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715008" y="2428867"/>
          <a:ext cx="1893108" cy="1336311"/>
        </p:xfrm>
        <a:graphic>
          <a:graphicData uri="http://schemas.openxmlformats.org/presentationml/2006/ole">
            <p:oleObj spid="_x0000_s51203" name="Формула" r:id="rId6" imgW="647640" imgH="45720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429256" y="1571612"/>
          <a:ext cx="2531589" cy="642943"/>
        </p:xfrm>
        <a:graphic>
          <a:graphicData uri="http://schemas.openxmlformats.org/presentationml/2006/ole">
            <p:oleObj spid="_x0000_s51204" name="Формула" r:id="rId7" imgW="799920" imgH="20304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429256" y="3714752"/>
          <a:ext cx="2428892" cy="607223"/>
        </p:xfrm>
        <a:graphic>
          <a:graphicData uri="http://schemas.openxmlformats.org/presentationml/2006/ole">
            <p:oleObj spid="_x0000_s51205" name="Формула" r:id="rId8" imgW="812520" imgH="203040" progId="Equation.3">
              <p:embed/>
            </p:oleObj>
          </a:graphicData>
        </a:graphic>
      </p:graphicFrame>
      <p:cxnSp>
        <p:nvCxnSpPr>
          <p:cNvPr id="12" name="Прямая соединительная линия 11"/>
          <p:cNvCxnSpPr/>
          <p:nvPr/>
        </p:nvCxnSpPr>
        <p:spPr>
          <a:xfrm rot="10800000">
            <a:off x="5072066" y="2357430"/>
            <a:ext cx="3286148" cy="158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5786446" y="4572008"/>
          <a:ext cx="1847850" cy="925512"/>
        </p:xfrm>
        <a:graphic>
          <a:graphicData uri="http://schemas.openxmlformats.org/presentationml/2006/ole">
            <p:oleObj spid="_x0000_s51206" name="Формула" r:id="rId9" imgW="583920" imgH="291960" progId="Equation.3">
              <p:embed/>
            </p:oleObj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 rot="10800000">
            <a:off x="5072066" y="4500570"/>
            <a:ext cx="3286148" cy="158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C:\Documents and Settings\olya\Рабочий стол\Новая папка\a68e2d00d02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85918" y="785794"/>
            <a:ext cx="1666855" cy="125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357166"/>
            <a:ext cx="548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1. Вычислите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571604" y="1214422"/>
          <a:ext cx="5659442" cy="1686949"/>
        </p:xfrm>
        <a:graphic>
          <a:graphicData uri="http://schemas.openxmlformats.org/presentationml/2006/ole">
            <p:oleObj spid="_x0000_s52226" name="Формула" r:id="rId4" imgW="1320480" imgH="39348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786050" y="3071810"/>
          <a:ext cx="3373899" cy="1904620"/>
        </p:xfrm>
        <a:graphic>
          <a:graphicData uri="http://schemas.openxmlformats.org/presentationml/2006/ole">
            <p:oleObj spid="_x0000_s52227" name="Формула" r:id="rId5" imgW="787320" imgH="44424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928926" y="5286388"/>
          <a:ext cx="2992974" cy="1088354"/>
        </p:xfrm>
        <a:graphic>
          <a:graphicData uri="http://schemas.openxmlformats.org/presentationml/2006/ole">
            <p:oleObj spid="_x0000_s52228" name="Формула" r:id="rId6" imgW="698400" imgH="253800" progId="Equation.3">
              <p:embed/>
            </p:oleObj>
          </a:graphicData>
        </a:graphic>
      </p:graphicFrame>
      <p:cxnSp>
        <p:nvCxnSpPr>
          <p:cNvPr id="6" name="Соединительная линия уступом 5">
            <a:hlinkClick r:id="rId7" action="ppaction://hlinksldjump"/>
          </p:cNvPr>
          <p:cNvCxnSpPr/>
          <p:nvPr/>
        </p:nvCxnSpPr>
        <p:spPr>
          <a:xfrm rot="5400000">
            <a:off x="8001024" y="5786454"/>
            <a:ext cx="714380" cy="71438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229" name="Picture 5" descr="C:\Documents and Settings\olya\Рабочий стол\Новая папка\a68e2d00d02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714884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 descr="C:\Documents and Settings\olya\Рабочий стол\Новая папка\515567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4000496" cy="264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1. Вычислите:</a:t>
            </a:r>
            <a:endParaRPr lang="ru-RU" dirty="0"/>
          </a:p>
        </p:txBody>
      </p:sp>
      <p:sp>
        <p:nvSpPr>
          <p:cNvPr id="9219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922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071810"/>
            <a:ext cx="828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1785938"/>
            <a:ext cx="14763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922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500" y="2571750"/>
            <a:ext cx="10858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9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9230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786190"/>
            <a:ext cx="1581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Rectangle 12"/>
          <p:cNvSpPr>
            <a:spLocks noChangeArrowheads="1"/>
          </p:cNvSpPr>
          <p:nvPr/>
        </p:nvSpPr>
        <p:spPr bwMode="auto">
          <a:xfrm>
            <a:off x="0" y="1038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71304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2. Найдите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значение выражения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642910" y="2143116"/>
          <a:ext cx="3100387" cy="1087438"/>
        </p:xfrm>
        <a:graphic>
          <a:graphicData uri="http://schemas.openxmlformats.org/presentationml/2006/ole">
            <p:oleObj spid="_x0000_s53250" name="Формула" r:id="rId4" imgW="723600" imgH="2538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429124" y="2071678"/>
          <a:ext cx="3810000" cy="1035050"/>
        </p:xfrm>
        <a:graphic>
          <a:graphicData uri="http://schemas.openxmlformats.org/presentationml/2006/ole">
            <p:oleObj spid="_x0000_s53251" name="Формула" r:id="rId5" imgW="888840" imgH="24120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786050" y="3214686"/>
          <a:ext cx="2066925" cy="1960563"/>
        </p:xfrm>
        <a:graphic>
          <a:graphicData uri="http://schemas.openxmlformats.org/presentationml/2006/ole">
            <p:oleObj spid="_x0000_s53252" name="Формула" r:id="rId6" imgW="482400" imgH="45720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786446" y="3571876"/>
          <a:ext cx="2882900" cy="1141412"/>
        </p:xfrm>
        <a:graphic>
          <a:graphicData uri="http://schemas.openxmlformats.org/presentationml/2006/ole">
            <p:oleObj spid="_x0000_s53253" name="Формула" r:id="rId7" imgW="672840" imgH="266400" progId="Equation.3">
              <p:embed/>
            </p:oleObj>
          </a:graphicData>
        </a:graphic>
      </p:graphicFrame>
      <p:cxnSp>
        <p:nvCxnSpPr>
          <p:cNvPr id="7" name="Соединительная линия уступом 6">
            <a:hlinkClick r:id="rId8" action="ppaction://hlinksldjump"/>
          </p:cNvPr>
          <p:cNvCxnSpPr/>
          <p:nvPr/>
        </p:nvCxnSpPr>
        <p:spPr>
          <a:xfrm rot="5400000">
            <a:off x="8001024" y="5786454"/>
            <a:ext cx="714380" cy="71438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C:\Documents and Settings\olya\Рабочий стол\Новая папка\a68e2d00d02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714884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69124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3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. Решите уравнение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500298" y="1714488"/>
          <a:ext cx="3100387" cy="979488"/>
        </p:xfrm>
        <a:graphic>
          <a:graphicData uri="http://schemas.openxmlformats.org/presentationml/2006/ole">
            <p:oleObj spid="_x0000_s54274" name="Формула" r:id="rId4" imgW="723600" imgH="22860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500298" y="3429000"/>
          <a:ext cx="3209925" cy="981075"/>
        </p:xfrm>
        <a:graphic>
          <a:graphicData uri="http://schemas.openxmlformats.org/presentationml/2006/ole">
            <p:oleObj spid="_x0000_s54275" name="Формула" r:id="rId5" imgW="749160" imgH="228600" progId="Equation.3">
              <p:embed/>
            </p:oleObj>
          </a:graphicData>
        </a:graphic>
      </p:graphicFrame>
      <p:cxnSp>
        <p:nvCxnSpPr>
          <p:cNvPr id="7" name="Соединительная линия уступом 6">
            <a:hlinkClick r:id="rId6" action="ppaction://hlinksldjump"/>
          </p:cNvPr>
          <p:cNvCxnSpPr/>
          <p:nvPr/>
        </p:nvCxnSpPr>
        <p:spPr>
          <a:xfrm rot="5400000">
            <a:off x="8001024" y="5786454"/>
            <a:ext cx="714380" cy="71438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Documents and Settings\olya\Рабочий стол\Новая папка\a68e2d00d0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14884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80297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4. Упростите выражение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142976" y="1714488"/>
          <a:ext cx="3425825" cy="1684338"/>
        </p:xfrm>
        <a:graphic>
          <a:graphicData uri="http://schemas.openxmlformats.org/presentationml/2006/ole">
            <p:oleObj spid="_x0000_s55298" name="Формула" r:id="rId4" imgW="799920" imgH="39348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929190" y="2000240"/>
          <a:ext cx="1631950" cy="871538"/>
        </p:xfrm>
        <a:graphic>
          <a:graphicData uri="http://schemas.openxmlformats.org/presentationml/2006/ole">
            <p:oleObj spid="_x0000_s55299" name="Формула" r:id="rId5" imgW="380880" imgH="203040" progId="Equation.3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714744" y="3857628"/>
          <a:ext cx="3154362" cy="1906587"/>
        </p:xfrm>
        <a:graphic>
          <a:graphicData uri="http://schemas.openxmlformats.org/presentationml/2006/ole">
            <p:oleObj spid="_x0000_s55300" name="Формула" r:id="rId6" imgW="736560" imgH="444240" progId="Equation.3">
              <p:embed/>
            </p:oleObj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6929454" y="4429132"/>
          <a:ext cx="1522413" cy="760412"/>
        </p:xfrm>
        <a:graphic>
          <a:graphicData uri="http://schemas.openxmlformats.org/presentationml/2006/ole">
            <p:oleObj spid="_x0000_s55301" name="Формула" r:id="rId7" imgW="355320" imgH="177480" progId="Equation.3">
              <p:embed/>
            </p:oleObj>
          </a:graphicData>
        </a:graphic>
      </p:graphicFrame>
      <p:cxnSp>
        <p:nvCxnSpPr>
          <p:cNvPr id="7" name="Соединительная линия уступом 6">
            <a:hlinkClick r:id="rId8" action="ppaction://hlinksldjump"/>
          </p:cNvPr>
          <p:cNvCxnSpPr/>
          <p:nvPr/>
        </p:nvCxnSpPr>
        <p:spPr>
          <a:xfrm rot="5400000">
            <a:off x="8001024" y="5786454"/>
            <a:ext cx="714380" cy="71438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 descr="C:\Documents and Settings\olya\Рабочий стол\Новая папка\a68e2d00d029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714884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072362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5. Укажите два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последовательных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натуральных числа,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между которыми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заключено число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928926" y="3857628"/>
          <a:ext cx="2034985" cy="1104900"/>
        </p:xfrm>
        <a:graphic>
          <a:graphicData uri="http://schemas.openxmlformats.org/presentationml/2006/ole">
            <p:oleObj spid="_x0000_s56322" name="Формула" r:id="rId4" imgW="444240" imgH="241200" progId="Equation.3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6572264" y="3786190"/>
          <a:ext cx="2092692" cy="1104900"/>
        </p:xfrm>
        <a:graphic>
          <a:graphicData uri="http://schemas.openxmlformats.org/presentationml/2006/ole">
            <p:oleObj spid="_x0000_s56323" name="Формула" r:id="rId5" imgW="457200" imgH="241200" progId="Equation.3">
              <p:embed/>
            </p:oleObj>
          </a:graphicData>
        </a:graphic>
      </p:graphicFrame>
      <p:cxnSp>
        <p:nvCxnSpPr>
          <p:cNvPr id="8" name="Соединительная линия уступом 7">
            <a:hlinkClick r:id="rId6" action="ppaction://hlinksldjump"/>
          </p:cNvPr>
          <p:cNvCxnSpPr/>
          <p:nvPr/>
        </p:nvCxnSpPr>
        <p:spPr>
          <a:xfrm rot="5400000">
            <a:off x="8001024" y="5786454"/>
            <a:ext cx="714380" cy="71438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:\Documents and Settings\olya\Рабочий стол\Новая папка\a68e2d00d0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14884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285728"/>
            <a:ext cx="7072362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6. При каких значениях переменной </a:t>
            </a:r>
            <a:r>
              <a:rPr lang="ru-RU" sz="4400" b="1" i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х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имеет смысл выражение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429256" y="3357562"/>
          <a:ext cx="2847975" cy="1919287"/>
        </p:xfrm>
        <a:graphic>
          <a:graphicData uri="http://schemas.openxmlformats.org/presentationml/2006/ole">
            <p:oleObj spid="_x0000_s57346" name="Формула" r:id="rId4" imgW="622080" imgH="419040" progId="Equation.3">
              <p:embed/>
            </p:oleObj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785786" y="3143248"/>
          <a:ext cx="3602038" cy="1104900"/>
        </p:xfrm>
        <a:graphic>
          <a:graphicData uri="http://schemas.openxmlformats.org/presentationml/2006/ole">
            <p:oleObj spid="_x0000_s57347" name="Формула" r:id="rId5" imgW="787320" imgH="241200" progId="Equation.3">
              <p:embed/>
            </p:oleObj>
          </a:graphicData>
        </a:graphic>
      </p:graphicFrame>
      <p:cxnSp>
        <p:nvCxnSpPr>
          <p:cNvPr id="6" name="Соединительная линия уступом 5">
            <a:hlinkClick r:id="rId6" action="ppaction://hlinksldjump"/>
          </p:cNvPr>
          <p:cNvCxnSpPr/>
          <p:nvPr/>
        </p:nvCxnSpPr>
        <p:spPr>
          <a:xfrm rot="5400000">
            <a:off x="8001024" y="5786454"/>
            <a:ext cx="714380" cy="714380"/>
          </a:xfrm>
          <a:prstGeom prst="bentConnector3">
            <a:avLst>
              <a:gd name="adj1" fmla="val 50000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 descr="C:\Documents and Settings\olya\Рабочий стол\Новая папка\a68e2d00d029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714884"/>
            <a:ext cx="285748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C:\Documents and Settings\olya\Рабочий стол\Новая папка\NARNIA-BLUE-600x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100" y="214290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Математический диктант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001075" y="1155499"/>
          <a:ext cx="1018997" cy="625151"/>
        </p:xfrm>
        <a:graphic>
          <a:graphicData uri="http://schemas.openxmlformats.org/presentationml/2006/ole">
            <p:oleObj spid="_x0000_s59394" name="Формула" r:id="rId4" imgW="330120" imgH="2030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863466" y="1155991"/>
          <a:ext cx="1183620" cy="610564"/>
        </p:xfrm>
        <a:graphic>
          <a:graphicData uri="http://schemas.openxmlformats.org/presentationml/2006/ole">
            <p:oleObj spid="_x0000_s59395" name="Формула" r:id="rId5" imgW="393480" imgH="2030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6739605" y="1257877"/>
          <a:ext cx="1221128" cy="575139"/>
        </p:xfrm>
        <a:graphic>
          <a:graphicData uri="http://schemas.openxmlformats.org/presentationml/2006/ole">
            <p:oleObj spid="_x0000_s59396" name="Формула" r:id="rId6" imgW="431640" imgH="203040" progId="Equation.3">
              <p:embed/>
            </p:oleObj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1472" y="714356"/>
            <a:ext cx="82153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Найдите значение выражения: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643050"/>
            <a:ext cx="82153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 Вычислите: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517358" y="1967360"/>
          <a:ext cx="1312817" cy="1110685"/>
        </p:xfrm>
        <a:graphic>
          <a:graphicData uri="http://schemas.openxmlformats.org/presentationml/2006/ole">
            <p:oleObj spid="_x0000_s59397" name="Формула" r:id="rId7" imgW="355320" imgH="39348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517858" y="2248774"/>
          <a:ext cx="1312818" cy="573056"/>
        </p:xfrm>
        <a:graphic>
          <a:graphicData uri="http://schemas.openxmlformats.org/presentationml/2006/ole">
            <p:oleObj spid="_x0000_s59398" name="Формула" r:id="rId8" imgW="355320" imgH="20304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2374733" y="1967360"/>
          <a:ext cx="1312817" cy="1110685"/>
        </p:xfrm>
        <a:graphic>
          <a:graphicData uri="http://schemas.openxmlformats.org/presentationml/2006/ole">
            <p:oleObj spid="_x0000_s59399" name="Формула" r:id="rId9" imgW="355320" imgH="393480" progId="Equation.3">
              <p:embed/>
            </p:oleObj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6669953" y="1967360"/>
          <a:ext cx="1219044" cy="1110685"/>
        </p:xfrm>
        <a:graphic>
          <a:graphicData uri="http://schemas.openxmlformats.org/presentationml/2006/ole">
            <p:oleObj spid="_x0000_s59400" name="Формула" r:id="rId10" imgW="330120" imgH="393480" progId="Equation.3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428596" y="2928934"/>
            <a:ext cx="82153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3. Найдите значение произведения: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827725" y="3458552"/>
          <a:ext cx="1287812" cy="583475"/>
        </p:xfrm>
        <a:graphic>
          <a:graphicData uri="http://schemas.openxmlformats.org/presentationml/2006/ole">
            <p:oleObj spid="_x0000_s59401" name="Формула" r:id="rId11" imgW="317160" imgH="20304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6193673" y="3458552"/>
          <a:ext cx="1285728" cy="583475"/>
        </p:xfrm>
        <a:graphic>
          <a:graphicData uri="http://schemas.openxmlformats.org/presentationml/2006/ole">
            <p:oleObj spid="_x0000_s59402" name="Формула" r:id="rId12" imgW="317160" imgH="203040" progId="Equation.3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3313705" y="3472839"/>
          <a:ext cx="1387837" cy="583475"/>
        </p:xfrm>
        <a:graphic>
          <a:graphicData uri="http://schemas.openxmlformats.org/presentationml/2006/ole">
            <p:oleObj spid="_x0000_s59403" name="Формула" r:id="rId13" imgW="342720" imgH="203040" progId="Equation.3">
              <p:embed/>
            </p:oleObj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4052679" y="4126012"/>
          <a:ext cx="948146" cy="946062"/>
        </p:xfrm>
        <a:graphic>
          <a:graphicData uri="http://schemas.openxmlformats.org/presentationml/2006/ole">
            <p:oleObj spid="_x0000_s59404" name="Формула" r:id="rId14" imgW="279360" imgH="393480" progId="Equation.3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214282" y="5000636"/>
            <a:ext cx="821537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4. Вычислите: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630501" y="5469546"/>
          <a:ext cx="1060673" cy="675164"/>
        </p:xfrm>
        <a:graphic>
          <a:graphicData uri="http://schemas.openxmlformats.org/presentationml/2006/ole">
            <p:oleObj spid="_x0000_s59405" name="Формула" r:id="rId15" imgW="317160" imgH="203040" progId="Equation.3">
              <p:embed/>
            </p:oleObj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5432093" y="5500702"/>
          <a:ext cx="1231549" cy="679331"/>
        </p:xfrm>
        <a:graphic>
          <a:graphicData uri="http://schemas.openxmlformats.org/presentationml/2006/ole">
            <p:oleObj spid="_x0000_s59406" name="Формула" r:id="rId16" imgW="368280" imgH="203040" progId="Equation.3">
              <p:embed/>
            </p:oleObj>
          </a:graphicData>
        </a:graphic>
      </p:graphicFrame>
      <p:cxnSp>
        <p:nvCxnSpPr>
          <p:cNvPr id="23" name="Соединительная линия уступом 22">
            <a:hlinkClick r:id="rId17" action="ppaction://hlinksldjump"/>
          </p:cNvPr>
          <p:cNvCxnSpPr/>
          <p:nvPr/>
        </p:nvCxnSpPr>
        <p:spPr>
          <a:xfrm rot="10800000" flipV="1">
            <a:off x="7572396" y="6357958"/>
            <a:ext cx="1214446" cy="214314"/>
          </a:xfrm>
          <a:prstGeom prst="bentConnector3">
            <a:avLst>
              <a:gd name="adj1" fmla="val 27412"/>
            </a:avLst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низ 28">
            <a:hlinkClick r:id="rId18" action="ppaction://hlinksldjump"/>
          </p:cNvPr>
          <p:cNvSpPr/>
          <p:nvPr/>
        </p:nvSpPr>
        <p:spPr>
          <a:xfrm>
            <a:off x="214282" y="6072206"/>
            <a:ext cx="85725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C:\Documents and Settings\olya\Рабочий стол\Новая папка\0230d5b0f0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Рисунок 40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0"/>
            <a:ext cx="53629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Рисунок 39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/>
          <a:stretch>
            <a:fillRect/>
          </a:stretch>
        </p:blipFill>
        <p:spPr bwMode="auto">
          <a:xfrm>
            <a:off x="3643306" y="0"/>
            <a:ext cx="5500694" cy="331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Documents and Settings\olya\Рабочий стол\Новая папка\a68e2d00d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321843"/>
            <a:ext cx="4714876" cy="353615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Рисунок 32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0" y="0"/>
            <a:ext cx="55721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Рисунок 31"/>
          <p:cNvPicPr>
            <a:picLocks noChangeAspect="1" noChangeArrowheads="1"/>
          </p:cNvPicPr>
          <p:nvPr/>
        </p:nvPicPr>
        <p:blipFill>
          <a:blip r:embed="rId3">
            <a:lum bright="10000" contrast="40000"/>
          </a:blip>
          <a:srcRect/>
          <a:stretch>
            <a:fillRect/>
          </a:stretch>
        </p:blipFill>
        <p:spPr bwMode="auto">
          <a:xfrm>
            <a:off x="3857620" y="0"/>
            <a:ext cx="5286380" cy="337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Documents and Settings\olya\Рабочий стол\Новая папка\a68e2d00d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6751" y="3357562"/>
            <a:ext cx="4667249" cy="3500438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i="1" dirty="0" smtClean="0"/>
              <a:t>2. Вынесите множитель из-под знака корня: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245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2143125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4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24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2643188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6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5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025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3429000"/>
            <a:ext cx="26289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2" name="Picture 3" descr="C:\Documents and Settings\olya\Рабочий стол\Новая папка\515567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14818"/>
            <a:ext cx="4000496" cy="264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 descr="C:\Documents and Settings\olya\Рабочий стол\Новая папка\415530_qFfBe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257"/>
            <a:ext cx="9144000" cy="686525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00298" y="3000372"/>
            <a:ext cx="5643601" cy="114300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новых встреч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/>
              <a:t>3. Внесите множитель под знак корня: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126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2071688"/>
            <a:ext cx="6286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12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43063" y="2786063"/>
            <a:ext cx="8953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127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3500438"/>
            <a:ext cx="2438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Rectangle 7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1276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4357694"/>
            <a:ext cx="24384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Rectangle 10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3" name="Picture 3" descr="C:\Documents and Settings\olya\Рабочий стол\Новая папка\5155677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214818"/>
            <a:ext cx="4000496" cy="264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i="1" dirty="0" smtClean="0"/>
              <a:t>4. При каких значениях </a:t>
            </a:r>
            <a:r>
              <a:rPr lang="ru-RU" sz="3100" b="0" kern="0" cap="none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+mn-cs"/>
              </a:rPr>
              <a:t>а</a:t>
            </a:r>
            <a:r>
              <a:rPr lang="ru-RU" sz="2400" i="1" dirty="0" smtClean="0"/>
              <a:t> выражение имеет смысл?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2293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1928813"/>
            <a:ext cx="6762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14563" y="2571750"/>
            <a:ext cx="64292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pic>
        <p:nvPicPr>
          <p:cNvPr id="1229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429000"/>
            <a:ext cx="12001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Documents and Settings\olya\Рабочий стол\Новая папка\5155677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14818"/>
            <a:ext cx="4000496" cy="264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C:\Documents and Settings\olya\Рабочий стол\Новая папка\70956644_1298200109_witc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 descr="C:\Documents and Settings\olya\Рабочий стол\Новая папка\chronicles-of-narnia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0"/>
            <a:ext cx="2786050" cy="208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Свойства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dirty="0" smtClean="0"/>
              <a:t>Корень из произведения неотрицательных чисел равен произведению корней этих чисел</a:t>
            </a:r>
          </a:p>
          <a:p>
            <a:pPr marL="533400" indent="-533400" eaLnBrk="1" hangingPunct="1">
              <a:buFont typeface="Wingdings" pitchFamily="2" charset="2"/>
              <a:buAutoNum type="arabicPeriod"/>
            </a:pPr>
            <a:r>
              <a:rPr lang="ru-RU" dirty="0" smtClean="0"/>
              <a:t>Корень из частного от деления неотрицательного числа на положительное равен частному корней этих чисел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Применение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81200"/>
            <a:ext cx="8604250" cy="4114800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Пример 1. </a:t>
            </a:r>
            <a:r>
              <a:rPr lang="ru-RU" dirty="0" smtClean="0">
                <a:cs typeface="Arial" charset="0"/>
              </a:rPr>
              <a:t>√80 = √16 </a:t>
            </a:r>
            <a:r>
              <a:rPr lang="en-US" dirty="0" smtClean="0">
                <a:cs typeface="Arial" charset="0"/>
              </a:rPr>
              <a:t>·</a:t>
            </a:r>
            <a:r>
              <a:rPr lang="ru-RU" dirty="0" smtClean="0">
                <a:cs typeface="Arial" charset="0"/>
              </a:rPr>
              <a:t> 5 = √16 √5 =4 √5 </a:t>
            </a:r>
          </a:p>
          <a:p>
            <a:pPr eaLnBrk="1" hangingPunct="1"/>
            <a:r>
              <a:rPr lang="ru-RU" dirty="0" smtClean="0">
                <a:cs typeface="Arial" charset="0"/>
              </a:rPr>
              <a:t>Пример 2. √27/25 = √9</a:t>
            </a:r>
            <a:r>
              <a:rPr lang="en-US" dirty="0" smtClean="0">
                <a:cs typeface="Arial" charset="0"/>
              </a:rPr>
              <a:t>·</a:t>
            </a:r>
            <a:r>
              <a:rPr lang="ru-RU" dirty="0" smtClean="0">
                <a:cs typeface="Arial" charset="0"/>
              </a:rPr>
              <a:t>3/25 = √9/25</a:t>
            </a:r>
            <a:r>
              <a:rPr lang="en-US" dirty="0" smtClean="0">
                <a:cs typeface="Arial" charset="0"/>
              </a:rPr>
              <a:t>·</a:t>
            </a:r>
            <a:r>
              <a:rPr lang="ru-RU" dirty="0" smtClean="0">
                <a:cs typeface="Arial" charset="0"/>
              </a:rPr>
              <a:t>√3/1=3/5</a:t>
            </a:r>
            <a:r>
              <a:rPr lang="en-US" dirty="0" smtClean="0">
                <a:cs typeface="Arial" charset="0"/>
              </a:rPr>
              <a:t>· </a:t>
            </a:r>
            <a:r>
              <a:rPr lang="ru-RU" dirty="0" smtClean="0">
                <a:cs typeface="Arial" charset="0"/>
              </a:rPr>
              <a:t>√3</a:t>
            </a:r>
          </a:p>
          <a:p>
            <a:pPr eaLnBrk="1" hangingPunct="1"/>
            <a:r>
              <a:rPr lang="ru-RU" dirty="0" smtClean="0">
                <a:cs typeface="Arial" charset="0"/>
              </a:rPr>
              <a:t>Пример 3. √8 </a:t>
            </a:r>
            <a:r>
              <a:rPr lang="en-US" dirty="0" smtClean="0">
                <a:cs typeface="Arial" charset="0"/>
              </a:rPr>
              <a:t>·</a:t>
            </a:r>
            <a:r>
              <a:rPr lang="ru-RU" dirty="0" smtClean="0">
                <a:cs typeface="Arial" charset="0"/>
              </a:rPr>
              <a:t> √32 = √8</a:t>
            </a:r>
            <a:r>
              <a:rPr lang="en-US" dirty="0" smtClean="0">
                <a:cs typeface="Arial" charset="0"/>
              </a:rPr>
              <a:t>·</a:t>
            </a:r>
            <a:r>
              <a:rPr lang="ru-RU" dirty="0" smtClean="0">
                <a:cs typeface="Arial" charset="0"/>
              </a:rPr>
              <a:t>32 = √16</a:t>
            </a:r>
            <a:r>
              <a:rPr lang="ru-RU" baseline="30000" dirty="0" smtClean="0">
                <a:cs typeface="Arial" charset="0"/>
              </a:rPr>
              <a:t>2 </a:t>
            </a:r>
            <a:r>
              <a:rPr lang="ru-RU" dirty="0" smtClean="0">
                <a:cs typeface="Arial" charset="0"/>
              </a:rPr>
              <a:t>= 16</a:t>
            </a:r>
            <a:endParaRPr lang="en-US" dirty="0" smtClean="0">
              <a:cs typeface="Arial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916238" y="3429000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916238" y="3933825"/>
            <a:ext cx="936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924300" y="3429000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427538" y="3933825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011863" y="393382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7019925" y="3933825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643438" y="4437063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1" name="Picture 1" descr="C:\Documents and Settings\olya\Рабочий стол\Новая папка\chronicles-of-narnia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0"/>
            <a:ext cx="2786050" cy="208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аскад">
  <a:themeElements>
    <a:clrScheme name="Каскад 6">
      <a:dk1>
        <a:srgbClr val="CCCC33"/>
      </a:dk1>
      <a:lt1>
        <a:srgbClr val="FFFFFF"/>
      </a:lt1>
      <a:dk2>
        <a:srgbClr val="003300"/>
      </a:dk2>
      <a:lt2>
        <a:srgbClr val="FFFFCC"/>
      </a:lt2>
      <a:accent1>
        <a:srgbClr val="008000"/>
      </a:accent1>
      <a:accent2>
        <a:srgbClr val="669900"/>
      </a:accent2>
      <a:accent3>
        <a:srgbClr val="AAADAA"/>
      </a:accent3>
      <a:accent4>
        <a:srgbClr val="DADADA"/>
      </a:accent4>
      <a:accent5>
        <a:srgbClr val="AAC0AA"/>
      </a:accent5>
      <a:accent6>
        <a:srgbClr val="5C8A00"/>
      </a:accent6>
      <a:hlink>
        <a:srgbClr val="FFCC00"/>
      </a:hlink>
      <a:folHlink>
        <a:srgbClr val="CC9900"/>
      </a:folHlink>
    </a:clrScheme>
    <a:fontScheme name="Каскад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скад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скад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скад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545</Words>
  <Application>Microsoft Office PowerPoint</Application>
  <PresentationFormat>Экран (4:3)</PresentationFormat>
  <Paragraphs>119</Paragraphs>
  <Slides>40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Тема Office</vt:lpstr>
      <vt:lpstr>Изящная</vt:lpstr>
      <vt:lpstr>Каскад</vt:lpstr>
      <vt:lpstr>1_Тема Office</vt:lpstr>
      <vt:lpstr>Точечный рисунок</vt:lpstr>
      <vt:lpstr>Формула</vt:lpstr>
      <vt:lpstr>Microsoft Equation 3.0</vt:lpstr>
      <vt:lpstr>Слайд 1</vt:lpstr>
      <vt:lpstr>Слайд 2</vt:lpstr>
      <vt:lpstr>1. Вычислите:</vt:lpstr>
      <vt:lpstr>2. Вынесите множитель из-под знака корня: </vt:lpstr>
      <vt:lpstr>3. Внесите множитель под знак корня: </vt:lpstr>
      <vt:lpstr>4. При каких значениях а выражение имеет смысл? </vt:lpstr>
      <vt:lpstr>Слайд 7</vt:lpstr>
      <vt:lpstr>Свойства</vt:lpstr>
      <vt:lpstr>Применение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olya</cp:lastModifiedBy>
  <cp:revision>11</cp:revision>
  <dcterms:created xsi:type="dcterms:W3CDTF">2013-08-13T12:29:15Z</dcterms:created>
  <dcterms:modified xsi:type="dcterms:W3CDTF">2014-08-08T10:17:21Z</dcterms:modified>
</cp:coreProperties>
</file>