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sldIdLst>
    <p:sldId id="256" r:id="rId3"/>
    <p:sldId id="270" r:id="rId4"/>
    <p:sldId id="269" r:id="rId5"/>
    <p:sldId id="257" r:id="rId6"/>
    <p:sldId id="271" r:id="rId7"/>
    <p:sldId id="261" r:id="rId8"/>
    <p:sldId id="27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pic>
          <p:nvPicPr>
            <p:cNvPr id="6" name="Picture 56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7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7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fld id="{868FED5F-FE9D-43ED-9908-E96A0D3CB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049D1-A42D-4112-A247-C3D6827624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4572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55A09-9BC7-455F-923B-5FD2E295A8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Нажмите кнопку, чтобы изменить стиль основного заголовка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Нажмите кнопку, чтобы изменить стиль основного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9239C4-420C-4C52-95FD-D401AEAE0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90F1D-0DA2-4F54-970F-4A1FE99B50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364CE-0772-44F7-90B5-A60161D2F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A8DF7-222A-4AE8-A5DC-B0B4D1D84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3D37E-E0CE-4A1C-AB55-24F66CB70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9A847-7A18-479F-9C85-73F38437D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667CF-1309-4D02-9B8E-ACE890B69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738D6-B40F-442D-9C96-4A711114F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966F7-4390-45B1-8EC5-5E80567CE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3582E-3C80-4B56-BB25-1BBEF04A5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1BC8C-8851-4AD6-B866-CFD191094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E024B-1201-4B7B-9D75-15830B36C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279525" y="685800"/>
            <a:ext cx="7086600" cy="54403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B0BE8-C54D-4040-899A-E4A6E3637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8204A-2724-4C76-B8DA-8AD76B9F1B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32A6D-3F46-4EA2-951A-C83291B37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13F10-A771-4DCD-B837-B77BAB14D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F3C9A-81D6-4D91-9699-F9F534B12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F2E55-BD08-4500-BAA5-01EB8AC2A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2CBBD-F624-4AAF-94AC-8D04A7E50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0AC6E-278F-43A6-8C98-D5AF581D1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8200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4100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1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3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4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6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7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8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9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10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11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12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13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14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15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16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17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18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19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0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1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2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3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4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5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6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7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8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9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0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1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2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3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4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5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6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7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8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9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40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41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42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43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44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45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46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47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48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49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50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51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pic>
          <p:nvPicPr>
            <p:cNvPr id="8201" name="Picture 56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19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5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5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5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 smtClean="0"/>
            </a:lvl1pPr>
          </a:lstStyle>
          <a:p>
            <a:pPr>
              <a:defRPr/>
            </a:pPr>
            <a:fld id="{93B80EA6-AEA8-4B6D-9C41-EA0A53D26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</a:defRPr>
            </a:lvl1pPr>
          </a:lstStyle>
          <a:p>
            <a:pPr>
              <a:defRPr/>
            </a:pPr>
            <a:fld id="{03F7CC87-AA34-47B8-81EF-4C04A598A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4"/>
          <p:cNvSpPr>
            <a:spLocks noChangeArrowheads="1" noChangeShapeType="1" noTextEdit="1"/>
          </p:cNvSpPr>
          <p:nvPr/>
        </p:nvSpPr>
        <p:spPr bwMode="auto">
          <a:xfrm>
            <a:off x="899592" y="620688"/>
            <a:ext cx="6767512" cy="3384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2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Georgia"/>
              </a:rPr>
              <a:t>Считаем</a:t>
            </a:r>
            <a:endParaRPr lang="ru-RU" sz="3600" b="1" i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accent2">
                  <a:alpha val="50195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Georgia"/>
            </a:endParaRPr>
          </a:p>
          <a:p>
            <a:pPr algn="ctr"/>
            <a:r>
              <a:rPr lang="ru-RU" sz="3600" b="1" i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2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Georgia"/>
              </a:rPr>
              <a:t>без калькулятора</a:t>
            </a: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899592" y="4221088"/>
            <a:ext cx="68421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err="1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Вышегородцева</a:t>
            </a:r>
            <a:r>
              <a:rPr lang="ru-RU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Анна Геннадьевна,  учитель математики и  информатики</a:t>
            </a:r>
            <a:endParaRPr lang="ru-RU" b="1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7772400" cy="1368152"/>
          </a:xfrm>
        </p:spPr>
        <p:txBody>
          <a:bodyPr/>
          <a:lstStyle/>
          <a:p>
            <a:r>
              <a:rPr lang="ru-RU" sz="2800" b="1" u="sng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Цель урока: </a:t>
            </a:r>
            <a:r>
              <a:rPr lang="ru-RU" sz="2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развитие </a:t>
            </a:r>
            <a:r>
              <a:rPr lang="ru-RU" sz="2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вычислительной культуры </a:t>
            </a:r>
            <a:r>
              <a:rPr lang="ru-RU" sz="2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средствами </a:t>
            </a:r>
            <a:r>
              <a:rPr lang="ru-RU" sz="2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системы упражнений для быстрого счета.</a:t>
            </a:r>
            <a:br>
              <a:rPr lang="ru-RU" sz="2800" dirty="0">
                <a:solidFill>
                  <a:schemeClr val="accent4">
                    <a:lumMod val="90000"/>
                    <a:lumOff val="10000"/>
                  </a:schemeClr>
                </a:solidFill>
              </a:rPr>
            </a:br>
            <a:endParaRPr lang="ru-RU" sz="2800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7772400" cy="4114800"/>
          </a:xfrm>
        </p:spPr>
        <p:txBody>
          <a:bodyPr/>
          <a:lstStyle/>
          <a:p>
            <a:r>
              <a:rPr lang="ru-RU" sz="2800" b="1" u="sng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Задачи урока:</a:t>
            </a:r>
            <a:r>
              <a:rPr lang="ru-RU" sz="2800" u="sng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/>
            </a:r>
            <a:br>
              <a:rPr lang="ru-RU" sz="2800" u="sng" dirty="0">
                <a:solidFill>
                  <a:schemeClr val="accent4">
                    <a:lumMod val="90000"/>
                    <a:lumOff val="10000"/>
                  </a:schemeClr>
                </a:solidFill>
              </a:rPr>
            </a:br>
            <a:r>
              <a:rPr lang="ru-RU" sz="2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- активизация познавательной деятельности учащихся в процессе формирования вычислительных навыков;</a:t>
            </a:r>
            <a:br>
              <a:rPr lang="ru-RU" sz="2800" dirty="0">
                <a:solidFill>
                  <a:schemeClr val="accent4">
                    <a:lumMod val="90000"/>
                    <a:lumOff val="10000"/>
                  </a:schemeClr>
                </a:solidFill>
              </a:rPr>
            </a:br>
            <a:r>
              <a:rPr lang="ru-RU" sz="2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- развитие интеллектуальных способностей учащихся;</a:t>
            </a:r>
            <a:br>
              <a:rPr lang="ru-RU" sz="2800" dirty="0">
                <a:solidFill>
                  <a:schemeClr val="accent4">
                    <a:lumMod val="90000"/>
                    <a:lumOff val="10000"/>
                  </a:schemeClr>
                </a:solidFill>
              </a:rPr>
            </a:br>
            <a:r>
              <a:rPr lang="ru-RU" sz="2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- расширение математического кругозора, формирование устойчивого интереса к </a:t>
            </a:r>
            <a:r>
              <a:rPr lang="ru-RU" sz="2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математике.</a:t>
            </a:r>
            <a:r>
              <a:rPr lang="ru-RU" sz="2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4">
                    <a:lumMod val="90000"/>
                    <a:lumOff val="10000"/>
                  </a:schemeClr>
                </a:solidFill>
              </a:rPr>
            </a:br>
            <a:endParaRPr lang="ru-RU" sz="2800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20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042988" y="549275"/>
            <a:ext cx="748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Умножение и деление на 4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971550" y="1125538"/>
            <a:ext cx="7632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800080"/>
                </a:solidFill>
              </a:rPr>
              <a:t>Чтобы число умножить на 4, его дважды удваивают.</a:t>
            </a:r>
            <a:r>
              <a:rPr lang="ru-RU" sz="2400" i="1" dirty="0">
                <a:solidFill>
                  <a:srgbClr val="800080"/>
                </a:solidFill>
              </a:rPr>
              <a:t> Например:</a:t>
            </a:r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1258888" y="1989138"/>
            <a:ext cx="705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i="1">
              <a:solidFill>
                <a:srgbClr val="800080"/>
              </a:solidFill>
            </a:endParaRP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971550" y="2997200"/>
            <a:ext cx="7489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800080"/>
                </a:solidFill>
              </a:rPr>
              <a:t>Чтобы число разделить на 4, его дважды делят на 2.</a:t>
            </a:r>
            <a:r>
              <a:rPr lang="ru-RU" sz="2400" i="1">
                <a:solidFill>
                  <a:srgbClr val="800080"/>
                </a:solidFill>
              </a:rPr>
              <a:t> Например:</a:t>
            </a:r>
          </a:p>
        </p:txBody>
      </p:sp>
      <p:sp>
        <p:nvSpPr>
          <p:cNvPr id="103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12"/>
          <p:cNvGraphicFramePr>
            <a:graphicFrameLocks noChangeAspect="1"/>
          </p:cNvGraphicFramePr>
          <p:nvPr/>
        </p:nvGraphicFramePr>
        <p:xfrm>
          <a:off x="1619250" y="2205038"/>
          <a:ext cx="64801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Формула" r:id="rId3" imgW="2171700" imgH="203200" progId="Equation.3">
                  <p:embed/>
                </p:oleObj>
              </mc:Choice>
              <mc:Fallback>
                <p:oleObj name="Формула" r:id="rId3" imgW="2171700" imgH="203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205038"/>
                        <a:ext cx="6480175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15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14"/>
          <p:cNvGraphicFramePr>
            <a:graphicFrameLocks noChangeAspect="1"/>
          </p:cNvGraphicFramePr>
          <p:nvPr/>
        </p:nvGraphicFramePr>
        <p:xfrm>
          <a:off x="1042988" y="4292600"/>
          <a:ext cx="56165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Формула" r:id="rId5" imgW="2044700" imgH="203200" progId="Equation.3">
                  <p:embed/>
                </p:oleObj>
              </mc:Choice>
              <mc:Fallback>
                <p:oleObj name="Формула" r:id="rId5" imgW="2044700" imgH="203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292600"/>
                        <a:ext cx="5616575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Text Box 16"/>
          <p:cNvSpPr txBox="1">
            <a:spLocks noChangeArrowheads="1"/>
          </p:cNvSpPr>
          <p:nvPr/>
        </p:nvSpPr>
        <p:spPr bwMode="auto">
          <a:xfrm>
            <a:off x="1116013" y="5300663"/>
            <a:ext cx="4608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800080"/>
                </a:solidFill>
              </a:rPr>
              <a:t>Предложите свой пример!</a:t>
            </a:r>
            <a:endParaRPr lang="ru-RU" sz="2400" i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50825" y="549275"/>
            <a:ext cx="748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Умножение и деление на 5</a:t>
            </a:r>
          </a:p>
        </p:txBody>
      </p: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250825" y="1125538"/>
            <a:ext cx="763270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800080"/>
                </a:solidFill>
              </a:rPr>
              <a:t>Чтобы число умножить на 5,   нужно    умножить </a:t>
            </a:r>
          </a:p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800080"/>
                </a:solidFill>
              </a:rPr>
              <a:t>его  на        , т.е. умножить его на 10 и разделить на 2.</a:t>
            </a:r>
            <a:r>
              <a:rPr lang="ru-RU" sz="2400" i="1" dirty="0">
                <a:solidFill>
                  <a:srgbClr val="800080"/>
                </a:solidFill>
              </a:rPr>
              <a:t> Например: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1403350" y="1484313"/>
          <a:ext cx="33178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Формула" r:id="rId3" imgW="203112" imgH="393529" progId="Equation.3">
                  <p:embed/>
                </p:oleObj>
              </mc:Choice>
              <mc:Fallback>
                <p:oleObj name="Формула" r:id="rId3" imgW="203112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484313"/>
                        <a:ext cx="331788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832254"/>
              </p:ext>
            </p:extLst>
          </p:nvPr>
        </p:nvGraphicFramePr>
        <p:xfrm>
          <a:off x="333375" y="2708275"/>
          <a:ext cx="72517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Формула" r:id="rId5" imgW="2222280" imgH="203040" progId="Equation.3">
                  <p:embed/>
                </p:oleObj>
              </mc:Choice>
              <mc:Fallback>
                <p:oleObj name="Формула" r:id="rId5" imgW="222228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" y="2708275"/>
                        <a:ext cx="7251700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Rectangle 1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8709" y="4365104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800080"/>
                </a:solidFill>
              </a:rPr>
              <a:t>Предложите свой пример!</a:t>
            </a:r>
            <a:endParaRPr lang="ru-RU" sz="2400" i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828863"/>
              </p:ext>
            </p:extLst>
          </p:nvPr>
        </p:nvGraphicFramePr>
        <p:xfrm>
          <a:off x="395536" y="332656"/>
          <a:ext cx="7632849" cy="6350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4283"/>
                <a:gridCol w="2544283"/>
                <a:gridCol w="2544283"/>
              </a:tblGrid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 вариант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 вариант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3 вариант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123*4</a:t>
                      </a:r>
                      <a:endParaRPr lang="ru-RU" sz="4000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84*4</a:t>
                      </a:r>
                      <a:endParaRPr lang="ru-RU" sz="4000" b="1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34*4</a:t>
                      </a:r>
                      <a:endParaRPr lang="ru-RU" sz="4000" b="1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86*4</a:t>
                      </a:r>
                      <a:endParaRPr lang="ru-RU" sz="4000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45*4</a:t>
                      </a:r>
                      <a:endParaRPr lang="ru-RU" sz="4000" b="1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67*4</a:t>
                      </a:r>
                      <a:endParaRPr lang="ru-RU" sz="4000" b="1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2312:4</a:t>
                      </a:r>
                      <a:endParaRPr lang="ru-RU" sz="4000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4650:4</a:t>
                      </a:r>
                      <a:endParaRPr lang="ru-RU" sz="4000" b="1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5624:4</a:t>
                      </a:r>
                      <a:endParaRPr lang="ru-RU" sz="4000" b="1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56*5</a:t>
                      </a:r>
                      <a:endParaRPr lang="ru-RU" sz="4000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88*5</a:t>
                      </a:r>
                      <a:endParaRPr lang="ru-RU" sz="4000" b="1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43*5</a:t>
                      </a:r>
                      <a:endParaRPr lang="ru-RU" sz="4000" b="1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342*5</a:t>
                      </a:r>
                      <a:endParaRPr lang="ru-RU" sz="4000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134*5</a:t>
                      </a:r>
                      <a:endParaRPr lang="ru-RU" sz="4000" b="1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152*5</a:t>
                      </a:r>
                      <a:endParaRPr lang="ru-RU" sz="4000" b="1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462*5</a:t>
                      </a:r>
                      <a:endParaRPr lang="ru-RU" sz="4000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423*5</a:t>
                      </a:r>
                      <a:endParaRPr lang="ru-RU" sz="4000" b="1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346*5</a:t>
                      </a:r>
                      <a:endParaRPr lang="ru-RU" sz="4000" b="1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38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23850" y="476250"/>
            <a:ext cx="748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Умножение на 11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79388" y="981075"/>
            <a:ext cx="79216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«Краешки сложи, в серединку положи» </a:t>
            </a:r>
            <a:endParaRPr lang="ru-RU" sz="2400" i="1" dirty="0" smtClean="0">
              <a:solidFill>
                <a:srgbClr val="80008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400" i="1" dirty="0" smtClean="0">
                <a:solidFill>
                  <a:srgbClr val="800080"/>
                </a:solidFill>
              </a:rPr>
              <a:t>Например</a:t>
            </a:r>
            <a:r>
              <a:rPr lang="ru-RU" sz="2400" i="1" dirty="0">
                <a:solidFill>
                  <a:srgbClr val="800080"/>
                </a:solidFill>
              </a:rPr>
              <a:t>: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5689"/>
              </p:ext>
            </p:extLst>
          </p:nvPr>
        </p:nvGraphicFramePr>
        <p:xfrm>
          <a:off x="912813" y="4311650"/>
          <a:ext cx="6237287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Формула" r:id="rId3" imgW="1485720" imgH="203040" progId="Equation.3">
                  <p:embed/>
                </p:oleObj>
              </mc:Choice>
              <mc:Fallback>
                <p:oleObj name="Формула" r:id="rId3" imgW="148572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4311650"/>
                        <a:ext cx="6237287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996349"/>
              </p:ext>
            </p:extLst>
          </p:nvPr>
        </p:nvGraphicFramePr>
        <p:xfrm>
          <a:off x="622300" y="2868613"/>
          <a:ext cx="6315075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Формула" r:id="rId5" imgW="1447560" imgH="203040" progId="Equation.3">
                  <p:embed/>
                </p:oleObj>
              </mc:Choice>
              <mc:Fallback>
                <p:oleObj name="Формула" r:id="rId5" imgW="144756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2868613"/>
                        <a:ext cx="6315075" cy="903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611560" y="5757863"/>
            <a:ext cx="4608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800080"/>
                </a:solidFill>
              </a:rPr>
              <a:t>Предложите свой пример!</a:t>
            </a:r>
            <a:endParaRPr lang="ru-RU" sz="2400" i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20688"/>
            <a:ext cx="561662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>
                <a:solidFill>
                  <a:srgbClr val="002060"/>
                </a:solidFill>
              </a:rPr>
              <a:t>25*11=</a:t>
            </a:r>
            <a:br>
              <a:rPr lang="ru-RU" sz="7200" dirty="0">
                <a:solidFill>
                  <a:srgbClr val="002060"/>
                </a:solidFill>
              </a:rPr>
            </a:br>
            <a:r>
              <a:rPr lang="ru-RU" sz="7200" dirty="0">
                <a:solidFill>
                  <a:srgbClr val="002060"/>
                </a:solidFill>
              </a:rPr>
              <a:t>32*11=</a:t>
            </a:r>
            <a:br>
              <a:rPr lang="ru-RU" sz="7200" dirty="0">
                <a:solidFill>
                  <a:srgbClr val="002060"/>
                </a:solidFill>
              </a:rPr>
            </a:br>
            <a:r>
              <a:rPr lang="ru-RU" sz="7200" dirty="0">
                <a:solidFill>
                  <a:srgbClr val="002060"/>
                </a:solidFill>
              </a:rPr>
              <a:t>76*11=</a:t>
            </a:r>
            <a:br>
              <a:rPr lang="ru-RU" sz="7200" dirty="0">
                <a:solidFill>
                  <a:srgbClr val="002060"/>
                </a:solidFill>
              </a:rPr>
            </a:br>
            <a:r>
              <a:rPr lang="ru-RU" sz="7200" dirty="0">
                <a:solidFill>
                  <a:srgbClr val="002060"/>
                </a:solidFill>
              </a:rPr>
              <a:t>98*11=</a:t>
            </a:r>
            <a:r>
              <a:rPr lang="ru-RU" sz="7200">
                <a:solidFill>
                  <a:srgbClr val="002060"/>
                </a:solidFill>
              </a:rPr>
              <a:t/>
            </a:r>
            <a:br>
              <a:rPr lang="ru-RU" sz="7200">
                <a:solidFill>
                  <a:srgbClr val="002060"/>
                </a:solidFill>
              </a:rPr>
            </a:br>
            <a:r>
              <a:rPr lang="ru-RU" sz="7200" smtClean="0">
                <a:solidFill>
                  <a:srgbClr val="002060"/>
                </a:solidFill>
              </a:rPr>
              <a:t>35*11</a:t>
            </a:r>
            <a:r>
              <a:rPr lang="ru-RU" sz="7200" dirty="0" smtClean="0">
                <a:solidFill>
                  <a:srgbClr val="002060"/>
                </a:solidFill>
              </a:rPr>
              <a:t>= </a:t>
            </a:r>
            <a:endParaRPr lang="ru-RU" sz="7200" dirty="0">
              <a:solidFill>
                <a:srgbClr val="002060"/>
              </a:solidFill>
            </a:endParaRPr>
          </a:p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70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069064">
  <a:themeElements>
    <a:clrScheme name="01069064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0106906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069064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69064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69064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01159440">
  <a:themeElements>
    <a:clrScheme name="011594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159440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1594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138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01069064</vt:lpstr>
      <vt:lpstr>01159440</vt:lpstr>
      <vt:lpstr>Формула</vt:lpstr>
      <vt:lpstr>Презентация PowerPoint</vt:lpstr>
      <vt:lpstr>Цель урока: развитие вычислительной культуры средствами системы упражнений для быстрого счета.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Krainova</dc:creator>
  <cp:lastModifiedBy>User</cp:lastModifiedBy>
  <cp:revision>12</cp:revision>
  <dcterms:created xsi:type="dcterms:W3CDTF">2009-01-27T13:41:19Z</dcterms:created>
  <dcterms:modified xsi:type="dcterms:W3CDTF">2014-08-01T14:23:24Z</dcterms:modified>
</cp:coreProperties>
</file>