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2" r:id="rId4"/>
    <p:sldId id="296" r:id="rId5"/>
    <p:sldId id="297" r:id="rId6"/>
    <p:sldId id="298" r:id="rId7"/>
    <p:sldId id="299" r:id="rId8"/>
    <p:sldId id="300" r:id="rId9"/>
    <p:sldId id="312" r:id="rId10"/>
    <p:sldId id="309" r:id="rId11"/>
    <p:sldId id="311" r:id="rId12"/>
    <p:sldId id="301" r:id="rId13"/>
    <p:sldId id="307" r:id="rId14"/>
    <p:sldId id="310" r:id="rId15"/>
    <p:sldId id="314" r:id="rId16"/>
    <p:sldId id="318" r:id="rId17"/>
    <p:sldId id="313" r:id="rId18"/>
    <p:sldId id="308" r:id="rId19"/>
    <p:sldId id="267" r:id="rId20"/>
    <p:sldId id="316" r:id="rId21"/>
    <p:sldId id="306" r:id="rId22"/>
    <p:sldId id="305" r:id="rId23"/>
    <p:sldId id="317" r:id="rId24"/>
    <p:sldId id="319" r:id="rId25"/>
    <p:sldId id="268" r:id="rId26"/>
    <p:sldId id="270" r:id="rId27"/>
    <p:sldId id="272" r:id="rId28"/>
    <p:sldId id="273" r:id="rId29"/>
    <p:sldId id="269" r:id="rId30"/>
    <p:sldId id="295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28"/>
    <a:srgbClr val="EB5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Принимаете ли Вы свои неудачи близко к сердцу?</a:t>
            </a:r>
          </a:p>
        </c:rich>
      </c:tx>
      <c:layout>
        <c:manualLayout>
          <c:xMode val="edge"/>
          <c:yMode val="edge"/>
          <c:x val="0.17519519889946897"/>
          <c:y val="2.351590564011410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Принимаете ли Вы свои неудачи близко к сердцу?</c:v>
                </c:pt>
              </c:strCache>
            </c:strRef>
          </c:tx>
          <c:dLbls>
            <c:dLbl>
              <c:idx val="0"/>
              <c:layout>
                <c:manualLayout>
                  <c:x val="-0.22589127001761727"/>
                  <c:y val="-0.1727030329963340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</a:rPr>
                      <a:t>Да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18310267113191"/>
                  <c:y val="8.046267805992569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</a:rPr>
                      <a:t>Нет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Умеете ли Вы контролировать свои эмоции?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8379459339351E-2"/>
          <c:y val="0.2909813528643283"/>
          <c:w val="0.82256588607271852"/>
          <c:h val="0.615283645661377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Умеете ли Вы контролировать свои эмоции?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</a:rPr>
                      <a:t>Да
70%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dirty="0">
                        <a:solidFill>
                          <a:srgbClr val="002060"/>
                        </a:solidFill>
                      </a:rPr>
                      <a:t>Нет
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i="1" dirty="0">
                <a:solidFill>
                  <a:srgbClr val="FFFF00"/>
                </a:solidFill>
              </a:rPr>
              <a:t>После сильных переживаний у Вас появляются головные боли, раздражительность, сонливость, депрессия?</a:t>
            </a:r>
          </a:p>
        </c:rich>
      </c:tx>
      <c:layout>
        <c:manualLayout>
          <c:xMode val="edge"/>
          <c:yMode val="edge"/>
          <c:x val="0.11988024934383212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сильных переживаний у Вас появляются головные боли, раздражительность, сонливость, депрессия?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ru-RU" dirty="0">
                <a:solidFill>
                  <a:srgbClr val="FFFF00"/>
                </a:solidFill>
              </a:rPr>
              <a:t>У Вас есть чувство юмора?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000295106099342"/>
          <c:y val="0.14944172869681149"/>
          <c:w val="0.52096694117320208"/>
          <c:h val="0.850558271303189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Вас есть чувство юмора?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 активный человек?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активный человек?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ru-RU" dirty="0">
                <a:solidFill>
                  <a:srgbClr val="FFFF00"/>
                </a:solidFill>
              </a:rPr>
              <a:t>Самое сильное чувство, которое Вам приходилось переживать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Самое сильное чувство, которое Вам приходилось переживать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Счастье</c:v>
                </c:pt>
                <c:pt idx="1">
                  <c:v>Радость</c:v>
                </c:pt>
                <c:pt idx="2">
                  <c:v>Благодарность</c:v>
                </c:pt>
                <c:pt idx="3">
                  <c:v>Гнев</c:v>
                </c:pt>
                <c:pt idx="4">
                  <c:v>Страх</c:v>
                </c:pt>
                <c:pt idx="5">
                  <c:v>Печаль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0672"/>
        <c:axId val="75876608"/>
      </c:barChart>
      <c:catAx>
        <c:axId val="3574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 i="1">
                <a:solidFill>
                  <a:srgbClr val="FFFF00"/>
                </a:solidFill>
              </a:defRPr>
            </a:pPr>
            <a:endParaRPr lang="ru-RU"/>
          </a:p>
        </c:txPr>
        <c:crossAx val="75876608"/>
        <c:crosses val="autoZero"/>
        <c:auto val="1"/>
        <c:lblAlgn val="ctr"/>
        <c:lblOffset val="100"/>
        <c:noMultiLvlLbl val="0"/>
      </c:catAx>
      <c:valAx>
        <c:axId val="758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574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00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ru-RU" sz="3200" i="1" dirty="0">
                <a:solidFill>
                  <a:srgbClr val="FFFF00"/>
                </a:solidFill>
              </a:rPr>
              <a:t>Вы можете сказать, что счастливы</a:t>
            </a:r>
            <a:r>
              <a:rPr lang="ru-RU" i="1" dirty="0">
                <a:solidFill>
                  <a:srgbClr val="FFFF0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17016138418482604"/>
          <c:y val="8.494426545198687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49587395242581E-2"/>
          <c:y val="0.12066361741350785"/>
          <c:w val="0.95325151288411158"/>
          <c:h val="0.7129040746885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можете сказать, что счастливы?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57952820057059E-2"/>
                  <c:y val="0.20124188480482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55028277281361E-2"/>
                  <c:y val="0.10175151478895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i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1184"/>
        <c:axId val="75879488"/>
        <c:axId val="0"/>
      </c:bar3DChart>
      <c:catAx>
        <c:axId val="35741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800" b="1" i="1">
                <a:solidFill>
                  <a:srgbClr val="FFFF00"/>
                </a:solidFill>
              </a:defRPr>
            </a:pPr>
            <a:endParaRPr lang="ru-RU"/>
          </a:p>
        </c:txPr>
        <c:crossAx val="75879488"/>
        <c:crosses val="autoZero"/>
        <c:auto val="1"/>
        <c:lblAlgn val="ctr"/>
        <c:lblOffset val="100"/>
        <c:noMultiLvlLbl val="0"/>
      </c:catAx>
      <c:valAx>
        <c:axId val="7587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57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558608" cy="30963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</a:rPr>
              <a:t>Физиологическая основа эмоций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40760" cy="191906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i="1" dirty="0" smtClean="0">
                <a:solidFill>
                  <a:srgbClr val="FFFF00"/>
                </a:solidFill>
              </a:rPr>
              <a:t>ГБОУ СОШ №172</a:t>
            </a:r>
          </a:p>
          <a:p>
            <a:pPr algn="r">
              <a:lnSpc>
                <a:spcPct val="80000"/>
              </a:lnSpc>
              <a:defRPr/>
            </a:pPr>
            <a:r>
              <a:rPr lang="ru-RU" i="1" dirty="0" err="1" smtClean="0">
                <a:solidFill>
                  <a:srgbClr val="FFFF00"/>
                </a:solidFill>
              </a:rPr>
              <a:t>Г.Москва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i="1" dirty="0" err="1" smtClean="0">
                <a:solidFill>
                  <a:srgbClr val="FFFF00"/>
                </a:solidFill>
              </a:rPr>
              <a:t>Подготовил:учитель</a:t>
            </a:r>
            <a:r>
              <a:rPr lang="ru-RU" i="1" dirty="0" smtClean="0">
                <a:solidFill>
                  <a:srgbClr val="FFFF00"/>
                </a:solidFill>
              </a:rPr>
              <a:t> биологии </a:t>
            </a:r>
          </a:p>
          <a:p>
            <a:pPr algn="r">
              <a:lnSpc>
                <a:spcPct val="80000"/>
              </a:lnSpc>
              <a:defRPr/>
            </a:pPr>
            <a:r>
              <a:rPr lang="ru-RU" i="1" dirty="0" smtClean="0">
                <a:solidFill>
                  <a:srgbClr val="FFFF00"/>
                </a:solidFill>
              </a:rPr>
              <a:t>Садовая Лариса Владимировна 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848600" cy="604807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>
                <a:solidFill>
                  <a:srgbClr val="FFFF00"/>
                </a:solidFill>
              </a:rPr>
              <a:t>Эмоции имеют характерное внешнее и           внутреннее выражение: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1. двигательные и звуковые реакции;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2. мимика;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3. изменение  дыхания;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4. изменение деятельности желудка;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5. изменение деятельности кишечника;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6. изменение деятельности мочевого пузыря;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7. изменение деятельности желёз внутренней секреции; 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8. изменение деятельности сердца; 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9. изменение просвета кровеносных сосудов.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27584" y="692696"/>
            <a:ext cx="7848600" cy="460791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Любая эмоция сопровождается активацией нервной  системы и появлением в крови  биологически активных веществ. Излишняя интенсивность и длительность переживаний может способствовать возникновению болезненных изменений в организме</a:t>
            </a:r>
            <a:r>
              <a:rPr lang="ru-RU" sz="3200" i="1" dirty="0" smtClean="0">
                <a:solidFill>
                  <a:srgbClr val="FF0000"/>
                </a:solidFill>
              </a:rPr>
              <a:t>. </a:t>
            </a:r>
            <a:r>
              <a:rPr lang="ru-RU" sz="3200" i="1" dirty="0" smtClean="0">
                <a:solidFill>
                  <a:srgbClr val="FFFF00"/>
                </a:solidFill>
              </a:rPr>
              <a:t>Известно, что сердце чаще всего «поражается» страхом, печень - гневом, а желудок – апатией и подавленным настроением.</a:t>
            </a:r>
            <a:endParaRPr lang="ru-RU" sz="31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95400" y="549275"/>
            <a:ext cx="7848600" cy="1366838"/>
          </a:xfrm>
        </p:spPr>
        <p:txBody>
          <a:bodyPr>
            <a:normAutofit/>
          </a:bodyPr>
          <a:lstStyle/>
          <a:p>
            <a:pPr algn="ctr"/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5040560" cy="604867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</a:rPr>
              <a:t>Под действием гормона из надпочечников выбрасывается в кровь смесь адреналина и норадреналина, которые  разносятся по кровяному руслу и вызывают целый ряд симпатических реакций: учащение ритмики сокращений сердца, выделение пота, усиленное кровоснабжение мышц и покраснение кожи.</a:t>
            </a:r>
            <a:r>
              <a:rPr lang="ru-RU" sz="3200" b="1" i="1" dirty="0" smtClean="0">
                <a:solidFill>
                  <a:srgbClr val="FFFF00"/>
                </a:solidFill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endParaRPr lang="ru-RU" sz="3100" b="1" i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3371095" cy="308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3456384" cy="597666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При сильных нервных возбуждениях могут быть судорожные сжатия желчного протока, что вызывает застой желчи. Она задерживается в мелких протоках печени и всасывается под давлением в кровь. 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печ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3810000" cy="2886075"/>
          </a:xfrm>
          <a:prstGeom prst="rect">
            <a:avLst/>
          </a:prstGeom>
        </p:spPr>
      </p:pic>
      <p:pic>
        <p:nvPicPr>
          <p:cNvPr id="7" name="Рисунок 6" descr="гн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4394572" cy="289498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4077072"/>
            <a:ext cx="5472608" cy="216024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Когда человек подавлен, находится в состоянии депрессии или стресса, его организм не может функционировать в обычном режиме.</a:t>
            </a: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204864"/>
            <a:ext cx="2952328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_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3384376" cy="325027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3568" y="1484784"/>
            <a:ext cx="7992888" cy="5040560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Аденогипофиз (часть мозга) выделяет ряд гормонов: тиреотропный гормон (пищевое насыщение), тироксин (иммунитет и скорость метаболизма) , лютеинизирующий гормон (половая система) </a:t>
            </a: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> </a:t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> Кортизол — гормон стресса. Как только мы испытываем физический или психологический стресс, кора надпочечников начинает вырабатывать кортизол, который стимулирует работу сердца и концентрирует внимание, помогая организму самому справляться с негативным воздействием внешней среды.</a:t>
            </a:r>
            <a:r>
              <a:rPr lang="ru-RU" sz="2200" i="1" dirty="0" smtClean="0">
                <a:solidFill>
                  <a:srgbClr val="FFFF00"/>
                </a:solidFill>
              </a:rPr>
              <a:t/>
            </a:r>
            <a:br>
              <a:rPr lang="ru-RU" sz="2200" i="1" dirty="0" smtClean="0">
                <a:solidFill>
                  <a:srgbClr val="FFFF00"/>
                </a:solidFill>
              </a:rPr>
            </a:br>
            <a:r>
              <a:rPr lang="ru-RU" sz="2200" i="1" dirty="0" smtClean="0">
                <a:solidFill>
                  <a:srgbClr val="FFFF00"/>
                </a:solidFill>
              </a:rPr>
              <a:t/>
            </a:r>
            <a:br>
              <a:rPr lang="ru-RU" sz="2200" i="1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3568" y="2708920"/>
            <a:ext cx="7812360" cy="4320479"/>
          </a:xfrm>
        </p:spPr>
        <p:txBody>
          <a:bodyPr>
            <a:normAutofit/>
          </a:bodyPr>
          <a:lstStyle/>
          <a:p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Доли к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43608" y="188640"/>
            <a:ext cx="6084912" cy="864096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  <a:t>      Практическая часть</a:t>
            </a:r>
            <a:endParaRPr lang="ru-RU" sz="31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magazines.russ.ru/pictures/magazine/oz/2005_03/1068-11.jpg"/>
          <p:cNvPicPr/>
          <p:nvPr/>
        </p:nvPicPr>
        <p:blipFill>
          <a:blip r:embed="rId3" cstate="print">
            <a:lum bright="-20000" contrast="40000"/>
          </a:blip>
          <a:srcRect t="18328"/>
          <a:stretch>
            <a:fillRect/>
          </a:stretch>
        </p:blipFill>
        <p:spPr bwMode="auto">
          <a:xfrm>
            <a:off x="251520" y="188640"/>
            <a:ext cx="6336704" cy="31475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magazines.russ.ru/pictures/magazine/oz/2005_03/1068-12.jpg"/>
          <p:cNvPicPr/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11760" y="3573016"/>
            <a:ext cx="6516216" cy="328498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3787.jpg"/>
          <p:cNvPicPr/>
          <p:nvPr/>
        </p:nvPicPr>
        <p:blipFill>
          <a:blip r:embed="rId3" cstate="print"/>
          <a:srcRect l="3427" t="446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29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12768" cy="35557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Цель моей  работы </a:t>
            </a:r>
            <a:r>
              <a:rPr lang="ru-RU" sz="2800" i="1" dirty="0" smtClean="0">
                <a:solidFill>
                  <a:srgbClr val="FFFF00"/>
                </a:solidFill>
              </a:rPr>
              <a:t>– исследовать физиологические процессы, происходящие в организме человека вследствие пережитых им чувств и эмоций. Каждое переживание сказывается и на душевном, и на физическом здоровье человека, поэтому очень важно знать, как именно.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i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551704"/>
            <a:ext cx="4974075" cy="330629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4536504" cy="5544021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Слезы успокаивают, обезвреживают бактерии, улучшают зрение. Облегчение приносит химический состав слез. Они содержат гормоны стресса, выделяемые мозгом в момент выплеска эмоций. Слезная жидкость удаляет из организма вещества, образующиеся при нервном перенапряжении.</a:t>
            </a: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a02acd832d9898c023041bcd6f0ec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6724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3401616"/>
            <a:ext cx="7848600" cy="3456384"/>
          </a:xfrm>
        </p:spPr>
        <p:txBody>
          <a:bodyPr>
            <a:normAutofit/>
          </a:bodyPr>
          <a:lstStyle/>
          <a:p>
            <a:pPr lvl="0"/>
            <a:r>
              <a:rPr lang="ru-RU" sz="3200" i="1" dirty="0" smtClean="0">
                <a:solidFill>
                  <a:srgbClr val="FFFF00"/>
                </a:solidFill>
              </a:rPr>
              <a:t>По поводу и без него 2-3 раза в месяц плачут 74% женщин и 20% мужчин;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От боли плачут 36% женщин и 25% мужчин;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От любви и связанных с нею переживаний — 41% женщин и 22% мужчин. </a:t>
            </a: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676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2520280" cy="29523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4149080"/>
            <a:ext cx="8424936" cy="230425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Слабый пол слезливее из-за содержащегося в крови гормона пролактина, который отвечает не только за умение пускать слезу, но и за выработку молока во время кормления грудью. А мужчинам глотать слезы мешает гормон тестостерон, препятствующий накоплению слезной жидкости.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image_56261010151921556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7529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43940838_1a.jpg"/>
          <p:cNvPicPr>
            <a:picLocks noChangeAspect="1"/>
          </p:cNvPicPr>
          <p:nvPr/>
        </p:nvPicPr>
        <p:blipFill>
          <a:blip r:embed="rId4" cstate="print"/>
          <a:srcRect b="7764"/>
          <a:stretch>
            <a:fillRect/>
          </a:stretch>
        </p:blipFill>
        <p:spPr>
          <a:xfrm>
            <a:off x="251520" y="260648"/>
            <a:ext cx="33732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4536232" cy="612068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rgbClr val="FFFF00"/>
                </a:solidFill>
              </a:rPr>
              <a:t>Смех понижает уровень гормонов напряжения и усиливает иммунную систему, лучше умеренных физических нагрузок снижает кровяное давление, избавляет от стресса, укрепляет иммунную систему. У смеющегося резко падает концентрация гормонов стресса, повышается количество иммунных Т-клеток, снижается кровяное давление и уровень холестерина.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_obida20091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1866">
            <a:off x="4602289" y="467768"/>
            <a:ext cx="4140968" cy="2757884"/>
          </a:xfrm>
          <a:prstGeom prst="rect">
            <a:avLst/>
          </a:prstGeom>
        </p:spPr>
      </p:pic>
      <p:pic>
        <p:nvPicPr>
          <p:cNvPr id="7" name="Рисунок 6" descr="5a6bad48b9d022549a26453ac2b6a9f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04">
            <a:off x="5928974" y="3428367"/>
            <a:ext cx="2437076" cy="32494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700" i="1" dirty="0" smtClean="0"/>
              <a:t> </a:t>
            </a:r>
            <a:br>
              <a:rPr lang="ru-RU" sz="2700" i="1" dirty="0" smtClean="0"/>
            </a:br>
            <a:r>
              <a:rPr lang="ru-RU" sz="27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Дофамин — «гормон удовольствия»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err="1" smtClean="0">
                <a:solidFill>
                  <a:srgbClr val="FFFF00"/>
                </a:solidFill>
              </a:rPr>
              <a:t>Серотонин</a:t>
            </a:r>
            <a:r>
              <a:rPr lang="ru-RU" sz="3600" b="1" i="1" dirty="0" smtClean="0">
                <a:solidFill>
                  <a:srgbClr val="FFFF00"/>
                </a:solidFill>
              </a:rPr>
              <a:t> — «гормон хорошего настроения». Его выброс в организме приводит к улучшению настроения и повышению двигательной активности.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Эндорфины</a:t>
            </a:r>
            <a:r>
              <a:rPr lang="ru-RU" sz="3600" b="1" i="1" dirty="0" smtClean="0">
                <a:solidFill>
                  <a:srgbClr val="FFFF00"/>
                </a:solidFill>
              </a:rPr>
              <a:t> вырабатываются организмом в ответ на стресс с целью уменьшить боль, они вызывают эйфорию — своеобразную награду организму за избавление от боли.</a:t>
            </a:r>
            <a:r>
              <a:rPr lang="ru-RU" sz="3600" i="1" dirty="0" smtClean="0">
                <a:solidFill>
                  <a:srgbClr val="FFFF00"/>
                </a:solidFill>
              </a:rPr>
              <a:t/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79512" y="260648"/>
          <a:ext cx="48965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815408" y="3429000"/>
          <a:ext cx="532859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539552" y="188640"/>
          <a:ext cx="76328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rcRect b="174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179512" y="260648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491880" y="2564904"/>
          <a:ext cx="540060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539552" y="188640"/>
          <a:ext cx="820891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971600" y="260648"/>
          <a:ext cx="756084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3744416" cy="612068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Наша деятельность связана с удовлетворением наиболее актуальных потребностей. Если желаемая потребность удовлетворяется, возникают положительные эмоции. Сила эмоций зависит от того, насколько близко мы приближаемся к моменту удовлетворения данной потребности или отдаляемся от него. 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9867">
            <a:off x="4222672" y="3728072"/>
            <a:ext cx="4372330" cy="268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7457-y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2553">
            <a:off x="4326484" y="794896"/>
            <a:ext cx="4250429" cy="27670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450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1300" i="1" dirty="0" smtClean="0">
                <a:solidFill>
                  <a:srgbClr val="FFFF00"/>
                </a:solidFill>
              </a:rPr>
              <a:t/>
            </a:r>
            <a:br>
              <a:rPr lang="ru-RU" sz="13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/>
            </a:r>
            <a:br>
              <a:rPr lang="ru-RU" sz="2700" i="1" dirty="0" smtClean="0">
                <a:solidFill>
                  <a:srgbClr val="FFFF0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Выводы 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 </a:t>
            </a:r>
            <a:r>
              <a:rPr lang="ru-RU" sz="2700" b="1" i="1" dirty="0" smtClean="0">
                <a:solidFill>
                  <a:srgbClr val="002060"/>
                </a:solidFill>
              </a:rPr>
              <a:t>Эмоции - одни из наиболее древних по происхождению психических состояний и процессов. Жизнь без эмоций была бы так же невозможна, как и без ощущений. Эмоции помогают нам познавать мир;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b="1" i="1" dirty="0" smtClean="0">
                <a:solidFill>
                  <a:srgbClr val="FFFF00"/>
                </a:solidFill>
              </a:rPr>
              <a:t>Сами эмоции  формируются на основе наследственного и приобретенного опыта и возникают на основе физиологических процессов, протекающих в мозге и организме в целом;</a:t>
            </a:r>
            <a:br>
              <a:rPr lang="ru-RU" sz="2700" b="1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725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Мир окутывает нас эмоциями - пока мы чувствуем – мы живем</a:t>
            </a:r>
            <a:r>
              <a:rPr lang="ru-RU" sz="3100" i="1" dirty="0" smtClean="0">
                <a:solidFill>
                  <a:srgbClr val="FFFF00"/>
                </a:solidFill>
              </a:rPr>
              <a:t/>
            </a:r>
            <a:br>
              <a:rPr lang="ru-RU" sz="3100" i="1" dirty="0" smtClean="0">
                <a:solidFill>
                  <a:srgbClr val="FFFF00"/>
                </a:solidFill>
              </a:rPr>
            </a:br>
            <a:endParaRPr lang="ru-RU" sz="1800" i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514937_normal_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0648"/>
            <a:ext cx="6120680" cy="428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27584" y="3717032"/>
            <a:ext cx="7992888" cy="259169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Малейшие изменения постоянства внутренней среды улавливаются эмоциональными подкорковыми структурами мозга и отражаются в эмоциональной сфере в виде различных  витальных эмоций, например, голода или жажды. 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rcRect l="30618"/>
          <a:stretch>
            <a:fillRect/>
          </a:stretch>
        </p:blipFill>
        <p:spPr>
          <a:xfrm>
            <a:off x="2771800" y="548680"/>
            <a:ext cx="4405784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5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3861048"/>
            <a:ext cx="8244408" cy="25922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CE328"/>
                </a:solidFill>
              </a:rPr>
              <a:t>Подкорковые</a:t>
            </a:r>
            <a:r>
              <a:rPr lang="ru-RU" sz="3200" i="1" dirty="0" smtClean="0">
                <a:solidFill>
                  <a:srgbClr val="FCE328"/>
                </a:solidFill>
              </a:rPr>
              <a:t> таламические эмоции существенно отличаются от </a:t>
            </a:r>
            <a:r>
              <a:rPr lang="ru-RU" sz="3200" b="1" i="1" dirty="0" smtClean="0">
                <a:solidFill>
                  <a:srgbClr val="FCE328"/>
                </a:solidFill>
              </a:rPr>
              <a:t>корковых </a:t>
            </a:r>
            <a:r>
              <a:rPr lang="ru-RU" sz="3200" i="1" dirty="0" smtClean="0">
                <a:solidFill>
                  <a:srgbClr val="FCE328"/>
                </a:solidFill>
              </a:rPr>
              <a:t>реактивных эмоций, которые переживаются как реакция на осознание неблагополучия и сопровождают нравственные и интеллектуальные чувства</a:t>
            </a:r>
            <a:endParaRPr lang="ru-RU" sz="3200" i="1" dirty="0">
              <a:solidFill>
                <a:srgbClr val="FCE328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625552" cy="241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3811">
            <a:off x="4904317" y="218939"/>
            <a:ext cx="3605386" cy="315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3600400" cy="5688632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rgbClr val="FFFF00"/>
                </a:solidFill>
              </a:rPr>
              <a:t>Состояние здоровья очень сильно зависит от частоты переживаемых стрессов, которые могут быть  положительными и отрицательными. </a:t>
            </a: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stress81.jpg"/>
          <p:cNvPicPr>
            <a:picLocks noChangeAspect="1"/>
          </p:cNvPicPr>
          <p:nvPr/>
        </p:nvPicPr>
        <p:blipFill>
          <a:blip r:embed="rId3" cstate="print"/>
          <a:srcRect t="19341"/>
          <a:stretch>
            <a:fillRect/>
          </a:stretch>
        </p:blipFill>
        <p:spPr>
          <a:xfrm rot="482926">
            <a:off x="5271279" y="3479798"/>
            <a:ext cx="3528392" cy="349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00_F_8150434_cnHAcqkH2S2jOIhI5wVmvdrxIxBOqW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2869">
            <a:off x="4071401" y="264382"/>
            <a:ext cx="3722536" cy="317346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4176464" cy="619268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Физиологически положительные эмоции, физическая и умственная нагрузка, активность способствуют нормальному развитию организма. Положительный стресс восстанавливает израсходованную энергию, причём с избытком. </a:t>
            </a:r>
            <a:endParaRPr lang="ru-RU" sz="31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_224ea_5e815d6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2143">
            <a:off x="5027953" y="3560092"/>
            <a:ext cx="3816424" cy="2862318"/>
          </a:xfrm>
          <a:prstGeom prst="rect">
            <a:avLst/>
          </a:prstGeom>
        </p:spPr>
      </p:pic>
      <p:pic>
        <p:nvPicPr>
          <p:cNvPr id="7" name="Рисунок 6" descr="liderudsu%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0690">
            <a:off x="4248174" y="147641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4653136"/>
            <a:ext cx="8496944" cy="2592288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rgbClr val="FFFF00"/>
                </a:solidFill>
              </a:rPr>
              <a:t>Физиологической основой эмоций является, прежде всего, деятельность подкорковых отделов мозга – гипоталамуса, таламуса и лимбической системы. </a:t>
            </a:r>
            <a:r>
              <a:rPr lang="ru-RU" sz="2400" i="1" dirty="0" smtClean="0">
                <a:solidFill>
                  <a:srgbClr val="FFFF00"/>
                </a:solidFill>
              </a:rPr>
              <a:t>При ослаблении корковой деятельности у больного проявляется чрезмерная вспыльчивость, истеричность и гневливость. 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4544.jpg"/>
          <p:cNvPicPr>
            <a:picLocks noChangeAspect="1"/>
          </p:cNvPicPr>
          <p:nvPr/>
        </p:nvPicPr>
        <p:blipFill>
          <a:blip r:embed="rId3" cstate="print"/>
          <a:srcRect t="3168" b="4170"/>
          <a:stretch>
            <a:fillRect/>
          </a:stretch>
        </p:blipFill>
        <p:spPr>
          <a:xfrm>
            <a:off x="1259632" y="0"/>
            <a:ext cx="6604000" cy="50131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95400" y="549275"/>
            <a:ext cx="7848600" cy="1366838"/>
          </a:xfrm>
        </p:spPr>
        <p:txBody>
          <a:bodyPr>
            <a:normAutofit/>
          </a:bodyPr>
          <a:lstStyle/>
          <a:p>
            <a:pPr algn="ctr"/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571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Физиологическая основа эмоций</vt:lpstr>
      <vt:lpstr>Цель моей  работы – исследовать физиологические процессы, происходящие в организме человека вследствие пережитых им чувств и эмоций. Каждое переживание сказывается и на душевном, и на физическом здоровье человека, поэтому очень важно знать, как именно. </vt:lpstr>
      <vt:lpstr>Наша деятельность связана с удовлетворением наиболее актуальных потребностей. Если желаемая потребность удовлетворяется, возникают положительные эмоции. Сила эмоций зависит от того, насколько близко мы приближаемся к моменту удовлетворения данной потребности или отдаляемся от него. </vt:lpstr>
      <vt:lpstr>Малейшие изменения постоянства внутренней среды улавливаются эмоциональными подкорковыми структурами мозга и отражаются в эмоциональной сфере в виде различных  витальных эмоций, например, голода или жажды. </vt:lpstr>
      <vt:lpstr>Подкорковые таламические эмоции существенно отличаются от корковых реактивных эмоций, которые переживаются как реакция на осознание неблагополучия и сопровождают нравственные и интеллектуальные чувства</vt:lpstr>
      <vt:lpstr>Состояние здоровья очень сильно зависит от частоты переживаемых стрессов, которые могут быть  положительными и отрицательными. </vt:lpstr>
      <vt:lpstr>Физиологически положительные эмоции, физическая и умственная нагрузка, активность способствуют нормальному развитию организма. Положительный стресс восстанавливает израсходованную энергию, причём с избытком. </vt:lpstr>
      <vt:lpstr>Физиологической основой эмоций является, прежде всего, деятельность подкорковых отделов мозга – гипоталамуса, таламуса и лимбической системы. При ослаблении корковой деятельности у больного проявляется чрезмерная вспыльчивость, истеричность и гневливость. </vt:lpstr>
      <vt:lpstr>Презентация PowerPoint</vt:lpstr>
      <vt:lpstr>Эмоции имеют характерное внешнее и           внутреннее выражение: 1. двигательные и звуковые реакции; 2. мимика; 3. изменение  дыхания; 4. изменение деятельности желудка; 5. изменение деятельности кишечника; 6. изменение деятельности мочевого пузыря; 7. изменение деятельности желёз внутренней секреции;  8. изменение деятельности сердца;  9. изменение просвета кровеносных сосудов. </vt:lpstr>
      <vt:lpstr>Любая эмоция сопровождается активацией нервной  системы и появлением в крови  биологически активных веществ. Излишняя интенсивность и длительность переживаний может способствовать возникновению болезненных изменений в организме. Известно, что сердце чаще всего «поражается» страхом, печень - гневом, а желудок – апатией и подавленным настроением.</vt:lpstr>
      <vt:lpstr>Презентация PowerPoint</vt:lpstr>
      <vt:lpstr>Под действием гормона из надпочечников выбрасывается в кровь смесь адреналина и норадреналина, которые  разносятся по кровяному руслу и вызывают целый ряд симпатических реакций: учащение ритмики сокращений сердца, выделение пота, усиленное кровоснабжение мышц и покраснение кожи. </vt:lpstr>
      <vt:lpstr>При сильных нервных возбуждениях могут быть судорожные сжатия желчного протока, что вызывает застой желчи. Она задерживается в мелких протоках печени и всасывается под давлением в кровь.  </vt:lpstr>
      <vt:lpstr>Когда человек подавлен, находится в состоянии депрессии или стресса, его организм не может функционировать в обычном режиме.</vt:lpstr>
      <vt:lpstr>   Аденогипофиз (часть мозга) выделяет ряд гормонов: тиреотропный гормон (пищевое насыщение), тироксин (иммунитет и скорость метаболизма) , лютеинизирующий гормон (половая система)       Кортизол — гормон стресса. Как только мы испытываем физический или психологический стресс, кора надпочечников начинает вырабатывать кортизол, который стимулирует работу сердца и концентрирует внимание, помогая организму самому справляться с негативным воздействием внешней среды.     </vt:lpstr>
      <vt:lpstr>Презентация PowerPoint</vt:lpstr>
      <vt:lpstr>      Практическая часть</vt:lpstr>
      <vt:lpstr>Презентация PowerPoint</vt:lpstr>
      <vt:lpstr>Слезы успокаивают, обезвреживают бактерии, улучшают зрение. Облегчение приносит химический состав слез. Они содержат гормоны стресса, выделяемые мозгом в момент выплеска эмоций. Слезная жидкость удаляет из организма вещества, образующиеся при нервном перенапряжении.</vt:lpstr>
      <vt:lpstr>По поводу и без него 2-3 раза в месяц плачут 74% женщин и 20% мужчин; От боли плачут 36% женщин и 25% мужчин; От любви и связанных с нею переживаний — 41% женщин и 22% мужчин.  </vt:lpstr>
      <vt:lpstr>Слабый пол слезливее из-за содержащегося в крови гормона пролактина, который отвечает не только за умение пускать слезу, но и за выработку молока во время кормления грудью. А мужчинам глотать слезы мешает гормон тестостерон, препятствующий накоплению слезной жидкости.  </vt:lpstr>
      <vt:lpstr>Смех понижает уровень гормонов напряжения и усиливает иммунную систему, лучше умеренных физических нагрузок снижает кровяное давление, избавляет от стресса, укрепляет иммунную систему. У смеющегося резко падает концентрация гормонов стресса, повышается количество иммунных Т-клеток, снижается кровяное давление и уровень холестерина. </vt:lpstr>
      <vt:lpstr>    Дофамин — «гормон удовольствия»  Серотонин — «гормон хорошего настроения». Его выброс в организме приводит к улучшению настроения и повышению двигательной активности.   Эндорфины вырабатываются организмом в ответ на стресс с целью уменьшить боль, они вызывают эйфорию — своеобразную награду организму за избавление от боли.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Выводы     Эмоции - одни из наиболее древних по происхождению психических состояний и процессов. Жизнь без эмоций была бы так же невозможна, как и без ощущений. Эмоции помогают нам познавать мир;   Сами эмоции  формируются на основе наследственного и приобретенного опыта и возникают на основе физиологических процессов, протекающих в мозге и организме в целом;      </vt:lpstr>
      <vt:lpstr> Мир окутывает нас эмоциями - пока мы чувствуем – мы живем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Садовая</dc:creator>
  <dcterms:created xsi:type="dcterms:W3CDTF">2011-01-03T17:54:14Z</dcterms:created>
  <dcterms:modified xsi:type="dcterms:W3CDTF">2013-08-14T09:45:11Z</dcterms:modified>
</cp:coreProperties>
</file>