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17"/>
  </p:notesMasterIdLst>
  <p:sldIdLst>
    <p:sldId id="27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0080625" cy="7559675"/>
  <p:notesSz cx="7559675" cy="10691813"/>
  <p:defaultTextStyle>
    <a:defPPr>
      <a:defRPr lang="en-GB"/>
    </a:defPPr>
    <a:lvl1pPr algn="l" defTabSz="447675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1363" indent="-284163" algn="l" defTabSz="447675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1413" indent="-227013" algn="l" defTabSz="447675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598613" indent="-227013" algn="l" defTabSz="447675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5813" indent="-227013" algn="l" defTabSz="447675" rtl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49170"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170"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170"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170"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</a:endParaRPr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2838" cy="369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17BC1-69FB-4028-ACC3-EC3869741FBE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502B8-58D2-4BBF-B42E-C320FBDCAF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9DF36-006C-43E4-B7DC-9D7C428CF2A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9C5F0-75D0-407E-ACE9-E772BF24C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EF7A8-6BD7-4ECD-B1D5-27A2CB93B9E4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7B623-6B98-4383-A357-304D7D194D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21860-1ADA-4026-B749-04F259B70D95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1B0E1-91D4-4A45-AD5B-9145ECA1EC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4A492-21A9-474C-9CAE-B5AA25BCCA63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43251-6279-47D2-95ED-5A0209B072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6CB0D-4B23-4836-B7B6-4A3D872F77B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0C5DA-A1AA-4640-A593-A140D36209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ADBA6-0015-44C1-A80E-2F4C0E4572D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B7A54-B050-47D3-8C10-5D7D6BD109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44A16-B478-4D3D-867E-F3726E0F46B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7B368-ED10-43BB-95AC-C5A2165F28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DBFA1-C002-4F9C-9423-354FD4A84C8D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58247-A3AC-40F4-9761-AF593542A5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10A9A-1B83-4CEB-AC0C-902ABE58340A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C551D-77A1-4A57-9213-91A0A08ADD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ACF0-7C21-4FEE-AC7D-9DEF78A48F4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83DCD-E946-4232-9DE0-1F92D897B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3661F7-4883-4A70-BDBE-C0DDEE7ECA1B}" type="datetimeFigureOut">
              <a:rPr lang="en-US" smtClean="0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BC091B-561F-4B49-B9F7-245D12ED2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008063" y="755650"/>
            <a:ext cx="799306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ГОСУДАРСТВЕННОЕ БЮДЖЕТНОЕ ОБЩЕОБРАЗОВАТЕЛЬНОЕ УЧРЕЖДЕНИЕ СРЕДНЯЯ ОБЩЕОБРАЗОВАТЕЛЬНАЯ ШКОЛА №77 ПЕТРОГРАДСКОГО РАЙОНА САНКТ-ПЕТЕРБУРГА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863600" y="2339975"/>
            <a:ext cx="7848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Georgia" pitchFamily="18" charset="0"/>
              </a:rPr>
              <a:t>ЧТО ТАКОЕ ЭТИКЕТ?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52525" y="3132138"/>
            <a:ext cx="68405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7030A0"/>
                </a:solidFill>
                <a:latin typeface="Georgia" pitchFamily="18" charset="0"/>
              </a:rPr>
              <a:t>ПРЕЗЕНТАЦИЯ К ЗАНЯТИЯМ ШКОЛЫ ВЕЖЛИВОСТИ 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032250" y="4572000"/>
            <a:ext cx="576103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Солтан Марина Александровна, воспитатель группы продленного дня</a:t>
            </a:r>
          </a:p>
          <a:p>
            <a:endParaRPr lang="ru-RU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663825" y="6588125"/>
            <a:ext cx="42481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Санкт-Петербург, 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20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3238" y="1547813"/>
            <a:ext cx="3736975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Запомни правило простое: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Без спроса</a:t>
            </a:r>
            <a:endParaRPr lang="ru-RU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 не бери чужое!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20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3" y="1547813"/>
            <a:ext cx="49339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976938" y="1331913"/>
            <a:ext cx="3671887" cy="525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Старшим старайся во всём помогать,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В транспорте место всегда уступать!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20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474788"/>
            <a:ext cx="4989513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03238" y="1042988"/>
            <a:ext cx="3744912" cy="608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Мять нельзя траву, цветы, 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Листья рвать, ломать кусты!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Ведь природа так красива -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Относись к ней бережливо!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2" y="436565"/>
            <a:ext cx="8609013" cy="1500187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 sz="4800" dirty="0" err="1">
                <a:solidFill>
                  <a:srgbClr val="7030A0"/>
                </a:solidFill>
                <a:latin typeface="Monotype Corsiva" pitchFamily="64" charset="0"/>
              </a:rPr>
              <a:t>Пословицы</a:t>
            </a:r>
            <a:r>
              <a:rPr lang="en-US" sz="4800" dirty="0">
                <a:solidFill>
                  <a:srgbClr val="7030A0"/>
                </a:solidFill>
                <a:latin typeface="Monotype Corsiva" pitchFamily="64" charset="0"/>
              </a:rPr>
              <a:t> и </a:t>
            </a:r>
            <a:r>
              <a:rPr lang="en-US" sz="4800" dirty="0" err="1">
                <a:solidFill>
                  <a:srgbClr val="7030A0"/>
                </a:solidFill>
                <a:latin typeface="Monotype Corsiva" pitchFamily="64" charset="0"/>
              </a:rPr>
              <a:t>поговорки</a:t>
            </a:r>
            <a:r>
              <a:rPr lang="en-US" sz="4800" dirty="0">
                <a:solidFill>
                  <a:srgbClr val="7030A0"/>
                </a:solidFill>
                <a:latin typeface="Monotype Corsiva" pitchFamily="6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Monotype Corsiva" pitchFamily="64" charset="0"/>
              </a:rPr>
              <a:t>об</a:t>
            </a:r>
            <a:r>
              <a:rPr lang="en-US" sz="4800" dirty="0">
                <a:solidFill>
                  <a:srgbClr val="7030A0"/>
                </a:solidFill>
                <a:latin typeface="Monotype Corsiva" pitchFamily="6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Monotype Corsiva" pitchFamily="64" charset="0"/>
              </a:rPr>
              <a:t>этикете</a:t>
            </a:r>
            <a:endParaRPr lang="en-US" sz="4800" dirty="0">
              <a:solidFill>
                <a:srgbClr val="7030A0"/>
              </a:solidFill>
              <a:latin typeface="Monotype Corsiva" pitchFamily="6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9012" cy="4762500"/>
          </a:xfrm>
        </p:spPr>
        <p:txBody>
          <a:bodyPr tIns="0">
            <a:normAutofit fontScale="92500" lnSpcReduction="10000"/>
          </a:bodyPr>
          <a:lstStyle/>
          <a:p>
            <a:pPr marL="425362" indent="-320607" eaLnBrk="1" fontAlgn="auto" hangingPunct="1">
              <a:lnSpc>
                <a:spcPct val="102000"/>
              </a:lnSpc>
              <a:spcAft>
                <a:spcPts val="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Вежливость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ничего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не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стоит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,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но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много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приносит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.</a:t>
            </a:r>
          </a:p>
          <a:p>
            <a:pPr marL="425362" indent="-320607" eaLnBrk="1" fontAlgn="auto" hangingPunct="1">
              <a:lnSpc>
                <a:spcPct val="102000"/>
              </a:lnSpc>
              <a:spcAft>
                <a:spcPts val="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Доброму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Бог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помогает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!</a:t>
            </a:r>
          </a:p>
          <a:p>
            <a:pPr marL="425362" indent="-320607" eaLnBrk="1" fontAlgn="auto" hangingPunct="1">
              <a:lnSpc>
                <a:spcPct val="102000"/>
              </a:lnSpc>
              <a:spcAft>
                <a:spcPts val="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В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добре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хорошо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жить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!</a:t>
            </a:r>
          </a:p>
          <a:p>
            <a:pPr marL="425362" indent="-320607" eaLnBrk="1" fontAlgn="auto" hangingPunct="1">
              <a:lnSpc>
                <a:spcPct val="102000"/>
              </a:lnSpc>
              <a:spcAft>
                <a:spcPts val="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Благородный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человек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не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помнит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старого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зла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!</a:t>
            </a:r>
          </a:p>
          <a:p>
            <a:pPr marL="425362" indent="-320607" eaLnBrk="1" fontAlgn="auto" hangingPunct="1">
              <a:lnSpc>
                <a:spcPct val="102000"/>
              </a:lnSpc>
              <a:spcAft>
                <a:spcPts val="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Доброе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слово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и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кошке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приятно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.</a:t>
            </a:r>
          </a:p>
          <a:p>
            <a:pPr marL="431710" indent="-317434" eaLnBrk="1" fontAlgn="auto" hangingPunct="1">
              <a:spcAft>
                <a:spcPts val="0"/>
              </a:spcAft>
              <a:buClrTx/>
              <a:buSzPct val="45000"/>
              <a:buFont typeface="Wingdings 2"/>
              <a:buNone/>
              <a:tabLst>
                <a:tab pos="425362" algn="l"/>
                <a:tab pos="530115" algn="l"/>
                <a:tab pos="979286" algn="l"/>
                <a:tab pos="1428454" algn="l"/>
                <a:tab pos="1877625" algn="l"/>
                <a:tab pos="2326793" algn="l"/>
                <a:tab pos="2775963" algn="l"/>
                <a:tab pos="3225130" algn="l"/>
                <a:tab pos="3674301" algn="l"/>
                <a:tab pos="4123470" algn="l"/>
                <a:tab pos="4572640" algn="l"/>
                <a:tab pos="5021809" algn="l"/>
                <a:tab pos="5470978" algn="l"/>
                <a:tab pos="5920147" algn="l"/>
                <a:tab pos="6369318" algn="l"/>
                <a:tab pos="6818486" algn="l"/>
                <a:tab pos="7267657" algn="l"/>
                <a:tab pos="7716824" algn="l"/>
                <a:tab pos="8165994" algn="l"/>
                <a:tab pos="8615162" algn="l"/>
                <a:tab pos="9064333" algn="l"/>
              </a:tabLst>
              <a:defRPr/>
            </a:pPr>
            <a:endParaRPr lang="en-US" sz="4400" dirty="0">
              <a:solidFill>
                <a:srgbClr val="006699"/>
              </a:solidFill>
              <a:latin typeface="Monotype Corsiva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223963" y="1042988"/>
            <a:ext cx="8137525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Если кто плохое слово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Произнёс – не повторяй,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Ты его не слышал словно –</a:t>
            </a:r>
          </a:p>
          <a:p>
            <a:pPr algn="just">
              <a:lnSpc>
                <a:spcPct val="102000"/>
              </a:lnSpc>
              <a:spcBef>
                <a:spcPts val="2400"/>
              </a:spcBef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ru-RU" sz="72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     </a:t>
            </a:r>
            <a:r>
              <a:rPr lang="en-US" sz="7200" b="1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ЭТИКЕТ</a:t>
            </a:r>
            <a:endParaRPr lang="ru-RU" sz="7200" b="1">
              <a:solidFill>
                <a:srgbClr val="7030A0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spcBef>
                <a:spcPts val="2400"/>
              </a:spcBef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7200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 </a:t>
            </a:r>
            <a:r>
              <a:rPr lang="ru-RU" sz="7200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    </a:t>
            </a:r>
            <a:r>
              <a:rPr lang="en-US" sz="7200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н</a:t>
            </a:r>
            <a:r>
              <a:rPr lang="ru-RU" sz="7200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е</a:t>
            </a:r>
            <a:r>
              <a:rPr lang="en-US" sz="7200">
                <a:solidFill>
                  <a:srgbClr val="7030A0"/>
                </a:solidFill>
                <a:latin typeface="Monotype Corsiva" pitchFamily="66" charset="0"/>
                <a:ea typeface="msmincho" charset="0"/>
                <a:cs typeface="msmincho" charset="0"/>
              </a:rPr>
              <a:t> забывай!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1039813" y="3660775"/>
            <a:ext cx="8609012" cy="2243138"/>
          </a:xfrm>
        </p:spPr>
        <p:txBody>
          <a:bodyPr tIns="0"/>
          <a:lstStyle/>
          <a:p>
            <a:pPr marL="0" indent="0" algn="ctr" eaLnBrk="1" hangingPunct="1">
              <a:lnSpc>
                <a:spcPct val="102000"/>
              </a:lnSpc>
              <a:buClrTx/>
              <a:buFont typeface="Wingdings 2" pitchFamily="18" charset="2"/>
              <a:buNone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39063" algn="l"/>
                <a:tab pos="8188325" algn="l"/>
                <a:tab pos="8637588" algn="l"/>
              </a:tabLst>
            </a:pPr>
            <a:r>
              <a:rPr lang="en-US" sz="5400" smtClean="0">
                <a:solidFill>
                  <a:srgbClr val="006699"/>
                </a:solidFill>
                <a:latin typeface="Monotype Corsiva" pitchFamily="66" charset="0"/>
              </a:rPr>
              <a:t>Большое спасибо за внимание!!!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63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042988"/>
            <a:ext cx="4752975" cy="5113337"/>
          </a:xfrm>
        </p:spPr>
        <p:txBody>
          <a:bodyPr tIns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02000"/>
              </a:lnSpc>
              <a:spcAft>
                <a:spcPts val="0"/>
              </a:spcAft>
              <a:buClrTx/>
              <a:buFont typeface="Wingdings 2"/>
              <a:buNone/>
              <a:tabLst>
                <a:tab pos="0" algn="l"/>
                <a:tab pos="104753" algn="l"/>
                <a:tab pos="553923" algn="l"/>
                <a:tab pos="1003092" algn="l"/>
                <a:tab pos="1452263" algn="l"/>
                <a:tab pos="1901430" algn="l"/>
                <a:tab pos="2350601" algn="l"/>
                <a:tab pos="2799769" algn="l"/>
                <a:tab pos="3248939" algn="l"/>
                <a:tab pos="3698108" algn="l"/>
                <a:tab pos="4147278" algn="l"/>
                <a:tab pos="4596448" algn="l"/>
                <a:tab pos="5045617" algn="l"/>
                <a:tab pos="5494786" algn="l"/>
                <a:tab pos="5943955" algn="l"/>
                <a:tab pos="6393125" algn="l"/>
                <a:tab pos="6842294" algn="l"/>
                <a:tab pos="7291463" algn="l"/>
                <a:tab pos="7740633" algn="l"/>
                <a:tab pos="8189802" algn="l"/>
                <a:tab pos="8638971" algn="l"/>
              </a:tabLst>
              <a:defRPr/>
            </a:pPr>
            <a:r>
              <a:rPr lang="en-US" sz="4400" b="1" dirty="0" err="1">
                <a:solidFill>
                  <a:srgbClr val="7030A0"/>
                </a:solidFill>
                <a:latin typeface="Monotype Corsiva" pitchFamily="64" charset="0"/>
              </a:rPr>
              <a:t>Этикет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–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это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нормы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и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правила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поведения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человека</a:t>
            </a:r>
            <a:r>
              <a:rPr lang="en-US" sz="4400" dirty="0">
                <a:solidFill>
                  <a:srgbClr val="006699"/>
                </a:solidFill>
                <a:latin typeface="Monotype Corsiva" pitchFamily="64" charset="0"/>
              </a:rPr>
              <a:t> в </a:t>
            </a:r>
            <a:r>
              <a:rPr lang="en-US" sz="4400" dirty="0" err="1">
                <a:solidFill>
                  <a:srgbClr val="006699"/>
                </a:solidFill>
                <a:latin typeface="Monotype Corsiva" pitchFamily="64" charset="0"/>
              </a:rPr>
              <a:t>обществе</a:t>
            </a:r>
            <a:r>
              <a:rPr lang="en-US" sz="4400" dirty="0" smtClean="0">
                <a:solidFill>
                  <a:srgbClr val="006699"/>
                </a:solidFill>
                <a:latin typeface="Monotype Corsiva" pitchFamily="64" charset="0"/>
              </a:rPr>
              <a:t>.</a:t>
            </a:r>
            <a:endParaRPr lang="ru-RU" sz="4400" dirty="0" smtClean="0">
              <a:solidFill>
                <a:srgbClr val="006699"/>
              </a:solidFill>
              <a:latin typeface="Monotype Corsiva" pitchFamily="64" charset="0"/>
            </a:endParaRPr>
          </a:p>
          <a:p>
            <a:pPr marL="0" indent="0" algn="just" eaLnBrk="1" fontAlgn="auto" hangingPunct="1">
              <a:lnSpc>
                <a:spcPct val="102000"/>
              </a:lnSpc>
              <a:spcAft>
                <a:spcPts val="0"/>
              </a:spcAft>
              <a:buClrTx/>
              <a:buFont typeface="Wingdings 2"/>
              <a:buNone/>
              <a:tabLst>
                <a:tab pos="0" algn="l"/>
                <a:tab pos="104753" algn="l"/>
                <a:tab pos="553923" algn="l"/>
                <a:tab pos="1003092" algn="l"/>
                <a:tab pos="1452263" algn="l"/>
                <a:tab pos="1901430" algn="l"/>
                <a:tab pos="2350601" algn="l"/>
                <a:tab pos="2799769" algn="l"/>
                <a:tab pos="3248939" algn="l"/>
                <a:tab pos="3698108" algn="l"/>
                <a:tab pos="4147278" algn="l"/>
                <a:tab pos="4596448" algn="l"/>
                <a:tab pos="5045617" algn="l"/>
                <a:tab pos="5494786" algn="l"/>
                <a:tab pos="5943955" algn="l"/>
                <a:tab pos="6393125" algn="l"/>
                <a:tab pos="6842294" algn="l"/>
                <a:tab pos="7291463" algn="l"/>
                <a:tab pos="7740633" algn="l"/>
                <a:tab pos="8189802" algn="l"/>
                <a:tab pos="8638971" algn="l"/>
              </a:tabLst>
              <a:defRPr/>
            </a:pPr>
            <a:r>
              <a:rPr lang="en-US" sz="4400" b="1" dirty="0" err="1" smtClean="0">
                <a:solidFill>
                  <a:srgbClr val="7030A0"/>
                </a:solidFill>
                <a:latin typeface="Monotype Corsiva" pitchFamily="64" charset="0"/>
              </a:rPr>
              <a:t>Этикет</a:t>
            </a:r>
            <a:r>
              <a:rPr lang="en-US" sz="4400" dirty="0" smtClean="0">
                <a:solidFill>
                  <a:srgbClr val="006699"/>
                </a:solidFill>
                <a:latin typeface="Monotype Corsiva" pitchFamily="64" charset="0"/>
              </a:rPr>
              <a:t> – </a:t>
            </a:r>
            <a:r>
              <a:rPr lang="en-US" sz="4400" dirty="0" err="1" smtClean="0">
                <a:solidFill>
                  <a:srgbClr val="006699"/>
                </a:solidFill>
                <a:latin typeface="Monotype Corsiva" pitchFamily="64" charset="0"/>
              </a:rPr>
              <a:t>это</a:t>
            </a:r>
            <a:r>
              <a:rPr lang="ru-RU" sz="4400" dirty="0" smtClean="0">
                <a:solidFill>
                  <a:srgbClr val="006699"/>
                </a:solidFill>
                <a:latin typeface="Monotype Corsiva" pitchFamily="64" charset="0"/>
              </a:rPr>
              <a:t> правила хорошего тона, принятые в той или иной социальной группе.</a:t>
            </a:r>
            <a:endParaRPr lang="en-US" sz="4400" dirty="0">
              <a:solidFill>
                <a:srgbClr val="006699"/>
              </a:solidFill>
              <a:latin typeface="Monotype Corsiva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555627"/>
            <a:ext cx="8846567" cy="126206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 sz="5400" dirty="0" err="1" smtClean="0">
                <a:solidFill>
                  <a:srgbClr val="330099"/>
                </a:solidFill>
                <a:latin typeface="Monotype Corsiva" pitchFamily="64" charset="0"/>
              </a:rPr>
              <a:t>Запо</a:t>
            </a:r>
            <a:r>
              <a:rPr lang="ru-RU" sz="5400" dirty="0" smtClean="0">
                <a:solidFill>
                  <a:srgbClr val="330099"/>
                </a:solidFill>
                <a:latin typeface="Monotype Corsiva" pitchFamily="64" charset="0"/>
              </a:rPr>
              <a:t>м</a:t>
            </a:r>
            <a:r>
              <a:rPr lang="en-US" sz="5400" dirty="0" err="1" smtClean="0">
                <a:solidFill>
                  <a:srgbClr val="330099"/>
                </a:solidFill>
                <a:latin typeface="Monotype Corsiva" pitchFamily="64" charset="0"/>
              </a:rPr>
              <a:t>ни</a:t>
            </a:r>
            <a:r>
              <a:rPr lang="en-US" sz="5400" dirty="0" smtClean="0">
                <a:solidFill>
                  <a:srgbClr val="330099"/>
                </a:solidFill>
                <a:latin typeface="Monotype Corsiva" pitchFamily="64" charset="0"/>
              </a:rPr>
              <a:t> </a:t>
            </a:r>
            <a:r>
              <a:rPr lang="en-US" sz="5400" dirty="0" err="1">
                <a:solidFill>
                  <a:srgbClr val="330099"/>
                </a:solidFill>
                <a:latin typeface="Monotype Corsiva" pitchFamily="64" charset="0"/>
              </a:rPr>
              <a:t>несколько</a:t>
            </a:r>
            <a:r>
              <a:rPr lang="en-US" sz="5400" dirty="0">
                <a:solidFill>
                  <a:srgbClr val="330099"/>
                </a:solidFill>
                <a:latin typeface="Monotype Corsiva" pitchFamily="64" charset="0"/>
              </a:rPr>
              <a:t> </a:t>
            </a:r>
            <a:r>
              <a:rPr lang="en-US" sz="5400" dirty="0" err="1">
                <a:solidFill>
                  <a:srgbClr val="330099"/>
                </a:solidFill>
                <a:latin typeface="Monotype Corsiva" pitchFamily="64" charset="0"/>
              </a:rPr>
              <a:t>простых</a:t>
            </a:r>
            <a:r>
              <a:rPr lang="en-US" sz="5400" dirty="0">
                <a:solidFill>
                  <a:srgbClr val="330099"/>
                </a:solidFill>
                <a:latin typeface="Monotype Corsiva" pitchFamily="64" charset="0"/>
              </a:rPr>
              <a:t> </a:t>
            </a:r>
            <a:r>
              <a:rPr lang="en-US" sz="5400" dirty="0" err="1">
                <a:solidFill>
                  <a:srgbClr val="330099"/>
                </a:solidFill>
                <a:latin typeface="Monotype Corsiva" pitchFamily="64" charset="0"/>
              </a:rPr>
              <a:t>правил</a:t>
            </a:r>
            <a:r>
              <a:rPr lang="en-US" sz="5400" dirty="0">
                <a:solidFill>
                  <a:srgbClr val="330099"/>
                </a:solidFill>
                <a:latin typeface="Monotype Corsiva" pitchFamily="64" charset="0"/>
              </a:rPr>
              <a:t> </a:t>
            </a:r>
            <a:r>
              <a:rPr lang="en-US" sz="5400" dirty="0" err="1">
                <a:solidFill>
                  <a:srgbClr val="330099"/>
                </a:solidFill>
                <a:latin typeface="Monotype Corsiva" pitchFamily="64" charset="0"/>
              </a:rPr>
              <a:t>этикета</a:t>
            </a:r>
            <a:endParaRPr lang="en-US" sz="5400" dirty="0">
              <a:solidFill>
                <a:srgbClr val="330099"/>
              </a:solidFill>
              <a:latin typeface="Monotype Corsiva" pitchFamily="6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19138" y="2555875"/>
            <a:ext cx="8785225" cy="391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Быть воспитанным ребёнком очень важно с малых лет! </a:t>
            </a:r>
          </a:p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Вам, мальчишки и девчонки, – этот детский этикет!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4713" y="1116013"/>
            <a:ext cx="5051425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 flipV="1">
            <a:off x="741363" y="509588"/>
            <a:ext cx="8609012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1439863"/>
            <a:ext cx="2376488" cy="4967287"/>
          </a:xfrm>
        </p:spPr>
        <p:txBody>
          <a:bodyPr/>
          <a:lstStyle/>
          <a:p>
            <a:pPr marL="0" indent="0" eaLnBrk="1" hangingPunct="1">
              <a:buClrTx/>
              <a:buFont typeface="Wingdings 2" pitchFamily="18" charset="2"/>
              <a:buNone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39063" algn="l"/>
                <a:tab pos="8188325" algn="l"/>
                <a:tab pos="8637588" algn="l"/>
              </a:tabLst>
            </a:pPr>
            <a:r>
              <a:rPr lang="en-US" smtClean="0"/>
              <a:t> </a:t>
            </a:r>
          </a:p>
          <a:p>
            <a:pPr marL="0" indent="0" eaLnBrk="1" hangingPunct="1">
              <a:lnSpc>
                <a:spcPct val="102000"/>
              </a:lnSpc>
              <a:buClrTx/>
              <a:buFont typeface="Wingdings 2" pitchFamily="18" charset="2"/>
              <a:buNone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39063" algn="l"/>
                <a:tab pos="8188325" algn="l"/>
                <a:tab pos="8637588" algn="l"/>
              </a:tabLst>
            </a:pPr>
            <a:endParaRPr lang="en-US" smtClean="0">
              <a:latin typeface="Monotype Corsiva" pitchFamily="66" charset="0"/>
            </a:endParaRPr>
          </a:p>
          <a:p>
            <a:pPr marL="0" indent="0" algn="ctr" eaLnBrk="1" hangingPunct="1">
              <a:lnSpc>
                <a:spcPct val="102000"/>
              </a:lnSpc>
              <a:buClrTx/>
              <a:buFont typeface="Wingdings 2" pitchFamily="18" charset="2"/>
              <a:buNone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39063" algn="l"/>
                <a:tab pos="8188325" algn="l"/>
                <a:tab pos="8637588" algn="l"/>
              </a:tabLst>
            </a:pPr>
            <a:endParaRPr lang="en-US" sz="2800" smtClean="0">
              <a:solidFill>
                <a:srgbClr val="006699"/>
              </a:solidFill>
              <a:latin typeface="Monotype Corsiva" pitchFamily="66" charset="0"/>
            </a:endParaRPr>
          </a:p>
          <a:p>
            <a:pPr marL="0" indent="0" eaLnBrk="1" hangingPunct="1">
              <a:buClrTx/>
              <a:buFont typeface="Wingdings 2" pitchFamily="18" charset="2"/>
              <a:buNone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39063" algn="l"/>
                <a:tab pos="8188325" algn="l"/>
                <a:tab pos="8637588" algn="l"/>
              </a:tabLst>
            </a:pPr>
            <a:endParaRPr lang="en-US" sz="2800" smtClean="0">
              <a:solidFill>
                <a:srgbClr val="006699"/>
              </a:solidFill>
              <a:latin typeface="Monotype Corsiva" pitchFamily="66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338" y="827088"/>
            <a:ext cx="410527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Помни правило номер один в воспитании:</a:t>
            </a:r>
          </a:p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ctr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Говорить всегда «Здравствуйте» и «До свидания»!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 flipV="1">
            <a:off x="741363" y="509588"/>
            <a:ext cx="8609012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1403350"/>
            <a:ext cx="5181600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119813" y="1403350"/>
            <a:ext cx="3384550" cy="499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Всем детям надо вежливыми быть: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«Пожалуйста», «Спасибо» говорить!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5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7763" y="1403350"/>
            <a:ext cx="4840287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60363" y="827088"/>
            <a:ext cx="4464050" cy="6300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Когда говоришь, ты спешить не пытайся</a:t>
            </a:r>
          </a:p>
          <a:p>
            <a:pPr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И знай: невоспитанно – перебивать!</a:t>
            </a:r>
          </a:p>
          <a:p>
            <a:pPr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Сначала услышать вопрос постарайся</a:t>
            </a:r>
          </a:p>
          <a:p>
            <a:pPr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И только потом на него отвечать!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8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761038" y="1258888"/>
            <a:ext cx="3887787" cy="426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Нельзя говорить никому никогда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Обидные или плохие слова</a:t>
            </a:r>
            <a:r>
              <a:rPr lang="en-US" sz="36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 flipV="1">
            <a:off x="741363" y="509588"/>
            <a:ext cx="8609012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1116013"/>
            <a:ext cx="5191125" cy="491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0363" y="1403350"/>
            <a:ext cx="4060825" cy="440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Не дразнись, </a:t>
            </a:r>
            <a:endParaRPr lang="ru-RU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не будь задирой никогда!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Всех ребят зови</a:t>
            </a:r>
            <a:endParaRPr lang="ru-RU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 по имени всегда!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20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8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258888"/>
            <a:ext cx="5010150" cy="475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832475" y="1547813"/>
            <a:ext cx="3744913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Беседе взрослых не мешай,</a:t>
            </a: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  <a:p>
            <a:pPr algn="just">
              <a:lnSpc>
                <a:spcPct val="102000"/>
              </a:lnSpc>
              <a:buClrTx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1963" algn="l"/>
                <a:tab pos="8531225" algn="l"/>
                <a:tab pos="8980488" algn="l"/>
              </a:tabLst>
            </a:pPr>
            <a:r>
              <a:rPr lang="en-US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Их разговор не прерывай</a:t>
            </a:r>
            <a:r>
              <a:rPr lang="ru-RU" sz="4400">
                <a:solidFill>
                  <a:srgbClr val="006699"/>
                </a:solidFill>
                <a:latin typeface="Monotype Corsiva" pitchFamily="66" charset="0"/>
                <a:ea typeface="msmincho" charset="0"/>
                <a:cs typeface="msmincho" charset="0"/>
              </a:rPr>
              <a:t>!</a:t>
            </a:r>
            <a:endParaRPr lang="en-US" sz="4400">
              <a:solidFill>
                <a:srgbClr val="006699"/>
              </a:solidFill>
              <a:latin typeface="Monotype Corsiva" pitchFamily="66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285</Words>
  <Application>Microsoft Office PowerPoint</Application>
  <PresentationFormat>Произвольный</PresentationFormat>
  <Paragraphs>55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Запомни несколько простых правил этикета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Пословицы и поговорки об этикете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Тонкие акценты</dc:title>
  <dc:creator>Марина А. Солтан</dc:creator>
  <dc:description>Сиреневая область заголовка с тремя сине-зелеными элементами на левой границе; серый фон</dc:description>
  <cp:lastModifiedBy>soltan_ma</cp:lastModifiedBy>
  <cp:revision>30</cp:revision>
  <cp:lastPrinted>1601-01-01T00:00:00Z</cp:lastPrinted>
  <dcterms:created xsi:type="dcterms:W3CDTF">2014-02-16T20:18:10Z</dcterms:created>
  <dcterms:modified xsi:type="dcterms:W3CDTF">2015-01-16T14:01:56Z</dcterms:modified>
</cp:coreProperties>
</file>