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2"/>
  </p:notesMasterIdLst>
  <p:handoutMasterIdLst>
    <p:handoutMasterId r:id="rId13"/>
  </p:handoutMasterIdLst>
  <p:sldIdLst>
    <p:sldId id="285" r:id="rId3"/>
    <p:sldId id="264" r:id="rId4"/>
    <p:sldId id="276" r:id="rId5"/>
    <p:sldId id="279" r:id="rId6"/>
    <p:sldId id="281" r:id="rId7"/>
    <p:sldId id="283" r:id="rId8"/>
    <p:sldId id="284" r:id="rId9"/>
    <p:sldId id="282" r:id="rId10"/>
    <p:sldId id="266" r:id="rId1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-206" y="-8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ru-RU">
                <a:solidFill>
                  <a:schemeClr val="tx2"/>
                </a:solidFill>
              </a:rPr>
              <a:pPr/>
              <a:t>21.09.2013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ru-RU"/>
              <a:pPr/>
              <a:t>21.09.2013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21.09.2013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21.09.2013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ru-RU" noProof="0" smtClean="0"/>
              <a:pPr/>
              <a:t>21.09.2013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21.09.2013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21.09.2013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21.09.2013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21.09.2013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21.09.2013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21.09.2013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ru-RU" noProof="0" smtClean="0"/>
              <a:pPr/>
              <a:t>21.09.2013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1066303"/>
          </a:xfrm>
        </p:spPr>
        <p:txBody>
          <a:bodyPr/>
          <a:lstStyle/>
          <a:p>
            <a:pPr algn="ctr"/>
            <a:r>
              <a:rPr lang="ru-RU" dirty="0" smtClean="0"/>
              <a:t>Генетика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6140" y="4927600"/>
            <a:ext cx="8034817" cy="12446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Учитель биологии </a:t>
            </a:r>
            <a:endParaRPr lang="ru-RU" dirty="0" smtClean="0"/>
          </a:p>
          <a:p>
            <a:r>
              <a:rPr lang="ru-RU" dirty="0" smtClean="0"/>
              <a:t>МБОУ </a:t>
            </a:r>
            <a:r>
              <a:rPr lang="ru-RU" dirty="0" smtClean="0"/>
              <a:t>«</a:t>
            </a:r>
            <a:r>
              <a:rPr lang="ru-RU" dirty="0" err="1" smtClean="0"/>
              <a:t>Вольгинская</a:t>
            </a:r>
            <a:r>
              <a:rPr lang="ru-RU" dirty="0" smtClean="0"/>
              <a:t>» </a:t>
            </a:r>
            <a:r>
              <a:rPr lang="ru-RU" dirty="0" smtClean="0"/>
              <a:t>СОШ </a:t>
            </a:r>
          </a:p>
          <a:p>
            <a:r>
              <a:rPr lang="ru-RU" smtClean="0"/>
              <a:t>Учитель </a:t>
            </a:r>
            <a:r>
              <a:rPr lang="ru-RU" smtClean="0"/>
              <a:t> </a:t>
            </a:r>
            <a:r>
              <a:rPr lang="ru-RU" dirty="0" smtClean="0"/>
              <a:t>Володина Т.О.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60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1216152">
              <a:spcBef>
                <a:spcPts val="0"/>
              </a:spcBef>
            </a:pPr>
            <a:r>
              <a:rPr lang="ru-RU" sz="6600" dirty="0" smtClean="0"/>
              <a:t> </a:t>
            </a:r>
            <a:r>
              <a:rPr lang="ru-RU" sz="6600" dirty="0" err="1" smtClean="0"/>
              <a:t>Грегор</a:t>
            </a:r>
            <a:r>
              <a:rPr lang="ru-RU" sz="6600" dirty="0" smtClean="0"/>
              <a:t> Иоганн</a:t>
            </a:r>
            <a:br>
              <a:rPr lang="ru-RU" sz="6600" dirty="0" smtClean="0"/>
            </a:br>
            <a:r>
              <a:rPr lang="ru-RU" sz="6600" dirty="0" smtClean="0"/>
              <a:t>Мендель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5400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0276" y="4149080"/>
            <a:ext cx="7008574" cy="1244600"/>
          </a:xfrm>
        </p:spPr>
        <p:txBody>
          <a:bodyPr/>
          <a:lstStyle/>
          <a:p>
            <a:r>
              <a:rPr lang="ru-RU" dirty="0" smtClean="0"/>
              <a:t> (22 июля 1822г. - 6 января 1884г.)</a:t>
            </a:r>
            <a:endParaRPr lang="ru-RU" sz="2800" b="0" i="0" dirty="0">
              <a:solidFill>
                <a:srgbClr val="374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552600"/>
          </a:xfrm>
        </p:spPr>
        <p:txBody>
          <a:bodyPr>
            <a:normAutofit fontScale="90000"/>
          </a:bodyPr>
          <a:lstStyle/>
          <a:p>
            <a:r>
              <a:rPr lang="ru-RU" sz="2400" b="1" dirty="0" err="1" smtClean="0"/>
              <a:t>Грегор</a:t>
            </a:r>
            <a:r>
              <a:rPr lang="ru-RU" sz="2400" b="1" dirty="0" smtClean="0"/>
              <a:t> Иоганн Мендель-</a:t>
            </a:r>
            <a:r>
              <a:rPr lang="ru-RU" sz="2400" dirty="0" smtClean="0"/>
              <a:t> австрийский биолог и ботаник, сыгравший огромную роль в развитии представления о наследственности. Открытие им закономерностей наследования </a:t>
            </a:r>
            <a:r>
              <a:rPr lang="ru-RU" sz="2400" dirty="0" err="1" smtClean="0"/>
              <a:t>моногенных</a:t>
            </a:r>
            <a:r>
              <a:rPr lang="ru-RU" sz="2400" dirty="0" smtClean="0"/>
              <a:t> признаков (эти закономерности известны теперь как Законы Менделя) стало первым шагом на пути к современной генетике.</a:t>
            </a:r>
            <a:endParaRPr lang="ru-RU" sz="2400" dirty="0"/>
          </a:p>
        </p:txBody>
      </p:sp>
      <p:pic>
        <p:nvPicPr>
          <p:cNvPr id="17" name="Содержимое 16" descr="Грегор-Мендель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17948" y="1916832"/>
            <a:ext cx="3435201" cy="449520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" name="Содержимое 22" descr="Грегор-Мендель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927098" y="1988840"/>
            <a:ext cx="3509176" cy="43212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053852" y="188640"/>
            <a:ext cx="10157354" cy="1397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 1843 он постригся в монахи </a:t>
            </a:r>
            <a:r>
              <a:rPr lang="ru-RU" sz="1800" dirty="0" err="1" smtClean="0"/>
              <a:t>Августинского</a:t>
            </a:r>
            <a:r>
              <a:rPr lang="ru-RU" sz="1800" dirty="0" smtClean="0"/>
              <a:t> монастыря Святого Фомы в </a:t>
            </a:r>
            <a:r>
              <a:rPr lang="ru-RU" sz="1800" dirty="0" err="1" smtClean="0"/>
              <a:t>Брюнне</a:t>
            </a:r>
            <a:r>
              <a:rPr lang="ru-RU" sz="1800" dirty="0" smtClean="0"/>
              <a:t>(ныне Брно, Чехия) и взял имя </a:t>
            </a:r>
            <a:r>
              <a:rPr lang="ru-RU" sz="1800" dirty="0" err="1" smtClean="0"/>
              <a:t>Грегор</a:t>
            </a:r>
            <a:r>
              <a:rPr lang="ru-RU" sz="1800" dirty="0" smtClean="0"/>
              <a:t>. С 1844 по 1848 год учился в </a:t>
            </a:r>
            <a:r>
              <a:rPr lang="ru-RU" sz="1800" dirty="0" err="1" smtClean="0"/>
              <a:t>Брюннском</a:t>
            </a:r>
            <a:r>
              <a:rPr lang="ru-RU" sz="1800" dirty="0" smtClean="0"/>
              <a:t> богословском институте. В 1847 году стал священником. Самостоятельно изучал множество наук, заменял отсутствующих преподавателей греческого языка и математики в одной из школ.</a:t>
            </a:r>
            <a:endParaRPr lang="ru-RU" sz="1800" dirty="0"/>
          </a:p>
        </p:txBody>
      </p:sp>
      <p:pic>
        <p:nvPicPr>
          <p:cNvPr id="10" name="Содержимое 9" descr="MendelCOLOR18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82359" y="1701800"/>
            <a:ext cx="3427307" cy="4470400"/>
          </a:xfrm>
        </p:spPr>
      </p:pic>
    </p:spTree>
    <p:extLst>
      <p:ext uri="{BB962C8B-B14F-4D97-AF65-F5344CB8AC3E}">
        <p14:creationId xmlns:p14="http://schemas.microsoft.com/office/powerpoint/2010/main" val="13403576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Вдохновившись изучением изменений признаков растений, с 1856 по 1863 год стал проводить опыты на горохе в экспериментальном монастырском саду и сформулировал законы, объясняющие механизм наследования, известные нам как «Законы Менделя».</a:t>
            </a:r>
            <a:endParaRPr lang="ru-RU" sz="2000" dirty="0"/>
          </a:p>
        </p:txBody>
      </p:sp>
      <p:pic>
        <p:nvPicPr>
          <p:cNvPr id="4" name="Содержимое 3" descr="afc53073d8224f89029105ede3548b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2044" y="1412776"/>
            <a:ext cx="6696744" cy="5184576"/>
          </a:xfr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ovwts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30116" y="332656"/>
            <a:ext cx="4100016" cy="608852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Ястребинка- «виновница» неудач Менделя.</a:t>
            </a:r>
            <a:endParaRPr lang="ru-RU" dirty="0"/>
          </a:p>
        </p:txBody>
      </p:sp>
      <p:pic>
        <p:nvPicPr>
          <p:cNvPr id="4" name="Содержимое 3" descr="0a1163d960af705cf404b905c4cca23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21328" y="1701800"/>
            <a:ext cx="3749368" cy="44704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>На окраине Брно в </a:t>
            </a:r>
            <a:r>
              <a:rPr lang="ru-RU" sz="2200" dirty="0" err="1" smtClean="0"/>
              <a:t>августинском</a:t>
            </a:r>
            <a:r>
              <a:rPr lang="ru-RU" sz="2200" dirty="0" smtClean="0"/>
              <a:t> монастыре установлена мемориальная доска и памятник возле палисадника. В музее Менделя имеются его рукописи, документы и рисунки. Также есть различные инструменты, например, старинный микроскоп и другие инструменты, которые учёный использовал в работе.</a:t>
            </a:r>
            <a:endParaRPr lang="ru-RU" sz="2200" dirty="0"/>
          </a:p>
        </p:txBody>
      </p:sp>
      <p:pic>
        <p:nvPicPr>
          <p:cNvPr id="4" name="Содержимое 3" descr="450px-Памятник_Менделю_в_Колтушах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19612" y="1701800"/>
            <a:ext cx="3352800" cy="4470400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53852" y="3140968"/>
            <a:ext cx="7008574" cy="1296987"/>
          </a:xfrm>
        </p:spPr>
        <p:txBody>
          <a:bodyPr>
            <a:noAutofit/>
          </a:bodyPr>
          <a:lstStyle/>
          <a:p>
            <a:r>
              <a:rPr lang="ru-RU" sz="8000" dirty="0" smtClean="0"/>
              <a:t>Спасибо за внимание!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787940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F3C251-2A44-472B-8189-0695C2D742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TS102787940</Template>
  <TotalTime>0</TotalTime>
  <Words>76</Words>
  <Application>Microsoft Office PowerPoint</Application>
  <PresentationFormat>Произвольный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TS102787940</vt:lpstr>
      <vt:lpstr>Генетика</vt:lpstr>
      <vt:lpstr> Грегор Иоганн Мендель </vt:lpstr>
      <vt:lpstr>Грегор Иоганн Мендель- австрийский биолог и ботаник, сыгравший огромную роль в развитии представления о наследственности. Открытие им закономерностей наследования моногенных признаков (эти закономерности известны теперь как Законы Менделя) стало первым шагом на пути к современной генетике.</vt:lpstr>
      <vt:lpstr>В 1843 он постригся в монахи Августинского монастыря Святого Фомы в Брюнне(ныне Брно, Чехия) и взял имя Грегор. С 1844 по 1848 год учился в Брюннском богословском институте. В 1847 году стал священником. Самостоятельно изучал множество наук, заменял отсутствующих преподавателей греческого языка и математики в одной из школ.</vt:lpstr>
      <vt:lpstr>Вдохновившись изучением изменений признаков растений, с 1856 по 1863 год стал проводить опыты на горохе в экспериментальном монастырском саду и сформулировал законы, объясняющие механизм наследования, известные нам как «Законы Менделя».</vt:lpstr>
      <vt:lpstr>Презентация PowerPoint</vt:lpstr>
      <vt:lpstr>Ястребинка- «виновница» неудач Менделя.</vt:lpstr>
      <vt:lpstr>На окраине Брно в августинском монастыре установлена мемориальная доска и памятник возле палисадника. В музее Менделя имеются его рукописи, документы и рисунки. Также есть различные инструменты, например, старинный микроскоп и другие инструменты, которые учёный использовал в работе.</vt:lpstr>
      <vt:lpstr>Презентация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2013-02-11T12:36:09Z</dcterms:created>
  <dcterms:modified xsi:type="dcterms:W3CDTF">2013-09-21T15:43:09Z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