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6" r:id="rId9"/>
    <p:sldId id="258" r:id="rId10"/>
    <p:sldId id="263" r:id="rId11"/>
    <p:sldId id="268" r:id="rId12"/>
    <p:sldId id="269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1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90B14-C852-4190-AC42-A077B830C9AC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A1FB-3C3B-4699-9A04-96554C1C6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6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A1FB-3C3B-4699-9A04-96554C1C6E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57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A1FB-3C3B-4699-9A04-96554C1C6E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7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5A1FB-3C3B-4699-9A04-96554C1C6E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3BF0B0-0BC6-4208-A93B-92A08E14F970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59546-D971-4967-879F-B17006A9D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143512"/>
            <a:ext cx="3857652" cy="882119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ru-RU" dirty="0" smtClean="0"/>
              <a:t>МБОУ «Ивановская СОШ»</a:t>
            </a:r>
          </a:p>
          <a:p>
            <a:r>
              <a:rPr lang="ru-RU" dirty="0" smtClean="0"/>
              <a:t>Учитель Рыбкина Н.П.</a:t>
            </a:r>
            <a:r>
              <a:rPr lang="en-US" dirty="0" smtClean="0"/>
              <a:t>                                   </a:t>
            </a:r>
            <a:r>
              <a:rPr lang="ru-RU" dirty="0" smtClean="0"/>
              <a:t>                       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43050"/>
            <a:ext cx="8390736" cy="26432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000" i="1" dirty="0" smtClean="0"/>
              <a:t>Урок-исследование</a:t>
            </a:r>
            <a:br>
              <a:rPr lang="ru-RU" sz="4000" i="1" dirty="0" smtClean="0"/>
            </a:br>
            <a:r>
              <a:rPr lang="ru-RU" sz="4000" i="1" dirty="0" smtClean="0"/>
              <a:t>  по теме «Возведение в квадрат суммы и разности двух выражений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78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Найдите ошибку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628799"/>
            <a:ext cx="5637010" cy="430586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3600" dirty="0" smtClean="0"/>
              <a:t>(х+5)²= х+10х+25;</a:t>
            </a:r>
          </a:p>
          <a:p>
            <a:pPr marL="457200" indent="-457200">
              <a:buAutoNum type="arabicParenR"/>
            </a:pPr>
            <a:r>
              <a:rPr lang="ru-RU" sz="3600" dirty="0" smtClean="0"/>
              <a:t>(х+7у)²=х²+14ху+49у²;</a:t>
            </a:r>
          </a:p>
          <a:p>
            <a:pPr marL="457200" indent="-457200">
              <a:buAutoNum type="arabicParenR"/>
            </a:pPr>
            <a:r>
              <a:rPr lang="ru-RU" sz="3600" dirty="0" smtClean="0"/>
              <a:t>(2а-1)²=4а²-4а+1;</a:t>
            </a:r>
          </a:p>
          <a:p>
            <a:pPr marL="457200" indent="-457200">
              <a:buAutoNum type="arabicParenR"/>
            </a:pPr>
            <a:r>
              <a:rPr lang="ru-RU" sz="3600" dirty="0" smtClean="0"/>
              <a:t>(х+3)²= х²+3х+9;</a:t>
            </a:r>
          </a:p>
          <a:p>
            <a:pPr marL="457200" indent="-457200">
              <a:buAutoNum type="arabicParenR"/>
            </a:pPr>
            <a:r>
              <a:rPr lang="ru-RU" sz="3600" dirty="0" smtClean="0"/>
              <a:t>(х-4у)²=х²-4ху-16у²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747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54" name="Rectangle 6"/>
          <p:cNvSpPr>
            <a:spLocks noChangeArrowheads="1"/>
          </p:cNvSpPr>
          <p:nvPr/>
        </p:nvSpPr>
        <p:spPr bwMode="auto">
          <a:xfrm>
            <a:off x="1042988" y="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Comic Sans MS" pitchFamily="66" charset="0"/>
              </a:rPr>
              <a:t>Самостоятельная работа</a:t>
            </a:r>
            <a:r>
              <a:rPr lang="en-US" sz="2800" b="1">
                <a:latin typeface="Comic Sans MS" pitchFamily="66" charset="0"/>
              </a:rPr>
              <a:t> </a:t>
            </a:r>
            <a:endParaRPr lang="ru-RU" sz="2800" b="1">
              <a:latin typeface="Comic Sans MS" pitchFamily="66" charset="0"/>
            </a:endParaRPr>
          </a:p>
        </p:txBody>
      </p:sp>
      <p:sp>
        <p:nvSpPr>
          <p:cNvPr id="18455" name="Text Box 7"/>
          <p:cNvSpPr txBox="1">
            <a:spLocks noChangeArrowheads="1"/>
          </p:cNvSpPr>
          <p:nvPr/>
        </p:nvSpPr>
        <p:spPr bwMode="auto">
          <a:xfrm>
            <a:off x="1042988" y="69215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3200" b="1">
                <a:solidFill>
                  <a:srgbClr val="800080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18456" name="Text Box 8"/>
          <p:cNvSpPr txBox="1">
            <a:spLocks noChangeArrowheads="1"/>
          </p:cNvSpPr>
          <p:nvPr/>
        </p:nvSpPr>
        <p:spPr bwMode="auto">
          <a:xfrm>
            <a:off x="5003800" y="692150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3200" b="1">
                <a:solidFill>
                  <a:srgbClr val="006600"/>
                </a:solidFill>
                <a:latin typeface="Comic Sans MS" pitchFamily="66" charset="0"/>
              </a:rPr>
              <a:t>2 вариант</a:t>
            </a:r>
          </a:p>
        </p:txBody>
      </p:sp>
      <p:sp>
        <p:nvSpPr>
          <p:cNvPr id="18457" name="Text Box 10"/>
          <p:cNvSpPr txBox="1">
            <a:spLocks noChangeArrowheads="1"/>
          </p:cNvSpPr>
          <p:nvPr/>
        </p:nvSpPr>
        <p:spPr bwMode="auto">
          <a:xfrm>
            <a:off x="900113" y="157162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400" b="1">
                <a:latin typeface="Comic Sans MS" pitchFamily="66" charset="0"/>
              </a:rPr>
              <a:t>Выполните преобразование: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000100" y="3143248"/>
          <a:ext cx="2314219" cy="785818"/>
        </p:xfrm>
        <a:graphic>
          <a:graphicData uri="http://schemas.openxmlformats.org/presentationml/2006/ole">
            <p:oleObj spid="_x0000_s1033" name="Формула" r:id="rId3" imgW="15762240" imgH="545796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071538" y="2357430"/>
          <a:ext cx="2000242" cy="679202"/>
        </p:xfrm>
        <a:graphic>
          <a:graphicData uri="http://schemas.openxmlformats.org/presentationml/2006/ole">
            <p:oleObj spid="_x0000_s1034" name="Формула" r:id="rId4" imgW="15762240" imgH="545796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643563" y="3143250"/>
          <a:ext cx="2103830" cy="714378"/>
        </p:xfrm>
        <a:graphic>
          <a:graphicData uri="http://schemas.openxmlformats.org/presentationml/2006/ole">
            <p:oleObj spid="_x0000_s1035" name="Формула" r:id="rId5" imgW="15762240" imgH="545796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670550" y="2357438"/>
          <a:ext cx="1830408" cy="649229"/>
        </p:xfrm>
        <a:graphic>
          <a:graphicData uri="http://schemas.openxmlformats.org/presentationml/2006/ole">
            <p:oleObj spid="_x0000_s1036" name="Формула" r:id="rId6" imgW="15155640" imgH="5457960" progId="Equation.3">
              <p:embed/>
            </p:oleObj>
          </a:graphicData>
        </a:graphic>
      </p:graphicFrame>
      <p:pic>
        <p:nvPicPr>
          <p:cNvPr id="11279" name="Picture 15" descr="F:\Школа\write_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285750"/>
            <a:ext cx="8572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11188" y="5421313"/>
            <a:ext cx="7848600" cy="1222375"/>
            <a:chOff x="567" y="2205"/>
            <a:chExt cx="4944" cy="770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567" y="2205"/>
              <a:ext cx="4944" cy="770"/>
              <a:chOff x="521" y="2568"/>
              <a:chExt cx="4944" cy="770"/>
            </a:xfrm>
          </p:grpSpPr>
          <p:sp>
            <p:nvSpPr>
              <p:cNvPr id="11285" name="AutoShape 46"/>
              <p:cNvSpPr>
                <a:spLocks noChangeArrowheads="1"/>
              </p:cNvSpPr>
              <p:nvPr/>
            </p:nvSpPr>
            <p:spPr bwMode="auto">
              <a:xfrm>
                <a:off x="748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6" name="AutoShape 47"/>
              <p:cNvSpPr>
                <a:spLocks noChangeArrowheads="1"/>
              </p:cNvSpPr>
              <p:nvPr/>
            </p:nvSpPr>
            <p:spPr bwMode="auto">
              <a:xfrm>
                <a:off x="1565" y="2750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7" name="Text Box 48"/>
              <p:cNvSpPr txBox="1">
                <a:spLocks noChangeArrowheads="1"/>
              </p:cNvSpPr>
              <p:nvPr/>
            </p:nvSpPr>
            <p:spPr bwMode="auto">
              <a:xfrm>
                <a:off x="2245" y="2750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=</a:t>
                </a:r>
              </a:p>
            </p:txBody>
          </p:sp>
          <p:sp>
            <p:nvSpPr>
              <p:cNvPr id="11288" name="Text Box 49"/>
              <p:cNvSpPr txBox="1">
                <a:spLocks noChangeArrowheads="1"/>
              </p:cNvSpPr>
              <p:nvPr/>
            </p:nvSpPr>
            <p:spPr bwMode="auto">
              <a:xfrm>
                <a:off x="4558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1289" name="Oval 50"/>
              <p:cNvSpPr>
                <a:spLocks noChangeArrowheads="1"/>
              </p:cNvSpPr>
              <p:nvPr/>
            </p:nvSpPr>
            <p:spPr bwMode="auto">
              <a:xfrm>
                <a:off x="4014" y="284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0" name="Text Box 51"/>
              <p:cNvSpPr txBox="1">
                <a:spLocks noChangeArrowheads="1"/>
              </p:cNvSpPr>
              <p:nvPr/>
            </p:nvSpPr>
            <p:spPr bwMode="auto">
              <a:xfrm>
                <a:off x="521" y="2614"/>
                <a:ext cx="31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6000"/>
                  <a:t>(</a:t>
                </a:r>
              </a:p>
            </p:txBody>
          </p:sp>
          <p:sp>
            <p:nvSpPr>
              <p:cNvPr id="11291" name="Text Box 52"/>
              <p:cNvSpPr txBox="1">
                <a:spLocks noChangeArrowheads="1"/>
              </p:cNvSpPr>
              <p:nvPr/>
            </p:nvSpPr>
            <p:spPr bwMode="auto">
              <a:xfrm>
                <a:off x="2835" y="261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  <p:sp>
            <p:nvSpPr>
              <p:cNvPr id="11292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1293" name="Text Box 54"/>
              <p:cNvSpPr txBox="1">
                <a:spLocks noChangeArrowheads="1"/>
              </p:cNvSpPr>
              <p:nvPr/>
            </p:nvSpPr>
            <p:spPr bwMode="auto">
              <a:xfrm rot="10800000">
                <a:off x="1837" y="2704"/>
                <a:ext cx="31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6000"/>
                  <a:t>(</a:t>
                </a:r>
              </a:p>
            </p:txBody>
          </p:sp>
          <p:sp>
            <p:nvSpPr>
              <p:cNvPr id="11294" name="AutoShape 55"/>
              <p:cNvSpPr>
                <a:spLocks noChangeArrowheads="1"/>
              </p:cNvSpPr>
              <p:nvPr/>
            </p:nvSpPr>
            <p:spPr bwMode="auto">
              <a:xfrm>
                <a:off x="2562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Text Box 56"/>
              <p:cNvSpPr txBox="1">
                <a:spLocks noChangeArrowheads="1"/>
              </p:cNvSpPr>
              <p:nvPr/>
            </p:nvSpPr>
            <p:spPr bwMode="auto">
              <a:xfrm>
                <a:off x="3061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1296" name="Text Box 57"/>
              <p:cNvSpPr txBox="1">
                <a:spLocks noChangeArrowheads="1"/>
              </p:cNvSpPr>
              <p:nvPr/>
            </p:nvSpPr>
            <p:spPr bwMode="auto">
              <a:xfrm>
                <a:off x="3334" y="2659"/>
                <a:ext cx="27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4800" b="1"/>
                  <a:t>2</a:t>
                </a:r>
              </a:p>
            </p:txBody>
          </p:sp>
          <p:sp>
            <p:nvSpPr>
              <p:cNvPr id="11297" name="AutoShape 58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8" name="AutoShape 59"/>
              <p:cNvSpPr>
                <a:spLocks noChangeArrowheads="1"/>
              </p:cNvSpPr>
              <p:nvPr/>
            </p:nvSpPr>
            <p:spPr bwMode="auto">
              <a:xfrm>
                <a:off x="4150" y="2750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9" name="AutoShape 60"/>
              <p:cNvSpPr>
                <a:spLocks noChangeArrowheads="1"/>
              </p:cNvSpPr>
              <p:nvPr/>
            </p:nvSpPr>
            <p:spPr bwMode="auto">
              <a:xfrm>
                <a:off x="4830" y="2750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0" name="Text Box 61"/>
              <p:cNvSpPr txBox="1">
                <a:spLocks noChangeArrowheads="1"/>
              </p:cNvSpPr>
              <p:nvPr/>
            </p:nvSpPr>
            <p:spPr bwMode="auto">
              <a:xfrm>
                <a:off x="5193" y="256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  <p:sp>
            <p:nvSpPr>
              <p:cNvPr id="11301" name="Text Box 62"/>
              <p:cNvSpPr txBox="1">
                <a:spLocks noChangeArrowheads="1"/>
              </p:cNvSpPr>
              <p:nvPr/>
            </p:nvSpPr>
            <p:spPr bwMode="auto">
              <a:xfrm>
                <a:off x="2064" y="256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</p:grpSp>
        <p:sp>
          <p:nvSpPr>
            <p:cNvPr id="11283" name="Text Box 63"/>
            <p:cNvSpPr txBox="1">
              <a:spLocks noChangeArrowheads="1"/>
            </p:cNvSpPr>
            <p:nvPr/>
          </p:nvSpPr>
          <p:spPr bwMode="auto">
            <a:xfrm>
              <a:off x="1247" y="2296"/>
              <a:ext cx="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ru-RU" sz="3600" b="1">
                <a:solidFill>
                  <a:srgbClr val="FF0000"/>
                </a:solidFill>
              </a:endParaRPr>
            </a:p>
          </p:txBody>
        </p:sp>
        <p:sp>
          <p:nvSpPr>
            <p:cNvPr id="11284" name="Text Box 64"/>
            <p:cNvSpPr txBox="1">
              <a:spLocks noChangeArrowheads="1"/>
            </p:cNvSpPr>
            <p:nvPr/>
          </p:nvSpPr>
          <p:spPr bwMode="auto">
            <a:xfrm>
              <a:off x="3107" y="2296"/>
              <a:ext cx="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ru-RU" sz="3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315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400" b="1">
                <a:solidFill>
                  <a:schemeClr val="accent2"/>
                </a:solidFill>
                <a:latin typeface="Comic Sans MS" pitchFamily="66" charset="0"/>
              </a:rPr>
              <a:t>Проверим :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971550" y="6921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400" b="1">
                <a:solidFill>
                  <a:schemeClr val="accent2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1116013" y="299720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400" b="1">
                <a:solidFill>
                  <a:schemeClr val="accent2"/>
                </a:solidFill>
                <a:latin typeface="Comic Sans MS" pitchFamily="66" charset="0"/>
              </a:rPr>
              <a:t>2 вариант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1438" y="5429250"/>
            <a:ext cx="7848600" cy="1222375"/>
            <a:chOff x="567" y="2205"/>
            <a:chExt cx="4944" cy="770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567" y="2205"/>
              <a:ext cx="4944" cy="770"/>
              <a:chOff x="521" y="2568"/>
              <a:chExt cx="4944" cy="770"/>
            </a:xfrm>
          </p:grpSpPr>
          <p:sp>
            <p:nvSpPr>
              <p:cNvPr id="12329" name="AutoShape 46"/>
              <p:cNvSpPr>
                <a:spLocks noChangeArrowheads="1"/>
              </p:cNvSpPr>
              <p:nvPr/>
            </p:nvSpPr>
            <p:spPr bwMode="auto">
              <a:xfrm>
                <a:off x="748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0" name="AutoShape 47"/>
              <p:cNvSpPr>
                <a:spLocks noChangeArrowheads="1"/>
              </p:cNvSpPr>
              <p:nvPr/>
            </p:nvSpPr>
            <p:spPr bwMode="auto">
              <a:xfrm>
                <a:off x="1565" y="2750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1" name="Text Box 48"/>
              <p:cNvSpPr txBox="1">
                <a:spLocks noChangeArrowheads="1"/>
              </p:cNvSpPr>
              <p:nvPr/>
            </p:nvSpPr>
            <p:spPr bwMode="auto">
              <a:xfrm>
                <a:off x="2245" y="2750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=</a:t>
                </a:r>
              </a:p>
            </p:txBody>
          </p:sp>
          <p:sp>
            <p:nvSpPr>
              <p:cNvPr id="12332" name="Text Box 49"/>
              <p:cNvSpPr txBox="1">
                <a:spLocks noChangeArrowheads="1"/>
              </p:cNvSpPr>
              <p:nvPr/>
            </p:nvSpPr>
            <p:spPr bwMode="auto">
              <a:xfrm>
                <a:off x="4558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2333" name="Oval 50"/>
              <p:cNvSpPr>
                <a:spLocks noChangeArrowheads="1"/>
              </p:cNvSpPr>
              <p:nvPr/>
            </p:nvSpPr>
            <p:spPr bwMode="auto">
              <a:xfrm>
                <a:off x="4014" y="284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4" name="Text Box 51"/>
              <p:cNvSpPr txBox="1">
                <a:spLocks noChangeArrowheads="1"/>
              </p:cNvSpPr>
              <p:nvPr/>
            </p:nvSpPr>
            <p:spPr bwMode="auto">
              <a:xfrm>
                <a:off x="521" y="2614"/>
                <a:ext cx="31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6000"/>
                  <a:t>(</a:t>
                </a:r>
              </a:p>
            </p:txBody>
          </p:sp>
          <p:sp>
            <p:nvSpPr>
              <p:cNvPr id="12335" name="Text Box 52"/>
              <p:cNvSpPr txBox="1">
                <a:spLocks noChangeArrowheads="1"/>
              </p:cNvSpPr>
              <p:nvPr/>
            </p:nvSpPr>
            <p:spPr bwMode="auto">
              <a:xfrm>
                <a:off x="2835" y="261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  <p:sp>
            <p:nvSpPr>
              <p:cNvPr id="12336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2337" name="Text Box 54"/>
              <p:cNvSpPr txBox="1">
                <a:spLocks noChangeArrowheads="1"/>
              </p:cNvSpPr>
              <p:nvPr/>
            </p:nvSpPr>
            <p:spPr bwMode="auto">
              <a:xfrm rot="10800000">
                <a:off x="1837" y="2704"/>
                <a:ext cx="31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6000"/>
                  <a:t>(</a:t>
                </a:r>
              </a:p>
            </p:txBody>
          </p:sp>
          <p:sp>
            <p:nvSpPr>
              <p:cNvPr id="12338" name="AutoShape 55"/>
              <p:cNvSpPr>
                <a:spLocks noChangeArrowheads="1"/>
              </p:cNvSpPr>
              <p:nvPr/>
            </p:nvSpPr>
            <p:spPr bwMode="auto">
              <a:xfrm>
                <a:off x="2562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9" name="Text Box 56"/>
              <p:cNvSpPr txBox="1">
                <a:spLocks noChangeArrowheads="1"/>
              </p:cNvSpPr>
              <p:nvPr/>
            </p:nvSpPr>
            <p:spPr bwMode="auto">
              <a:xfrm>
                <a:off x="3061" y="2704"/>
                <a:ext cx="2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3600" b="1"/>
                  <a:t>+</a:t>
                </a:r>
              </a:p>
            </p:txBody>
          </p:sp>
          <p:sp>
            <p:nvSpPr>
              <p:cNvPr id="12340" name="Text Box 57"/>
              <p:cNvSpPr txBox="1">
                <a:spLocks noChangeArrowheads="1"/>
              </p:cNvSpPr>
              <p:nvPr/>
            </p:nvSpPr>
            <p:spPr bwMode="auto">
              <a:xfrm>
                <a:off x="3334" y="2659"/>
                <a:ext cx="27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4800" b="1"/>
                  <a:t>2</a:t>
                </a:r>
              </a:p>
            </p:txBody>
          </p:sp>
          <p:sp>
            <p:nvSpPr>
              <p:cNvPr id="12341" name="AutoShape 58"/>
              <p:cNvSpPr>
                <a:spLocks noChangeArrowheads="1"/>
              </p:cNvSpPr>
              <p:nvPr/>
            </p:nvSpPr>
            <p:spPr bwMode="auto">
              <a:xfrm>
                <a:off x="3606" y="2699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2" name="AutoShape 59"/>
              <p:cNvSpPr>
                <a:spLocks noChangeArrowheads="1"/>
              </p:cNvSpPr>
              <p:nvPr/>
            </p:nvSpPr>
            <p:spPr bwMode="auto">
              <a:xfrm>
                <a:off x="4150" y="2745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3" name="AutoShape 60"/>
              <p:cNvSpPr>
                <a:spLocks noChangeArrowheads="1"/>
              </p:cNvSpPr>
              <p:nvPr/>
            </p:nvSpPr>
            <p:spPr bwMode="auto">
              <a:xfrm>
                <a:off x="4830" y="2745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4" name="Text Box 61"/>
              <p:cNvSpPr txBox="1">
                <a:spLocks noChangeArrowheads="1"/>
              </p:cNvSpPr>
              <p:nvPr/>
            </p:nvSpPr>
            <p:spPr bwMode="auto">
              <a:xfrm>
                <a:off x="5193" y="256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  <p:sp>
            <p:nvSpPr>
              <p:cNvPr id="12345" name="Text Box 62"/>
              <p:cNvSpPr txBox="1">
                <a:spLocks noChangeArrowheads="1"/>
              </p:cNvSpPr>
              <p:nvPr/>
            </p:nvSpPr>
            <p:spPr bwMode="auto">
              <a:xfrm>
                <a:off x="2064" y="2568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ru-RU" sz="2800" b="1"/>
                  <a:t>2</a:t>
                </a:r>
              </a:p>
            </p:txBody>
          </p:sp>
        </p:grpSp>
        <p:sp>
          <p:nvSpPr>
            <p:cNvPr id="12327" name="Text Box 63"/>
            <p:cNvSpPr txBox="1">
              <a:spLocks noChangeArrowheads="1"/>
            </p:cNvSpPr>
            <p:nvPr/>
          </p:nvSpPr>
          <p:spPr bwMode="auto">
            <a:xfrm>
              <a:off x="1247" y="2296"/>
              <a:ext cx="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ru-RU" sz="3600" b="1">
                <a:solidFill>
                  <a:srgbClr val="FF0000"/>
                </a:solidFill>
              </a:endParaRPr>
            </a:p>
          </p:txBody>
        </p:sp>
        <p:sp>
          <p:nvSpPr>
            <p:cNvPr id="12328" name="Text Box 64"/>
            <p:cNvSpPr txBox="1">
              <a:spLocks noChangeArrowheads="1"/>
            </p:cNvSpPr>
            <p:nvPr/>
          </p:nvSpPr>
          <p:spPr bwMode="auto">
            <a:xfrm>
              <a:off x="3107" y="2296"/>
              <a:ext cx="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ru-RU" sz="36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89153" name="Object 2"/>
          <p:cNvGraphicFramePr>
            <a:graphicFrameLocks noChangeAspect="1"/>
          </p:cNvGraphicFramePr>
          <p:nvPr/>
        </p:nvGraphicFramePr>
        <p:xfrm>
          <a:off x="928688" y="1143000"/>
          <a:ext cx="1614487" cy="492125"/>
        </p:xfrm>
        <a:graphic>
          <a:graphicData uri="http://schemas.openxmlformats.org/presentationml/2006/ole">
            <p:oleObj spid="_x0000_s2071" name="Формула" r:id="rId4" imgW="17582040" imgH="5457960" progId="Equation.3">
              <p:embed/>
            </p:oleObj>
          </a:graphicData>
        </a:graphic>
      </p:graphicFrame>
      <p:graphicFrame>
        <p:nvGraphicFramePr>
          <p:cNvPr id="89154" name="Object 3"/>
          <p:cNvGraphicFramePr>
            <a:graphicFrameLocks noChangeAspect="1"/>
          </p:cNvGraphicFramePr>
          <p:nvPr/>
        </p:nvGraphicFramePr>
        <p:xfrm>
          <a:off x="871538" y="1571625"/>
          <a:ext cx="1609725" cy="490538"/>
        </p:xfrm>
        <a:graphic>
          <a:graphicData uri="http://schemas.openxmlformats.org/presentationml/2006/ole">
            <p:oleObj spid="_x0000_s2072" name="Формула" r:id="rId5" imgW="17582040" imgH="5457960" progId="Equation.3">
              <p:embed/>
            </p:oleObj>
          </a:graphicData>
        </a:graphic>
      </p:graphicFrame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2571750" y="1098550"/>
            <a:ext cx="4286250" cy="1422400"/>
            <a:chOff x="2571750" y="1098550"/>
            <a:chExt cx="4286250" cy="1422400"/>
          </a:xfrm>
        </p:grpSpPr>
        <p:graphicFrame>
          <p:nvGraphicFramePr>
            <p:cNvPr id="89158" name="Object 6"/>
            <p:cNvGraphicFramePr>
              <a:graphicFrameLocks noChangeAspect="1"/>
            </p:cNvGraphicFramePr>
            <p:nvPr/>
          </p:nvGraphicFramePr>
          <p:xfrm>
            <a:off x="2571750" y="1143000"/>
            <a:ext cx="2476500" cy="492125"/>
          </p:xfrm>
          <a:graphic>
            <a:graphicData uri="http://schemas.openxmlformats.org/presentationml/2006/ole">
              <p:oleObj spid="_x0000_s2073" name="Формула" r:id="rId6" imgW="26984160" imgH="5457960" progId="Equation.3">
                <p:embed/>
              </p:oleObj>
            </a:graphicData>
          </a:graphic>
        </p:graphicFrame>
        <p:graphicFrame>
          <p:nvGraphicFramePr>
            <p:cNvPr id="89159" name="Object 7"/>
            <p:cNvGraphicFramePr>
              <a:graphicFrameLocks noChangeAspect="1"/>
            </p:cNvGraphicFramePr>
            <p:nvPr/>
          </p:nvGraphicFramePr>
          <p:xfrm>
            <a:off x="5106988" y="1098550"/>
            <a:ext cx="1751012" cy="492125"/>
          </p:xfrm>
          <a:graphic>
            <a:graphicData uri="http://schemas.openxmlformats.org/presentationml/2006/ole">
              <p:oleObj spid="_x0000_s2074" name="Формула" r:id="rId7" imgW="19098360" imgH="5457960" progId="Equation.3">
                <p:embed/>
              </p:oleObj>
            </a:graphicData>
          </a:graphic>
        </p:graphicFrame>
        <p:graphicFrame>
          <p:nvGraphicFramePr>
            <p:cNvPr id="89160" name="Object 8"/>
            <p:cNvGraphicFramePr>
              <a:graphicFrameLocks noChangeAspect="1"/>
            </p:cNvGraphicFramePr>
            <p:nvPr/>
          </p:nvGraphicFramePr>
          <p:xfrm>
            <a:off x="2643188" y="1571625"/>
            <a:ext cx="2362200" cy="436563"/>
          </p:xfrm>
          <a:graphic>
            <a:graphicData uri="http://schemas.openxmlformats.org/presentationml/2006/ole">
              <p:oleObj spid="_x0000_s2075" name="Формула" r:id="rId8" imgW="25770960" imgH="4850640" progId="Equation.3">
                <p:embed/>
              </p:oleObj>
            </a:graphicData>
          </a:graphic>
        </p:graphicFrame>
        <p:graphicFrame>
          <p:nvGraphicFramePr>
            <p:cNvPr id="89161" name="Object 9"/>
            <p:cNvGraphicFramePr>
              <a:graphicFrameLocks noChangeAspect="1"/>
            </p:cNvGraphicFramePr>
            <p:nvPr/>
          </p:nvGraphicFramePr>
          <p:xfrm>
            <a:off x="5014913" y="1571625"/>
            <a:ext cx="1833562" cy="436563"/>
          </p:xfrm>
          <a:graphic>
            <a:graphicData uri="http://schemas.openxmlformats.org/presentationml/2006/ole">
              <p:oleObj spid="_x0000_s2076" name="Формула" r:id="rId9" imgW="20008440" imgH="4850640" progId="Equation.3">
                <p:embed/>
              </p:oleObj>
            </a:graphicData>
          </a:graphic>
        </p:graphicFrame>
        <p:graphicFrame>
          <p:nvGraphicFramePr>
            <p:cNvPr id="89162" name="Object 10"/>
            <p:cNvGraphicFramePr>
              <a:graphicFrameLocks noChangeAspect="1"/>
            </p:cNvGraphicFramePr>
            <p:nvPr/>
          </p:nvGraphicFramePr>
          <p:xfrm>
            <a:off x="3724275" y="2058988"/>
            <a:ext cx="250825" cy="461962"/>
          </p:xfrm>
          <a:graphic>
            <a:graphicData uri="http://schemas.openxmlformats.org/presentationml/2006/ole">
              <p:oleObj spid="_x0000_s2077" name="Формула" r:id="rId10" imgW="2720160" imgH="5154120" progId="Equation.3">
                <p:embed/>
              </p:oleObj>
            </a:graphicData>
          </a:graphic>
        </p:graphicFrame>
      </p:grpSp>
      <p:graphicFrame>
        <p:nvGraphicFramePr>
          <p:cNvPr id="89167" name="Object 15"/>
          <p:cNvGraphicFramePr>
            <a:graphicFrameLocks noChangeAspect="1"/>
          </p:cNvGraphicFramePr>
          <p:nvPr/>
        </p:nvGraphicFramePr>
        <p:xfrm>
          <a:off x="887413" y="4076700"/>
          <a:ext cx="1638300" cy="490538"/>
        </p:xfrm>
        <a:graphic>
          <a:graphicData uri="http://schemas.openxmlformats.org/presentationml/2006/ole">
            <p:oleObj spid="_x0000_s2078" name="Формула" r:id="rId11" imgW="17885160" imgH="5457960" progId="Equation.3">
              <p:embed/>
            </p:oleObj>
          </a:graphicData>
        </a:graphic>
      </p:graphicFrame>
      <p:graphicFrame>
        <p:nvGraphicFramePr>
          <p:cNvPr id="89168" name="Object 16"/>
          <p:cNvGraphicFramePr>
            <a:graphicFrameLocks noChangeAspect="1"/>
          </p:cNvGraphicFramePr>
          <p:nvPr/>
        </p:nvGraphicFramePr>
        <p:xfrm>
          <a:off x="928688" y="3500438"/>
          <a:ext cx="1582737" cy="492125"/>
        </p:xfrm>
        <a:graphic>
          <a:graphicData uri="http://schemas.openxmlformats.org/presentationml/2006/ole">
            <p:oleObj spid="_x0000_s2079" name="Формула" r:id="rId12" imgW="17278560" imgH="5457960" progId="Equation.3">
              <p:embed/>
            </p:oleObj>
          </a:graphicData>
        </a:graphic>
      </p:graphicFrame>
      <p:grpSp>
        <p:nvGrpSpPr>
          <p:cNvPr id="5" name="Группа 53"/>
          <p:cNvGrpSpPr>
            <a:grpSpLocks/>
          </p:cNvGrpSpPr>
          <p:nvPr/>
        </p:nvGrpSpPr>
        <p:grpSpPr bwMode="auto">
          <a:xfrm>
            <a:off x="2471738" y="3500438"/>
            <a:ext cx="4632325" cy="1011237"/>
            <a:chOff x="2471738" y="3500438"/>
            <a:chExt cx="4632325" cy="1011237"/>
          </a:xfrm>
        </p:grpSpPr>
        <p:graphicFrame>
          <p:nvGraphicFramePr>
            <p:cNvPr id="89172" name="Object 20"/>
            <p:cNvGraphicFramePr>
              <a:graphicFrameLocks noChangeAspect="1"/>
            </p:cNvGraphicFramePr>
            <p:nvPr/>
          </p:nvGraphicFramePr>
          <p:xfrm>
            <a:off x="2471738" y="4076700"/>
            <a:ext cx="2360612" cy="434975"/>
          </p:xfrm>
          <a:graphic>
            <a:graphicData uri="http://schemas.openxmlformats.org/presentationml/2006/ole">
              <p:oleObj spid="_x0000_s2080" name="Формула" r:id="rId13" imgW="25770960" imgH="4850640" progId="Equation.3">
                <p:embed/>
              </p:oleObj>
            </a:graphicData>
          </a:graphic>
        </p:graphicFrame>
        <p:graphicFrame>
          <p:nvGraphicFramePr>
            <p:cNvPr id="89173" name="Object 21"/>
            <p:cNvGraphicFramePr>
              <a:graphicFrameLocks noChangeAspect="1"/>
            </p:cNvGraphicFramePr>
            <p:nvPr/>
          </p:nvGraphicFramePr>
          <p:xfrm>
            <a:off x="4786313" y="4076700"/>
            <a:ext cx="1806575" cy="434975"/>
          </p:xfrm>
          <a:graphic>
            <a:graphicData uri="http://schemas.openxmlformats.org/presentationml/2006/ole">
              <p:oleObj spid="_x0000_s2081" name="Формула" r:id="rId14" imgW="19704960" imgH="4850640" progId="Equation.3">
                <p:embed/>
              </p:oleObj>
            </a:graphicData>
          </a:graphic>
        </p:graphicFrame>
        <p:graphicFrame>
          <p:nvGraphicFramePr>
            <p:cNvPr id="89174" name="Object 22"/>
            <p:cNvGraphicFramePr>
              <a:graphicFrameLocks noChangeAspect="1"/>
            </p:cNvGraphicFramePr>
            <p:nvPr/>
          </p:nvGraphicFramePr>
          <p:xfrm>
            <a:off x="2714625" y="3500438"/>
            <a:ext cx="2386013" cy="438150"/>
          </p:xfrm>
          <a:graphic>
            <a:graphicData uri="http://schemas.openxmlformats.org/presentationml/2006/ole">
              <p:oleObj spid="_x0000_s2082" name="Формула" r:id="rId15" imgW="26074440" imgH="4850640" progId="Equation.3">
                <p:embed/>
              </p:oleObj>
            </a:graphicData>
          </a:graphic>
        </p:graphicFrame>
        <p:graphicFrame>
          <p:nvGraphicFramePr>
            <p:cNvPr id="89175" name="Object 23"/>
            <p:cNvGraphicFramePr>
              <a:graphicFrameLocks noChangeAspect="1"/>
            </p:cNvGraphicFramePr>
            <p:nvPr/>
          </p:nvGraphicFramePr>
          <p:xfrm>
            <a:off x="5214938" y="3500438"/>
            <a:ext cx="1889125" cy="438150"/>
          </p:xfrm>
          <a:graphic>
            <a:graphicData uri="http://schemas.openxmlformats.org/presentationml/2006/ole">
              <p:oleObj spid="_x0000_s2083" name="Формула" r:id="rId16" imgW="20615040" imgH="4850640" progId="Equation.3">
                <p:embed/>
              </p:oleObj>
            </a:graphicData>
          </a:graphic>
        </p:graphicFrame>
      </p:grpSp>
      <p:pic>
        <p:nvPicPr>
          <p:cNvPr id="12321" name="Picture 4" descr="BOX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15188" y="285750"/>
            <a:ext cx="15938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53" descr="F:\Школа\km-school_stud2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72313" y="3476625"/>
            <a:ext cx="190023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/>
      <p:bldP spid="89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20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 smtClean="0"/>
              <a:t>п.32, № 800 (а-г), № 804 (а-г), № 831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0096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курсы-2009\смайлики\благодарност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7145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:\курсы-2009\смайлики\неуверенност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786188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D:\курсы-2009\смайлики\лень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929063"/>
            <a:ext cx="1190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:\курсы-2009\смайлики\благосклонность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000250"/>
            <a:ext cx="1182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000250" y="2928938"/>
            <a:ext cx="1698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mic Sans MS" pitchFamily="66" charset="0"/>
              </a:rPr>
              <a:t>1.  Здорово</a:t>
            </a:r>
            <a:r>
              <a:rPr lang="ru-RU">
                <a:latin typeface="Comic Sans MS" pitchFamily="66" charset="0"/>
              </a:rPr>
              <a:t>!</a:t>
            </a:r>
          </a:p>
          <a:p>
            <a:r>
              <a:rPr lang="ru-RU" sz="1600">
                <a:latin typeface="Comic Sans MS" pitchFamily="66" charset="0"/>
              </a:rPr>
              <a:t>    Все понял!</a:t>
            </a:r>
          </a:p>
        </p:txBody>
      </p:sp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714875" y="2928938"/>
            <a:ext cx="2163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ru-RU" sz="1600" dirty="0">
                <a:latin typeface="Comic Sans MS" pitchFamily="66" charset="0"/>
              </a:rPr>
              <a:t>Мне понравился</a:t>
            </a:r>
          </a:p>
          <a:p>
            <a:pPr marL="342900" indent="-342900">
              <a:defRPr/>
            </a:pPr>
            <a:r>
              <a:rPr lang="ru-RU" sz="1600" dirty="0">
                <a:latin typeface="Comic Sans MS" pitchFamily="66" charset="0"/>
              </a:rPr>
              <a:t>              Урок!!!</a:t>
            </a:r>
          </a:p>
          <a:p>
            <a:pPr>
              <a:defRPr/>
            </a:pPr>
            <a:endParaRPr lang="ru-RU" sz="1600" dirty="0">
              <a:latin typeface="Comic Sans MS" pitchFamily="66" charset="0"/>
            </a:endParaRP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1214438" y="5072063"/>
            <a:ext cx="144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3. Нельзя ли</a:t>
            </a:r>
          </a:p>
          <a:p>
            <a:r>
              <a:rPr lang="ru-RU" sz="1600">
                <a:latin typeface="Comic Sans MS" pitchFamily="66" charset="0"/>
              </a:rPr>
              <a:t> повторить?</a:t>
            </a:r>
            <a:endParaRPr lang="ru-RU">
              <a:latin typeface="Comic Sans MS" pitchFamily="66" charset="0"/>
            </a:endParaRP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4500563" y="5143500"/>
            <a:ext cx="1357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mic Sans MS" pitchFamily="66" charset="0"/>
              </a:rPr>
              <a:t>4.Скукота!</a:t>
            </a:r>
            <a:endParaRPr lang="ru-RU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714356"/>
            <a:ext cx="678661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   настроение?</a:t>
            </a:r>
          </a:p>
        </p:txBody>
      </p:sp>
      <p:pic>
        <p:nvPicPr>
          <p:cNvPr id="35851" name="Picture 4" descr="00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286125"/>
            <a:ext cx="2362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78216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Устная работа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96752"/>
            <a:ext cx="6400800" cy="4608512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1.Найдите квадраты одночленов: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2;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х;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у;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4а;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8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b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-0,3с.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2.Найдите удвоенное произведение: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ху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      3х;       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ab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      4с;      -0,1а </a:t>
            </a:r>
          </a:p>
          <a:p>
            <a:pPr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3.Прочитайте выражения: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(х+3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y)²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х²+ у²;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(а –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b)²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;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 2х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y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501121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Формулы сокращенного умножения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212976"/>
            <a:ext cx="6400800" cy="2088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4800" i="1" dirty="0" err="1" smtClean="0">
                <a:solidFill>
                  <a:schemeClr val="accent3">
                    <a:lumMod val="50000"/>
                  </a:schemeClr>
                </a:solidFill>
              </a:rPr>
              <a:t>a+b</a:t>
            </a:r>
            <a:r>
              <a:rPr lang="en-US" sz="4800" i="1" dirty="0" smtClean="0">
                <a:solidFill>
                  <a:schemeClr val="accent3">
                    <a:lumMod val="50000"/>
                  </a:schemeClr>
                </a:solidFill>
              </a:rPr>
              <a:t>)² = a²+2ab +b²</a:t>
            </a:r>
          </a:p>
          <a:p>
            <a:pPr marL="45720" indent="0">
              <a:buNone/>
            </a:pPr>
            <a:r>
              <a:rPr lang="en-US" sz="4800" i="1" dirty="0" smtClean="0">
                <a:solidFill>
                  <a:schemeClr val="accent3">
                    <a:lumMod val="50000"/>
                  </a:schemeClr>
                </a:solidFill>
              </a:rPr>
              <a:t>(a-b)² = a²-2ab +b²</a:t>
            </a:r>
          </a:p>
        </p:txBody>
      </p:sp>
    </p:spTree>
    <p:extLst>
      <p:ext uri="{BB962C8B-B14F-4D97-AF65-F5344CB8AC3E}">
        <p14:creationId xmlns:p14="http://schemas.microsoft.com/office/powerpoint/2010/main" xmlns="" val="11049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187450" y="836613"/>
            <a:ext cx="3036888" cy="3040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2339975" y="0"/>
            <a:ext cx="541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</a:t>
            </a:r>
            <a:endParaRPr lang="ru-RU" sz="4800" b="1"/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503238" y="1916113"/>
            <a:ext cx="5413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</a:t>
            </a:r>
            <a:endParaRPr lang="ru-RU" sz="4800" b="1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0" y="4005263"/>
            <a:ext cx="3771900" cy="2300287"/>
            <a:chOff x="2880" y="2523"/>
            <a:chExt cx="2376" cy="1449"/>
          </a:xfrm>
        </p:grpSpPr>
        <p:sp>
          <p:nvSpPr>
            <p:cNvPr id="28697" name="Rectangle 6"/>
            <p:cNvSpPr>
              <a:spLocks noChangeArrowheads="1"/>
            </p:cNvSpPr>
            <p:nvPr/>
          </p:nvSpPr>
          <p:spPr bwMode="auto">
            <a:xfrm rot="5400000">
              <a:off x="3851" y="2006"/>
              <a:ext cx="887" cy="192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Text Box 13"/>
            <p:cNvSpPr txBox="1">
              <a:spLocks noChangeArrowheads="1"/>
            </p:cNvSpPr>
            <p:nvPr/>
          </p:nvSpPr>
          <p:spPr bwMode="auto">
            <a:xfrm>
              <a:off x="4195" y="3453"/>
              <a:ext cx="34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a</a:t>
              </a:r>
              <a:endParaRPr lang="ru-RU" sz="4800" b="1"/>
            </a:p>
          </p:txBody>
        </p:sp>
        <p:sp>
          <p:nvSpPr>
            <p:cNvPr id="28699" name="Text Box 14"/>
            <p:cNvSpPr txBox="1">
              <a:spLocks noChangeArrowheads="1"/>
            </p:cNvSpPr>
            <p:nvPr/>
          </p:nvSpPr>
          <p:spPr bwMode="auto">
            <a:xfrm>
              <a:off x="2880" y="2727"/>
              <a:ext cx="3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b</a:t>
              </a:r>
              <a:endParaRPr lang="ru-RU" sz="4800" b="1"/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24413" y="1952625"/>
            <a:ext cx="5413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</a:t>
            </a:r>
            <a:endParaRPr lang="ru-RU" sz="4800" b="1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64163" y="0"/>
            <a:ext cx="1408112" cy="3889375"/>
            <a:chOff x="3379" y="0"/>
            <a:chExt cx="887" cy="2450"/>
          </a:xfrm>
        </p:grpSpPr>
        <p:sp>
          <p:nvSpPr>
            <p:cNvPr id="28695" name="Rectangle 5"/>
            <p:cNvSpPr>
              <a:spLocks noChangeArrowheads="1"/>
            </p:cNvSpPr>
            <p:nvPr/>
          </p:nvSpPr>
          <p:spPr bwMode="auto">
            <a:xfrm>
              <a:off x="3379" y="527"/>
              <a:ext cx="887" cy="192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Text Box 17"/>
            <p:cNvSpPr txBox="1">
              <a:spLocks noChangeArrowheads="1"/>
            </p:cNvSpPr>
            <p:nvPr/>
          </p:nvSpPr>
          <p:spPr bwMode="auto">
            <a:xfrm>
              <a:off x="3651" y="0"/>
              <a:ext cx="3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b</a:t>
              </a:r>
              <a:endParaRPr lang="ru-RU" sz="4800" b="1"/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416800" y="1700213"/>
            <a:ext cx="539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b</a:t>
            </a:r>
            <a:endParaRPr lang="ru-RU" sz="4800" b="1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19925" y="2420938"/>
            <a:ext cx="1871663" cy="1408112"/>
            <a:chOff x="4422" y="1525"/>
            <a:chExt cx="1179" cy="887"/>
          </a:xfrm>
        </p:grpSpPr>
        <p:sp>
          <p:nvSpPr>
            <p:cNvPr id="28693" name="Rectangle 7"/>
            <p:cNvSpPr>
              <a:spLocks noChangeArrowheads="1"/>
            </p:cNvSpPr>
            <p:nvPr/>
          </p:nvSpPr>
          <p:spPr bwMode="auto">
            <a:xfrm>
              <a:off x="4422" y="1525"/>
              <a:ext cx="889" cy="8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Text Box 16"/>
            <p:cNvSpPr txBox="1">
              <a:spLocks noChangeArrowheads="1"/>
            </p:cNvSpPr>
            <p:nvPr/>
          </p:nvSpPr>
          <p:spPr bwMode="auto">
            <a:xfrm>
              <a:off x="5261" y="1664"/>
              <a:ext cx="3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/>
                <a:t>b</a:t>
              </a:r>
              <a:endParaRPr lang="ru-RU" sz="4800" b="1"/>
            </a:p>
          </p:txBody>
        </p:sp>
      </p:grpSp>
      <p:sp>
        <p:nvSpPr>
          <p:cNvPr id="67602" name="Text Box 9"/>
          <p:cNvSpPr txBox="1">
            <a:spLocks noChangeArrowheads="1"/>
          </p:cNvSpPr>
          <p:nvPr/>
        </p:nvSpPr>
        <p:spPr bwMode="auto">
          <a:xfrm>
            <a:off x="0" y="5989638"/>
            <a:ext cx="37798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(</a:t>
            </a:r>
            <a:r>
              <a:rPr lang="en-US" sz="4800" b="1"/>
              <a:t>a+b)</a:t>
            </a:r>
            <a:r>
              <a:rPr lang="en-US" sz="4800" b="1" baseline="30000"/>
              <a:t>2</a:t>
            </a:r>
            <a:r>
              <a:rPr lang="en-US" sz="4800" b="1"/>
              <a:t>=</a:t>
            </a:r>
            <a:endParaRPr lang="ru-RU" sz="4800" b="1"/>
          </a:p>
        </p:txBody>
      </p:sp>
      <p:sp>
        <p:nvSpPr>
          <p:cNvPr id="67603" name="Text Box 9"/>
          <p:cNvSpPr txBox="1">
            <a:spLocks noChangeArrowheads="1"/>
          </p:cNvSpPr>
          <p:nvPr/>
        </p:nvSpPr>
        <p:spPr bwMode="auto">
          <a:xfrm>
            <a:off x="2159000" y="5989638"/>
            <a:ext cx="43576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</a:t>
            </a:r>
            <a:r>
              <a:rPr lang="en-US" sz="4800" b="1" baseline="30000"/>
              <a:t>2</a:t>
            </a:r>
            <a:r>
              <a:rPr lang="en-US" sz="4800" b="1"/>
              <a:t>+2ab+b</a:t>
            </a:r>
            <a:r>
              <a:rPr lang="en-US" sz="4800" b="1" baseline="30000"/>
              <a:t>2</a:t>
            </a:r>
            <a:endParaRPr lang="ru-RU" sz="4800" b="1"/>
          </a:p>
        </p:txBody>
      </p:sp>
      <p:sp>
        <p:nvSpPr>
          <p:cNvPr id="11297" name="Rectangle 33" descr="Широкий диагональный 1"/>
          <p:cNvSpPr>
            <a:spLocks noChangeArrowheads="1"/>
          </p:cNvSpPr>
          <p:nvPr/>
        </p:nvSpPr>
        <p:spPr bwMode="auto">
          <a:xfrm>
            <a:off x="1187450" y="836613"/>
            <a:ext cx="3024188" cy="3024187"/>
          </a:xfrm>
          <a:prstGeom prst="rect">
            <a:avLst/>
          </a:prstGeom>
          <a:pattFill prst="wdDnDiag">
            <a:fgClr>
              <a:srgbClr val="A50021">
                <a:alpha val="65881"/>
              </a:srgbClr>
            </a:fgClr>
            <a:bgClr>
              <a:schemeClr val="bg1">
                <a:alpha val="65881"/>
              </a:schemeClr>
            </a:bgClr>
          </a:patt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а</a:t>
            </a:r>
            <a:r>
              <a:rPr lang="ru-RU" sz="4400" b="1" baseline="30000"/>
              <a:t>2</a:t>
            </a:r>
            <a:endParaRPr lang="ru-RU" sz="4400" b="1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7451725" y="333375"/>
            <a:ext cx="115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S</a:t>
            </a:r>
            <a:r>
              <a:rPr lang="ru-RU" b="1" baseline="-25000">
                <a:solidFill>
                  <a:srgbClr val="A50021"/>
                </a:solidFill>
              </a:rPr>
              <a:t>кв</a:t>
            </a:r>
            <a:r>
              <a:rPr lang="en-US" b="1" baseline="-25000">
                <a:solidFill>
                  <a:srgbClr val="A50021"/>
                </a:solidFill>
              </a:rPr>
              <a:t>.1</a:t>
            </a:r>
            <a:r>
              <a:rPr lang="ru-RU" b="1"/>
              <a:t>= </a:t>
            </a:r>
            <a:r>
              <a:rPr lang="en-US" b="1"/>
              <a:t>a</a:t>
            </a:r>
            <a:r>
              <a:rPr lang="en-US" b="1" baseline="30000"/>
              <a:t>2</a:t>
            </a:r>
            <a:endParaRPr lang="ru-RU" b="1"/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7429500" y="1643063"/>
            <a:ext cx="1235075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</a:t>
            </a:r>
            <a:r>
              <a:rPr lang="ru-RU" b="1" baseline="-25000"/>
              <a:t>кв.2</a:t>
            </a:r>
            <a:r>
              <a:rPr lang="ru-RU" b="1"/>
              <a:t>= </a:t>
            </a:r>
            <a:r>
              <a:rPr lang="en-US" b="1"/>
              <a:t>b</a:t>
            </a:r>
            <a:r>
              <a:rPr lang="en-US" b="1" baseline="30000"/>
              <a:t>2</a:t>
            </a:r>
            <a:endParaRPr lang="ru-RU" b="1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211638" y="3789363"/>
            <a:ext cx="1439862" cy="1439862"/>
          </a:xfrm>
          <a:prstGeom prst="rect">
            <a:avLst/>
          </a:prstGeom>
          <a:pattFill prst="wdUpDiag">
            <a:fgClr>
              <a:schemeClr val="accent2">
                <a:alpha val="61176"/>
              </a:schemeClr>
            </a:fgClr>
            <a:bgClr>
              <a:schemeClr val="bg1">
                <a:alpha val="61176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b</a:t>
            </a:r>
            <a:r>
              <a:rPr lang="en-US" sz="2400" b="1" baseline="30000"/>
              <a:t>2</a:t>
            </a:r>
            <a:endParaRPr lang="ru-RU" sz="2400" b="1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2051050" y="42211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ab</a:t>
            </a:r>
            <a:endParaRPr lang="ru-RU" sz="2400" b="1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429500" y="1214438"/>
            <a:ext cx="1311275" cy="3667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</a:t>
            </a:r>
            <a:r>
              <a:rPr lang="ru-RU" b="1" baseline="-25000"/>
              <a:t>прям.</a:t>
            </a:r>
            <a:r>
              <a:rPr lang="ru-RU" b="1"/>
              <a:t>= </a:t>
            </a:r>
            <a:r>
              <a:rPr lang="en-US" b="1"/>
              <a:t>ab</a:t>
            </a:r>
            <a:endParaRPr lang="ru-RU" b="1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427538" y="2133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ab</a:t>
            </a:r>
            <a:endParaRPr lang="ru-RU" sz="2400" b="1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404100" y="714375"/>
            <a:ext cx="13112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</a:t>
            </a:r>
            <a:r>
              <a:rPr lang="ru-RU" b="1" baseline="-25000"/>
              <a:t>прям.</a:t>
            </a:r>
            <a:r>
              <a:rPr lang="ru-RU" b="1"/>
              <a:t>= </a:t>
            </a:r>
            <a:r>
              <a:rPr lang="en-US" b="1"/>
              <a:t>ab</a:t>
            </a:r>
            <a:endParaRPr lang="ru-RU" b="1"/>
          </a:p>
        </p:txBody>
      </p:sp>
      <p:pic>
        <p:nvPicPr>
          <p:cNvPr id="29723" name="Picture 27" descr="G:\230px-Euclid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2786063"/>
            <a:ext cx="240506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-0.1875 -0.00787 -0.375 -0.01574 -0.45 -0.01898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2413 -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10035 -0.0020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12813 0.08611 -0.25591 0.17245 -0.30695 0.2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0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30712 0.51967 " pathEditMode="relative" ptsTypes="AA">
                                      <p:cBhvr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9" grpId="0"/>
      <p:bldP spid="67602" grpId="0"/>
      <p:bldP spid="67603" grpId="0"/>
      <p:bldP spid="11297" grpId="0" animBg="1"/>
      <p:bldP spid="11304" grpId="0"/>
      <p:bldP spid="11305" grpId="0" animBg="1"/>
      <p:bldP spid="11299" grpId="0" animBg="1"/>
      <p:bldP spid="11301" grpId="0"/>
      <p:bldP spid="11307" grpId="0" animBg="1"/>
      <p:bldP spid="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215369" cy="16561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Преобразуйте в многочлен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083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48880"/>
            <a:ext cx="65706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206" y="3717032"/>
            <a:ext cx="45720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8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571480"/>
            <a:ext cx="8020080" cy="120133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/>
              <a:t> Преобразуйте в многочлен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90646" cy="12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889250"/>
            <a:ext cx="66468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03240"/>
            <a:ext cx="4914900" cy="13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5536" y="500042"/>
            <a:ext cx="817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(</a:t>
            </a:r>
            <a:r>
              <a:rPr lang="el-GR" sz="7200" dirty="0" smtClean="0">
                <a:solidFill>
                  <a:schemeClr val="accent6"/>
                </a:solidFill>
              </a:rPr>
              <a:t>Δ</a:t>
            </a:r>
            <a:r>
              <a:rPr lang="el-GR" sz="7200" dirty="0" smtClean="0"/>
              <a:t>±</a:t>
            </a:r>
            <a:r>
              <a:rPr lang="el-GR" sz="7200" dirty="0" smtClean="0">
                <a:solidFill>
                  <a:srgbClr val="00B0F0"/>
                </a:solidFill>
              </a:rPr>
              <a:t>□</a:t>
            </a:r>
            <a:r>
              <a:rPr lang="ru-RU" sz="7200" dirty="0" smtClean="0"/>
              <a:t>)²=</a:t>
            </a:r>
            <a:r>
              <a:rPr lang="el-GR" sz="7200" dirty="0" smtClean="0">
                <a:solidFill>
                  <a:schemeClr val="accent6"/>
                </a:solidFill>
              </a:rPr>
              <a:t>Δ</a:t>
            </a:r>
            <a:r>
              <a:rPr lang="el-GR" sz="7200" dirty="0" smtClean="0"/>
              <a:t>²±</a:t>
            </a:r>
            <a:r>
              <a:rPr lang="ru-RU" sz="7200" dirty="0" smtClean="0"/>
              <a:t>2</a:t>
            </a:r>
            <a:r>
              <a:rPr lang="el-GR" sz="7200" dirty="0" smtClean="0">
                <a:solidFill>
                  <a:schemeClr val="accent6"/>
                </a:solidFill>
              </a:rPr>
              <a:t>Δ</a:t>
            </a:r>
            <a:r>
              <a:rPr lang="el-GR" sz="7200" dirty="0" smtClean="0">
                <a:solidFill>
                  <a:srgbClr val="00B0F0"/>
                </a:solidFill>
              </a:rPr>
              <a:t>□</a:t>
            </a:r>
            <a:r>
              <a:rPr lang="ru-RU" sz="7200" dirty="0" smtClean="0"/>
              <a:t>+</a:t>
            </a:r>
            <a:r>
              <a:rPr lang="ru-RU" sz="7200" dirty="0" smtClean="0">
                <a:solidFill>
                  <a:srgbClr val="00B0F0"/>
                </a:solidFill>
              </a:rPr>
              <a:t>□</a:t>
            </a:r>
            <a:r>
              <a:rPr lang="ru-RU" sz="7200" dirty="0" smtClean="0"/>
              <a:t>²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286512" cy="46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7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680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eaLnBrk="1" hangingPunct="1">
              <a:spcBef>
                <a:spcPct val="0"/>
              </a:spcBef>
              <a:defRPr/>
            </a:pPr>
            <a:endParaRPr kumimoji="0" lang="ru-RU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6816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18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0" name="AutoShape 20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ru-RU" sz="320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76822" name="Picture 2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3" name="Picture 2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4" name="Picture 2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5" name="Picture 2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6" name="Picture 2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7" name="AutoShape 27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eaLnBrk="1" hangingPunct="1">
              <a:spcBef>
                <a:spcPct val="0"/>
              </a:spcBef>
            </a:pPr>
            <a:endParaRPr kumimoji="0" lang="ru-RU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682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28"/>
                </p:tgtEl>
              </p:cMediaNode>
            </p:audio>
          </p:childTnLst>
        </p:cTn>
      </p:par>
    </p:tnLst>
    <p:bldLst>
      <p:bldP spid="76804" grpId="0" animBg="1"/>
      <p:bldP spid="76804" grpId="1" animBg="1"/>
      <p:bldP spid="76805" grpId="0" animBg="1"/>
      <p:bldP spid="76805" grpId="1" animBg="1"/>
      <p:bldP spid="76805" grpId="2" animBg="1"/>
      <p:bldP spid="76806" grpId="0" animBg="1"/>
      <p:bldP spid="76806" grpId="1" animBg="1"/>
      <p:bldP spid="76807" grpId="0" animBg="1"/>
      <p:bldP spid="76807" grpId="1" animBg="1"/>
      <p:bldP spid="76808" grpId="0" animBg="1"/>
      <p:bldP spid="76808" grpId="1" animBg="1"/>
      <p:bldP spid="76809" grpId="0" animBg="1"/>
      <p:bldP spid="76809" grpId="1" animBg="1"/>
      <p:bldP spid="76810" grpId="0" animBg="1"/>
      <p:bldP spid="76810" grpId="1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20" grpId="0" animBg="1"/>
      <p:bldP spid="76820" grpId="1" animBg="1"/>
      <p:bldP spid="76821" grpId="0"/>
      <p:bldP spid="76821" grpId="1"/>
      <p:bldP spid="76827" grpId="0" animBg="1"/>
      <p:bldP spid="768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143931" cy="151216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Найдите удвоенное произведение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2505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n+6)²= n²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 + 36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 m- 5n)² = m²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  + 25n²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(12a +1)² = 144a²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 + 1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(2b –3)²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4b²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-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+ 9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(3x +7)²= 9x²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+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+ 49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289</Words>
  <Application>Microsoft Office PowerPoint</Application>
  <PresentationFormat>Экран (4:3)</PresentationFormat>
  <Paragraphs>95</Paragraphs>
  <Slides>14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Формула</vt:lpstr>
      <vt:lpstr>Урок-исследование   по теме «Возведение в квадрат суммы и разности двух выражений»</vt:lpstr>
      <vt:lpstr>Устная работа</vt:lpstr>
      <vt:lpstr>Формулы сокращенного умножения</vt:lpstr>
      <vt:lpstr>Слайд 4</vt:lpstr>
      <vt:lpstr>Преобразуйте в многочлен</vt:lpstr>
      <vt:lpstr> Преобразуйте в многочлен </vt:lpstr>
      <vt:lpstr>Слайд 7</vt:lpstr>
      <vt:lpstr>Слайд 8</vt:lpstr>
      <vt:lpstr>Найдите удвоенное произведение</vt:lpstr>
      <vt:lpstr>Найдите ошибку</vt:lpstr>
      <vt:lpstr>Слайд 11</vt:lpstr>
      <vt:lpstr>Слайд 12</vt:lpstr>
      <vt:lpstr>Домашнее задание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Урок-исследование  по теме  «Возведение в квадрат суммы и разности двух выражений»</dc:title>
  <dc:creator>Admin</dc:creator>
  <cp:lastModifiedBy>иваныч</cp:lastModifiedBy>
  <cp:revision>29</cp:revision>
  <dcterms:created xsi:type="dcterms:W3CDTF">2012-02-24T19:48:06Z</dcterms:created>
  <dcterms:modified xsi:type="dcterms:W3CDTF">2013-09-23T08:38:15Z</dcterms:modified>
</cp:coreProperties>
</file>