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77" r:id="rId4"/>
    <p:sldId id="266" r:id="rId5"/>
    <p:sldId id="267" r:id="rId6"/>
    <p:sldId id="27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717E"/>
    <a:srgbClr val="EABD1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485" autoAdjust="0"/>
  </p:normalViewPr>
  <p:slideViewPr>
    <p:cSldViewPr>
      <p:cViewPr varScale="1">
        <p:scale>
          <a:sx n="58" d="100"/>
          <a:sy n="58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522ED-EA55-4097-95FF-4BB7D3CF9E3A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F82ED-6970-4D65-93AB-9CBD8CA372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6073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Однажды мне ученик сказал на уроке: “Мне тогда все понятно, когда интересно”. Значит, ребенку должно быть интересно на уроке. Надо иметь в виду, что “интерес” (по И. Герберту) – это синоним учебной мотивации. Если рассматривать все обучение в виде цепочки: “хочу – могу – выполняю с интересом – личностно – значимо каждому” (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Якиманская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И.С.), то мы опять видим, что интерес стоит в центре этого построения. Так как же сформировать его у ребенка? Через самостоятельность и активность, через поисковую деятельность на уроке и дома, создание проблемной ситуации, разнообразие методов обучения, через новизну материала, эмоциональную окраску урока.</a:t>
            </a:r>
          </a:p>
          <a:p>
            <a:r>
              <a:rPr lang="ru-RU" dirty="0" smtClean="0"/>
              <a:t>Но для этого нужен стимул.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F82ED-6970-4D65-93AB-9CBD8CA3727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0979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Мотивация – важнейший компонент структуры учебной деятельности, а для личности выработанная внутренняя мотивация есть основной критерий ее сформированности. Он заключается в том, что ребенок получает 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удовольствие от самой деятельности, значимости для личности непосредственного ее результата.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F82ED-6970-4D65-93AB-9CBD8CA3727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7892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CB66E-AF71-4D87-843B-F6895C750F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5CDDE-E2D9-4EF4-9C0A-C8F4382DFAD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555810"/>
      </p:ext>
    </p:extLst>
  </p:cSld>
  <p:clrMapOvr>
    <a:masterClrMapping/>
  </p:clrMapOvr>
  <p:transition spd="med">
    <p:pull dir="l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812D3-76C7-4805-BD01-E1ACAD8F198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6676D-2074-4372-B417-A622E5D3A88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5257799"/>
      </p:ext>
    </p:extLst>
  </p:cSld>
  <p:clrMapOvr>
    <a:masterClrMapping/>
  </p:clrMapOvr>
  <p:transition spd="med">
    <p:pull dir="l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1031E-9F6B-4120-A21D-0345EFA89EA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21DD3-EF12-45A6-8F2B-0A32B06D9BE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0618454"/>
      </p:ext>
    </p:extLst>
  </p:cSld>
  <p:clrMapOvr>
    <a:masterClrMapping/>
  </p:clrMapOvr>
  <p:transition spd="med">
    <p:pull dir="l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68648-97A8-464A-99D6-FD56423891C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901A3-B8EE-4713-8E6C-48094E91462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465683"/>
      </p:ext>
    </p:extLst>
  </p:cSld>
  <p:clrMapOvr>
    <a:masterClrMapping/>
  </p:clrMapOvr>
  <p:transition spd="med">
    <p:pull dir="l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8FB90-C0F0-4A06-8F1D-A1F142FF13C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E04A3-E2D2-440A-BF83-3DDF38A756C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8992170"/>
      </p:ext>
    </p:extLst>
  </p:cSld>
  <p:clrMapOvr>
    <a:masterClrMapping/>
  </p:clrMapOvr>
  <p:transition spd="med">
    <p:pull dir="l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B040E-1628-4B89-AE81-8DD757AEA7F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9C210-C6A9-4464-B8FF-E0EC6C7FED3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5149271"/>
      </p:ext>
    </p:extLst>
  </p:cSld>
  <p:clrMapOvr>
    <a:masterClrMapping/>
  </p:clrMapOvr>
  <p:transition spd="med">
    <p:pull dir="l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24C88-267C-449D-9B9C-C5306B61B40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EB0ED-8E8B-4B5A-B656-8BDB680D1A3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0045348"/>
      </p:ext>
    </p:extLst>
  </p:cSld>
  <p:clrMapOvr>
    <a:masterClrMapping/>
  </p:clrMapOvr>
  <p:transition spd="med">
    <p:pull dir="l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2151D-13C5-4817-ABBA-47CC102722A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D307A-C84E-42FF-B8DD-4E30C2C7631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9591290"/>
      </p:ext>
    </p:extLst>
  </p:cSld>
  <p:clrMapOvr>
    <a:masterClrMapping/>
  </p:clrMapOvr>
  <p:transition spd="med"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E852C-A332-41D6-BDE7-079DD34DEBB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2E8AE-09FB-4539-993A-3A37E17D30E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0895356"/>
      </p:ext>
    </p:extLst>
  </p:cSld>
  <p:clrMapOvr>
    <a:masterClrMapping/>
  </p:clrMapOvr>
  <p:transition spd="med">
    <p:pull dir="l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D9086-E3D9-46B5-8CE2-4D79730A20B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CDB7D-A723-4ED0-ACCC-368F5D57EF1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0423449"/>
      </p:ext>
    </p:extLst>
  </p:cSld>
  <p:clrMapOvr>
    <a:masterClrMapping/>
  </p:clrMapOvr>
  <p:transition spd="med">
    <p:pull dir="l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90BE0-C128-4D05-B27F-E4D5ED79630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3308D-0965-4047-8FF7-2769320CA8E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0514955"/>
      </p:ext>
    </p:extLst>
  </p:cSld>
  <p:clrMapOvr>
    <a:masterClrMapping/>
  </p:clrMapOvr>
  <p:transition spd="med"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0E71BF-3787-44BE-B2B9-B8188C97C6C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56A4F4-3A68-4BD5-96D0-84BBAAEDEE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5557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pull dir="lu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 t="-47000" b="-4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50"/>
            <a:ext cx="7772400" cy="3429000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Расскажи мне, и я забуду, покажи мне, и я запомню, дай мне попробовать, и я научусь». </a:t>
            </a:r>
            <a:r>
              <a:rPr lang="ru-RU" sz="8000" dirty="0" smtClean="0"/>
              <a:t/>
            </a:r>
            <a:br>
              <a:rPr lang="ru-RU" sz="8000" dirty="0" smtClean="0"/>
            </a:br>
            <a:endParaRPr lang="ru-RU" sz="8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2987824" y="4214813"/>
            <a:ext cx="48641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~PP1372.WAV">
            <a:hlinkClick r:id="" action="ppaction://media"/>
          </p:cNvPr>
          <p:cNvPicPr>
            <a:picLocks noRot="1" noChangeAspect="1"/>
          </p:cNvPicPr>
          <p:nvPr>
            <a:wavAudioFile r:embed="rId1" name="~PP1372.WAV"/>
          </p:nvPr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8661400" y="6375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32888100"/>
      </p:ext>
    </p:extLst>
  </p:cSld>
  <p:clrMapOvr>
    <a:masterClrMapping/>
  </p:clrMapOvr>
  <p:transition spd="med" advTm="8000"/>
  <p:timing>
    <p:tnLst>
      <p:par>
        <p:cTn id="1" dur="indefinite" restart="never" nodeType="tmRoot">
          <p:childTnLst>
            <p:audio isNarration="1">
              <p:cMediaNode showWhenStopped="0">
                <p:cTn id="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  <a:ea typeface="Calibri"/>
                <a:cs typeface="Times New Roman"/>
              </a:rPr>
              <a:t>Наши истинные учителя — опыт и чувство.    </a:t>
            </a:r>
            <a:r>
              <a:rPr lang="ru-RU" sz="4000" dirty="0">
                <a:solidFill>
                  <a:srgbClr val="C00000"/>
                </a:solidFill>
                <a:ea typeface="Calibri"/>
                <a:cs typeface="Times New Roman"/>
              </a:rPr>
              <a:t>Жан-Жак Руссо</a:t>
            </a:r>
            <a:r>
              <a:rPr lang="ru-RU" sz="2000" dirty="0">
                <a:solidFill>
                  <a:srgbClr val="C00000"/>
                </a:solidFill>
              </a:rPr>
              <a:t/>
            </a:r>
            <a:br>
              <a:rPr lang="ru-RU" sz="2000" dirty="0">
                <a:solidFill>
                  <a:srgbClr val="C00000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49569379"/>
      </p:ext>
    </p:extLst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1412776"/>
            <a:ext cx="4429000" cy="4328523"/>
          </a:xfrm>
        </p:spPr>
      </p:pic>
      <p:sp>
        <p:nvSpPr>
          <p:cNvPr id="5" name="TextBox 4"/>
          <p:cNvSpPr txBox="1"/>
          <p:nvPr/>
        </p:nvSpPr>
        <p:spPr>
          <a:xfrm>
            <a:off x="6156176" y="0"/>
            <a:ext cx="298782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400" b="1" dirty="0">
                <a:solidFill>
                  <a:srgbClr val="002060"/>
                </a:solidFill>
              </a:rPr>
              <a:t>Стимулом</a:t>
            </a:r>
            <a:r>
              <a:rPr lang="ru-RU" sz="2400" b="1" dirty="0"/>
              <a:t> в психологии </a:t>
            </a:r>
            <a:r>
              <a:rPr lang="ru-RU" sz="2400" b="1" dirty="0">
                <a:solidFill>
                  <a:srgbClr val="002060"/>
                </a:solidFill>
              </a:rPr>
              <a:t>называют внешнее побуждение человека к активной  деятельности.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dirty="0"/>
              <a:t>. В самом названии “методы стимулирования и мотивации” находит отражение 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деятельности учителя и учащихся</a:t>
            </a:r>
            <a:r>
              <a:rPr lang="ru-RU" sz="2400" dirty="0"/>
              <a:t>: </a:t>
            </a:r>
            <a:r>
              <a:rPr lang="ru-RU" sz="2400" dirty="0" smtClean="0">
                <a:solidFill>
                  <a:srgbClr val="002060"/>
                </a:solidFill>
              </a:rPr>
              <a:t>стимул </a:t>
            </a:r>
            <a:r>
              <a:rPr lang="ru-RU" sz="2400" dirty="0">
                <a:solidFill>
                  <a:srgbClr val="002060"/>
                </a:solidFill>
              </a:rPr>
              <a:t>учителя </a:t>
            </a:r>
            <a:r>
              <a:rPr lang="ru-RU" sz="2400" dirty="0" smtClean="0">
                <a:solidFill>
                  <a:srgbClr val="002060"/>
                </a:solidFill>
              </a:rPr>
              <a:t>----изменение </a:t>
            </a:r>
            <a:r>
              <a:rPr lang="ru-RU" sz="2400" dirty="0">
                <a:solidFill>
                  <a:srgbClr val="002060"/>
                </a:solidFill>
              </a:rPr>
              <a:t>мотивации школьников</a:t>
            </a:r>
            <a:r>
              <a:rPr lang="ru-RU" sz="2400" i="1" dirty="0">
                <a:solidFill>
                  <a:srgbClr val="002060"/>
                </a:solidFill>
              </a:rPr>
              <a:t>.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9752309"/>
      </p:ext>
    </p:extLst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002060"/>
                </a:solidFill>
              </a:rPr>
              <a:t>Педагогические методы и приёмы стимулирования и мотивации учения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7192" y="1052736"/>
            <a:ext cx="4186808" cy="5805264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ru-RU" sz="3200" dirty="0"/>
              <a:t>словесные</a:t>
            </a:r>
          </a:p>
          <a:p>
            <a:pPr lvl="0"/>
            <a:r>
              <a:rPr lang="ru-RU" dirty="0"/>
              <a:t>наглядные и практические методы</a:t>
            </a:r>
          </a:p>
          <a:p>
            <a:pPr lvl="0"/>
            <a:r>
              <a:rPr lang="ru-RU" dirty="0"/>
              <a:t>репродуктивные и поисковые методы</a:t>
            </a:r>
          </a:p>
          <a:p>
            <a:pPr lvl="0"/>
            <a:r>
              <a:rPr lang="ru-RU" dirty="0"/>
              <a:t>методы самостоятельной учебной работы и работы под руководством учителя.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3135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pPr lvl="0"/>
            <a:r>
              <a:rPr lang="ru-RU" sz="3600" dirty="0"/>
              <a:t>В начале учебного года можно попросить ребят ответить на ряд вопросов: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i="1" dirty="0"/>
              <a:t>Какую отметку ты хотел бы иметь по предмету за …четверть?</a:t>
            </a:r>
            <a:endParaRPr lang="ru-RU" dirty="0"/>
          </a:p>
          <a:p>
            <a:r>
              <a:rPr lang="ru-RU" i="1" dirty="0"/>
              <a:t>Что тебе нужно сделать, чтобы это было так?</a:t>
            </a:r>
            <a:endParaRPr lang="ru-RU" dirty="0"/>
          </a:p>
          <a:p>
            <a:r>
              <a:rPr lang="ru-RU" i="1" dirty="0"/>
              <a:t>Чья помощь, и в какой форме тебе нужна?</a:t>
            </a:r>
            <a:endParaRPr lang="ru-RU" dirty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/>
              <a:t>Иногда предполагаемые итоговые отметки ребята могут сразу выставить карандашом  в дневник. Некоторых это стимулирует.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71511173"/>
      </p:ext>
    </p:extLst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327</Words>
  <Application>Microsoft Office PowerPoint</Application>
  <PresentationFormat>Экран (4:3)</PresentationFormat>
  <Paragraphs>20</Paragraphs>
  <Slides>5</Slides>
  <Notes>2</Notes>
  <HiddenSlides>0</HiddenSlides>
  <MMClips>1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4_Тема Office</vt:lpstr>
      <vt:lpstr>Расскажи мне, и я забуду, покажи мне, и я запомню, дай мне попробовать, и я научусь».  </vt:lpstr>
      <vt:lpstr>Наши истинные учителя — опыт и чувство.    Жан-Жак Руссо </vt:lpstr>
      <vt:lpstr>Слайд 3</vt:lpstr>
      <vt:lpstr>Педагогические методы и приёмы стимулирования и мотивации учения </vt:lpstr>
      <vt:lpstr>В начале учебного года можно попросить ребят ответить на ряд вопросов: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Расскажи мне, и я забуду, покажи мне, и я запомню, дай мне попробовать, и я научусь».  </dc:title>
  <dc:creator>Наташа</dc:creator>
  <cp:lastModifiedBy>User</cp:lastModifiedBy>
  <cp:revision>25</cp:revision>
  <dcterms:created xsi:type="dcterms:W3CDTF">2013-11-12T16:51:58Z</dcterms:created>
  <dcterms:modified xsi:type="dcterms:W3CDTF">2015-01-15T13:30:10Z</dcterms:modified>
</cp:coreProperties>
</file>