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327" r:id="rId3"/>
    <p:sldId id="369" r:id="rId4"/>
    <p:sldId id="331" r:id="rId5"/>
    <p:sldId id="334" r:id="rId6"/>
    <p:sldId id="264" r:id="rId7"/>
    <p:sldId id="290" r:id="rId8"/>
    <p:sldId id="352" r:id="rId9"/>
    <p:sldId id="272" r:id="rId10"/>
    <p:sldId id="354" r:id="rId11"/>
    <p:sldId id="358" r:id="rId12"/>
    <p:sldId id="364" r:id="rId13"/>
    <p:sldId id="346" r:id="rId14"/>
    <p:sldId id="362" r:id="rId15"/>
    <p:sldId id="368" r:id="rId16"/>
    <p:sldId id="363" r:id="rId17"/>
    <p:sldId id="361" r:id="rId18"/>
    <p:sldId id="328" r:id="rId19"/>
    <p:sldId id="333" r:id="rId20"/>
    <p:sldId id="342" r:id="rId21"/>
    <p:sldId id="343" r:id="rId22"/>
    <p:sldId id="338" r:id="rId23"/>
    <p:sldId id="341" r:id="rId24"/>
    <p:sldId id="332" r:id="rId25"/>
    <p:sldId id="340" r:id="rId26"/>
    <p:sldId id="339" r:id="rId27"/>
    <p:sldId id="367" r:id="rId28"/>
    <p:sldId id="329" r:id="rId29"/>
    <p:sldId id="315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3606" autoAdjust="0"/>
  </p:normalViewPr>
  <p:slideViewPr>
    <p:cSldViewPr>
      <p:cViewPr>
        <p:scale>
          <a:sx n="75" d="100"/>
          <a:sy n="75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8F62C0-F74A-4409-9C54-E6879EF33039}" type="datetimeFigureOut">
              <a:rPr lang="ru-RU"/>
              <a:pPr>
                <a:defRPr/>
              </a:pPr>
              <a:t>11.07.2014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BA995F-E829-454F-AB51-AEE5D8903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39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A995F-E829-454F-AB51-AEE5D8903AF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6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A995F-E829-454F-AB51-AEE5D8903AF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2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A995F-E829-454F-AB51-AEE5D8903AF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0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A995F-E829-454F-AB51-AEE5D8903AF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5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98215-F0D7-42E6-A5B8-B864191E1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738D-0F67-487B-825D-B080045F3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049C-50EC-41A6-91F7-23D20D807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5EBF-25F0-4021-A2AE-369CCBF36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7FA4C-CE7D-4789-AC45-1ACA620A6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FD7B-781C-4DF5-AF0A-7B03296D3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9F50-9823-49A9-A49F-17140924E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A329-7530-4465-8201-F3B5FE6D2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C415-8C96-4351-B775-531C741E9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88CA-38C5-4AE3-8051-EDA089E20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94B06-D29E-40F3-98A9-AF75F72E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5B55D2-891C-484F-B0A8-26225CC5A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0.bin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213.208.189.17/os11/xmodules/qprint/afrms.php?proj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836613"/>
            <a:ext cx="7200900" cy="2235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заданий В9 по математике. ЕГЭ 2014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789363"/>
            <a:ext cx="7200900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FF0000"/>
                </a:solidFill>
              </a:rPr>
              <a:t>Цивлина Светлана Васильевна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FF0000"/>
                </a:solidFill>
              </a:rPr>
              <a:t>ГБОУ СОШ  № 1115  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354888" cy="11525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На рисунке изображён график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y=f(x)</a:t>
            </a:r>
            <a:r>
              <a:rPr lang="ru-RU" sz="2200" b="1" dirty="0" smtClean="0">
                <a:solidFill>
                  <a:srgbClr val="C00000"/>
                </a:solidFill>
              </a:rPr>
              <a:t> и касательная к нему в точке с абсциссой </a:t>
            </a:r>
            <a:r>
              <a:rPr lang="ru-RU" sz="2200" b="1" i="1" dirty="0" smtClean="0">
                <a:solidFill>
                  <a:srgbClr val="C00000"/>
                </a:solidFill>
              </a:rPr>
              <a:t>x</a:t>
            </a:r>
            <a:r>
              <a:rPr lang="ru-RU" sz="2200" b="1" baseline="-25000" dirty="0" smtClean="0">
                <a:solidFill>
                  <a:srgbClr val="C00000"/>
                </a:solidFill>
              </a:rPr>
              <a:t>0</a:t>
            </a:r>
            <a:r>
              <a:rPr lang="ru-RU" sz="2200" b="1" dirty="0" smtClean="0">
                <a:solidFill>
                  <a:srgbClr val="C00000"/>
                </a:solidFill>
              </a:rPr>
              <a:t>. Найдите значение производной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f(x)</a:t>
            </a:r>
            <a:r>
              <a:rPr lang="ru-RU" sz="2200" b="1" dirty="0" smtClean="0">
                <a:solidFill>
                  <a:srgbClr val="C00000"/>
                </a:solidFill>
              </a:rPr>
              <a:t> в точке </a:t>
            </a:r>
            <a:r>
              <a:rPr lang="ru-RU" sz="2200" b="1" i="1" dirty="0" smtClean="0">
                <a:solidFill>
                  <a:srgbClr val="C00000"/>
                </a:solidFill>
              </a:rPr>
              <a:t>x</a:t>
            </a:r>
            <a:r>
              <a:rPr lang="ru-RU" sz="2200" b="1" baseline="-25000" dirty="0" smtClean="0">
                <a:solidFill>
                  <a:srgbClr val="C00000"/>
                </a:solidFill>
              </a:rPr>
              <a:t>0</a:t>
            </a:r>
            <a:r>
              <a:rPr lang="ru-RU" sz="2200" dirty="0" smtClean="0"/>
              <a:t>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06525" y="1312862"/>
                <a:ext cx="7558088" cy="3629025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ru-RU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Решение (первый способ)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Значение производной в точке касания равно тангенсу угла между данной касательной к положительным направлением оси абсцисс.</a:t>
                </a:r>
              </a:p>
              <a:p>
                <a:pPr marL="0" indent="0">
                  <a:buNone/>
                  <a:defRPr/>
                </a:pPr>
                <a:r>
                  <a:rPr lang="ru-RU" sz="2000" dirty="0" smtClean="0"/>
                  <a:t> Построим треугольник с вершинами в точках </a:t>
                </a:r>
                <a:r>
                  <a:rPr lang="ru-RU" sz="2000" b="1" i="1" dirty="0" smtClean="0"/>
                  <a:t>A (2; −2), B (2; 0), C (−6; 0).</a:t>
                </a:r>
                <a:r>
                  <a:rPr lang="ru-RU" sz="2000" dirty="0" smtClean="0"/>
                  <a:t> </a:t>
                </a:r>
                <a:endParaRPr lang="en-US" sz="2000" dirty="0" smtClean="0"/>
              </a:p>
              <a:p>
                <a:pPr marL="0" indent="0">
                  <a:buNone/>
                  <a:defRPr/>
                </a:pPr>
                <a:r>
                  <a:rPr lang="ru-RU" sz="2000" dirty="0" smtClean="0"/>
                  <a:t>Угол наклона касательной к оси абсцисс будет равен углу, смежному с углом   ACB. </a:t>
                </a:r>
              </a:p>
              <a:p>
                <a:pPr marL="0" indent="0">
                  <a:buNone/>
                  <a:defRPr/>
                </a:pPr>
                <a:r>
                  <a:rPr lang="en-US" sz="2000" b="1" i="1" dirty="0" smtClean="0"/>
                  <a:t>f </a:t>
                </a:r>
                <a:r>
                  <a:rPr lang="ru-RU" sz="2000" b="1" i="1" dirty="0" smtClean="0"/>
                  <a:t>'(х</a:t>
                </a:r>
                <a:r>
                  <a:rPr lang="en-US" sz="2000" b="1" i="1" dirty="0" smtClean="0"/>
                  <a:t>ₒ</a:t>
                </a:r>
                <a:r>
                  <a:rPr lang="ru-RU" sz="2000" b="1" i="1" dirty="0" smtClean="0"/>
                  <a:t>)</a:t>
                </a:r>
                <a:r>
                  <a:rPr lang="en-US" sz="2000" b="1" i="1" dirty="0" smtClean="0"/>
                  <a:t> </a:t>
                </a:r>
                <a:r>
                  <a:rPr lang="ru-RU" sz="2000" b="1" i="1" dirty="0" smtClean="0"/>
                  <a:t>=</a:t>
                </a:r>
                <a:r>
                  <a:rPr lang="en-US" sz="2000" b="1" i="1" dirty="0" smtClean="0"/>
                  <a:t> </a:t>
                </a:r>
                <a:r>
                  <a:rPr lang="en-US" sz="2000" b="1" i="1" dirty="0" err="1" smtClean="0"/>
                  <a:t>tg</a:t>
                </a:r>
                <a:r>
                  <a:rPr lang="en-US" sz="2000" b="1" i="1" dirty="0" smtClean="0"/>
                  <a:t>(180°-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∠</m:t>
                    </m:r>
                    <m:r>
                      <a:rPr lang="en-US" sz="2000" b="1" i="1" smtClean="0">
                        <a:latin typeface="Cambria Math"/>
                      </a:rPr>
                      <m:t>𝑨𝑪𝑩</m:t>
                    </m:r>
                    <m:r>
                      <a:rPr lang="en-US" sz="2000" b="1" i="1" smtClean="0">
                        <a:latin typeface="Cambria Math"/>
                      </a:rPr>
                      <m:t>)=−</m:t>
                    </m:r>
                    <m:r>
                      <a:rPr lang="en-US" sz="2000" b="1" i="1" smtClean="0">
                        <a:latin typeface="Cambria Math"/>
                      </a:rPr>
                      <m:t>𝒕𝒈</m:t>
                    </m:r>
                  </m:oMath>
                </a14:m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∠</m:t>
                    </m:r>
                    <m:r>
                      <a:rPr lang="en-US" sz="2000" b="1" i="1">
                        <a:latin typeface="Cambria Math"/>
                      </a:rPr>
                      <m:t>𝑨𝑪𝑩</m:t>
                    </m:r>
                    <m:r>
                      <a:rPr lang="en-US" sz="2000" b="1" i="1">
                        <a:latin typeface="Cambria Math"/>
                      </a:rPr>
                      <m:t>)=−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en-US" sz="2000" dirty="0" smtClean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2−(−6)</m:t>
                        </m:r>
                      </m:den>
                    </m:f>
                  </m:oMath>
                </a14:m>
                <a:r>
                  <a:rPr lang="en-US" sz="2000" dirty="0" smtClean="0"/>
                  <a:t>= - 0</a:t>
                </a:r>
                <a:r>
                  <a:rPr lang="ru-RU" sz="2000" dirty="0" smtClean="0"/>
                  <a:t>,</a:t>
                </a:r>
                <a:r>
                  <a:rPr lang="en-US" sz="2000" dirty="0" smtClean="0"/>
                  <a:t>25</a:t>
                </a:r>
                <a:r>
                  <a:rPr lang="ru-RU" sz="2000" dirty="0" smtClean="0"/>
                  <a:t>.</a:t>
                </a:r>
                <a:br>
                  <a:rPr lang="ru-RU" sz="2000" dirty="0" smtClean="0"/>
                </a:br>
                <a:endParaRPr lang="ru-RU" sz="2000" dirty="0"/>
              </a:p>
              <a:p>
                <a:pPr marL="0" indent="0">
                  <a:buFontTx/>
                  <a:buNone/>
                  <a:defRPr/>
                </a:pPr>
                <a:r>
                  <a:rPr lang="ru-RU" sz="2000" b="1" dirty="0" smtClean="0"/>
                  <a:t>   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Ответ: - 0,25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6525" y="1312862"/>
                <a:ext cx="7558088" cy="3629025"/>
              </a:xfrm>
              <a:blipFill rotWithShape="1">
                <a:blip r:embed="rId2"/>
                <a:stretch>
                  <a:fillRect l="-887" t="-839" b="-2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4" name="Рисунок 4" descr="http://reshuege.ru/get_file?id=55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941888"/>
            <a:ext cx="28813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руговая стрелка 7"/>
          <p:cNvSpPr/>
          <p:nvPr/>
        </p:nvSpPr>
        <p:spPr>
          <a:xfrm>
            <a:off x="1979613" y="5229225"/>
            <a:ext cx="977900" cy="977900"/>
          </a:xfrm>
          <a:prstGeom prst="circularArrow">
            <a:avLst>
              <a:gd name="adj1" fmla="val 12500"/>
              <a:gd name="adj2" fmla="val 1423490"/>
              <a:gd name="adj3" fmla="val 20457681"/>
              <a:gd name="adj4" fmla="val 10800000"/>
              <a:gd name="adj5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06" name="Рисунок 6" descr="http://reshuege.ru/get_file?id=5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4977607"/>
            <a:ext cx="33337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Месяц 10"/>
          <p:cNvSpPr/>
          <p:nvPr/>
        </p:nvSpPr>
        <p:spPr>
          <a:xfrm rot="10800000">
            <a:off x="6948488" y="5805488"/>
            <a:ext cx="71437" cy="21590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2969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На рисунке изображён график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y = f(x)</a:t>
            </a:r>
            <a:r>
              <a:rPr lang="ru-RU" sz="2200" b="1" dirty="0" smtClean="0">
                <a:solidFill>
                  <a:srgbClr val="C00000"/>
                </a:solidFill>
              </a:rPr>
              <a:t> и касательная к нему в точке с абсциссой </a:t>
            </a:r>
            <a:r>
              <a:rPr lang="ru-RU" sz="2200" b="1" i="1" dirty="0" smtClean="0">
                <a:solidFill>
                  <a:srgbClr val="C00000"/>
                </a:solidFill>
              </a:rPr>
              <a:t>x</a:t>
            </a:r>
            <a:r>
              <a:rPr lang="ru-RU" sz="2200" b="1" baseline="-25000" dirty="0" smtClean="0">
                <a:solidFill>
                  <a:srgbClr val="C00000"/>
                </a:solidFill>
              </a:rPr>
              <a:t>0</a:t>
            </a:r>
            <a:r>
              <a:rPr lang="ru-RU" sz="2200" b="1" dirty="0" smtClean="0">
                <a:solidFill>
                  <a:srgbClr val="C00000"/>
                </a:solidFill>
              </a:rPr>
              <a:t>. Найдите значение производной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f(x)</a:t>
            </a:r>
            <a:r>
              <a:rPr lang="ru-RU" sz="2200" b="1" dirty="0" smtClean="0">
                <a:solidFill>
                  <a:srgbClr val="C00000"/>
                </a:solidFill>
              </a:rPr>
              <a:t> в точке </a:t>
            </a:r>
            <a:r>
              <a:rPr lang="ru-RU" sz="2200" b="1" i="1" dirty="0" smtClean="0">
                <a:solidFill>
                  <a:srgbClr val="C00000"/>
                </a:solidFill>
              </a:rPr>
              <a:t>x</a:t>
            </a:r>
            <a:r>
              <a:rPr lang="ru-RU" sz="2200" b="1" baseline="-25000" dirty="0" smtClean="0">
                <a:solidFill>
                  <a:srgbClr val="C00000"/>
                </a:solidFill>
              </a:rPr>
              <a:t>0</a:t>
            </a:r>
            <a:r>
              <a:rPr lang="ru-RU" sz="2200" dirty="0" smtClean="0"/>
              <a:t>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31640" y="1557338"/>
                <a:ext cx="7575823" cy="5041900"/>
              </a:xfrm>
            </p:spPr>
            <p:txBody>
              <a:bodyPr rtlCol="0">
                <a:normAutofit/>
              </a:bodyPr>
              <a:lstStyle/>
              <a:p>
                <a:pPr fontAlgn="auto">
                  <a:spcAft>
                    <a:spcPts val="0"/>
                  </a:spcAft>
                  <a:buFontTx/>
                  <a:buNone/>
                  <a:defRPr/>
                </a:pPr>
                <a:r>
                  <a:rPr lang="ru-RU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</a:t>
                </a:r>
                <a:r>
                  <a:rPr lang="ru-RU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Решение  (второй способ).</a:t>
                </a:r>
              </a:p>
              <a:p>
                <a:pPr fontAlgn="auto">
                  <a:spcAft>
                    <a:spcPts val="0"/>
                  </a:spcAft>
                  <a:buFontTx/>
                  <a:buNone/>
                  <a:defRPr/>
                </a:pPr>
                <a:r>
                  <a:rPr lang="ru-RU" sz="2000" dirty="0" smtClean="0">
                    <a:solidFill>
                      <a:srgbClr val="002060"/>
                    </a:solidFill>
                    <a:latin typeface="+mj-lt"/>
                  </a:rPr>
                  <a:t>    </a:t>
                </a:r>
                <a:r>
                  <a:rPr lang="ru-RU" sz="2000" dirty="0" smtClean="0">
                    <a:latin typeface="+mj-lt"/>
                  </a:rPr>
                  <a:t>Определим координаты двух точек  на графике  касательной     </a:t>
                </a:r>
                <a:r>
                  <a:rPr lang="ru-RU" sz="2000" b="1" i="1" dirty="0" smtClean="0">
                    <a:latin typeface="+mj-lt"/>
                  </a:rPr>
                  <a:t>С(-6;0),  А(2;-2)        </a:t>
                </a:r>
                <a:r>
                  <a:rPr lang="ru-RU" sz="2000" dirty="0" smtClean="0">
                    <a:latin typeface="+mj-lt"/>
                  </a:rPr>
                  <a:t>(т.е. слева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latin typeface="Cambria Math"/>
                          </a:rPr>
                          <m:t>(х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 smtClean="0">
                    <a:latin typeface="+mj-lt"/>
                  </a:rPr>
                  <a:t>;</a:t>
                </a:r>
                <a:r>
                  <a:rPr lang="ru-RU" sz="2000" b="1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latin typeface="Cambria Math"/>
                          </a:rPr>
                          <m:t>у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 smtClean="0">
                    <a:latin typeface="+mj-lt"/>
                  </a:rPr>
                  <a:t>),  </a:t>
                </a:r>
                <a:r>
                  <a:rPr lang="ru-RU" sz="2000" dirty="0" smtClean="0">
                    <a:latin typeface="+mj-lt"/>
                  </a:rPr>
                  <a:t>справа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(х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i="1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у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i="1" dirty="0">
                    <a:latin typeface="+mj-lt"/>
                  </a:rPr>
                  <a:t>))</a:t>
                </a:r>
                <a:r>
                  <a:rPr lang="ru-RU" sz="2000" b="1" i="1" dirty="0" smtClean="0">
                    <a:latin typeface="+mj-lt"/>
                  </a:rPr>
                  <a:t>.</a:t>
                </a:r>
                <a:endParaRPr lang="ru-RU" sz="2000" dirty="0" smtClean="0">
                  <a:latin typeface="+mj-lt"/>
                </a:endParaRPr>
              </a:p>
              <a:p>
                <a:pPr marL="514350" indent="-514350" fontAlgn="auto">
                  <a:spcAft>
                    <a:spcPts val="0"/>
                  </a:spcAft>
                  <a:buFontTx/>
                  <a:buNone/>
                  <a:defRPr/>
                </a:pPr>
                <a:r>
                  <a:rPr lang="ru-RU" sz="2000" dirty="0" smtClean="0">
                    <a:latin typeface="+mj-lt"/>
                  </a:rPr>
                  <a:t>     Воспользуемся формулой  углового коэффициента прямой</a:t>
                </a:r>
                <a:r>
                  <a:rPr lang="ru-RU" sz="2000" b="1" i="1" dirty="0">
                    <a:latin typeface="+mj-lt"/>
                  </a:rPr>
                  <a:t> </a:t>
                </a:r>
                <a:r>
                  <a:rPr lang="ru-RU" sz="2000" b="1" i="1" dirty="0" smtClean="0">
                    <a:latin typeface="+mj-lt"/>
                  </a:rPr>
                  <a:t>  </a:t>
                </a:r>
              </a:p>
              <a:p>
                <a:pPr marL="514350" indent="-514350" fontAlgn="auto">
                  <a:spcAft>
                    <a:spcPts val="0"/>
                  </a:spcAft>
                  <a:buFontTx/>
                  <a:buNone/>
                  <a:defRPr/>
                </a:pPr>
                <a:r>
                  <a:rPr lang="ru-RU" sz="2000" b="1" i="1" dirty="0" smtClean="0">
                    <a:latin typeface="+mj-lt"/>
                  </a:rPr>
                  <a:t>       </a:t>
                </a:r>
                <a:r>
                  <a:rPr lang="en-US" sz="2000" b="1" i="1" dirty="0" smtClean="0">
                    <a:latin typeface="+mj-lt"/>
                  </a:rPr>
                  <a:t>f </a:t>
                </a:r>
                <a:r>
                  <a:rPr lang="en-US" sz="2000" b="1" i="1" dirty="0">
                    <a:latin typeface="+mj-lt"/>
                  </a:rPr>
                  <a:t>'(x</a:t>
                </a:r>
                <a:r>
                  <a:rPr lang="en-US" sz="2000" b="1" i="1" dirty="0" smtClean="0">
                    <a:latin typeface="+mj-lt"/>
                  </a:rPr>
                  <a:t>)</a:t>
                </a:r>
                <a:r>
                  <a:rPr lang="ru-RU" sz="2000" b="1" i="1" dirty="0"/>
                  <a:t> </a:t>
                </a:r>
                <a:r>
                  <a:rPr lang="ru-RU" sz="2000" b="1" i="1" dirty="0" smtClean="0"/>
                  <a:t>= к </a:t>
                </a:r>
                <a:r>
                  <a:rPr lang="ru-RU" sz="2000" b="1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i="1" dirty="0" smtClean="0">
                    <a:latin typeface="+mj-lt"/>
                  </a:rPr>
                  <a:t> </a:t>
                </a:r>
                <a:r>
                  <a:rPr lang="ru-RU" sz="2000" b="1" i="1" dirty="0">
                    <a:latin typeface="+mj-lt"/>
                  </a:rPr>
                  <a:t>.</a:t>
                </a:r>
                <a:r>
                  <a:rPr lang="ru-RU" sz="2000" dirty="0" smtClean="0">
                    <a:latin typeface="+mj-lt"/>
                  </a:rPr>
                  <a:t>  </a:t>
                </a:r>
              </a:p>
              <a:p>
                <a:pPr marL="514350" indent="-514350" fontAlgn="auto">
                  <a:spcAft>
                    <a:spcPts val="0"/>
                  </a:spcAft>
                  <a:buFontTx/>
                  <a:buNone/>
                  <a:defRPr/>
                </a:pPr>
                <a:r>
                  <a:rPr lang="ru-RU" sz="2000" dirty="0" smtClean="0">
                    <a:latin typeface="+mj-lt"/>
                  </a:rPr>
                  <a:t>     В нашем случае  </a:t>
                </a:r>
                <a:r>
                  <a:rPr lang="en-US" sz="2000" b="1" i="1" dirty="0" smtClean="0"/>
                  <a:t>f </a:t>
                </a:r>
                <a:r>
                  <a:rPr lang="en-US" sz="2000" b="1" i="1" dirty="0"/>
                  <a:t>'(x)=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 smtClean="0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 smtClean="0"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ru-RU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 smtClean="0">
                            <a:latin typeface="Cambria Math"/>
                          </a:rPr>
                          <m:t>(−</m:t>
                        </m:r>
                        <m:r>
                          <a:rPr lang="ru-RU" sz="2000" b="1" i="1" smtClean="0">
                            <a:latin typeface="Cambria Math"/>
                          </a:rPr>
                          <m:t>𝟔</m:t>
                        </m:r>
                        <m:r>
                          <a:rPr lang="ru-RU" sz="2000" b="1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</a:rPr>
                      <m:t>−</m:t>
                    </m:r>
                    <m:r>
                      <a:rPr lang="ru-RU" sz="2000" b="1" i="1" smtClean="0">
                        <a:latin typeface="Cambria Math"/>
                      </a:rPr>
                      <m:t>𝟎</m:t>
                    </m:r>
                    <m:r>
                      <a:rPr lang="ru-RU" sz="2000" b="1" i="1" smtClean="0">
                        <a:latin typeface="Cambria Math"/>
                      </a:rPr>
                      <m:t>,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  <m:r>
                      <a:rPr lang="ru-RU" sz="2000" b="1" i="1" smtClean="0">
                        <a:latin typeface="Cambria Math"/>
                      </a:rPr>
                      <m:t>𝟓</m:t>
                    </m:r>
                    <m:r>
                      <a:rPr lang="ru-RU" sz="2000" b="1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sz="2000" dirty="0"/>
                  <a:t>значение производной функции </a:t>
                </a:r>
                <a:r>
                  <a:rPr lang="ru-RU" sz="2000" i="1" dirty="0"/>
                  <a:t>f(x) </a:t>
                </a:r>
                <a:r>
                  <a:rPr lang="ru-RU" sz="2000" dirty="0"/>
                  <a:t>в точке </a:t>
                </a:r>
                <a:r>
                  <a:rPr lang="ru-RU" sz="2000" i="1" dirty="0"/>
                  <a:t>x</a:t>
                </a:r>
                <a:r>
                  <a:rPr lang="ru-RU" sz="2000" i="1" baseline="-25000" dirty="0"/>
                  <a:t>0</a:t>
                </a:r>
                <a:r>
                  <a:rPr lang="ru-RU" sz="2000" dirty="0"/>
                  <a:t>. </a:t>
                </a:r>
                <a:br>
                  <a:rPr lang="ru-RU" sz="2000" dirty="0"/>
                </a:br>
                <a:endParaRPr lang="ru-RU" sz="2000" dirty="0" smtClean="0">
                  <a:latin typeface="+mj-lt"/>
                </a:endParaRPr>
              </a:p>
              <a:p>
                <a:pPr marL="514350" indent="-514350" fontAlgn="auto">
                  <a:spcAft>
                    <a:spcPts val="0"/>
                  </a:spcAft>
                  <a:buFontTx/>
                  <a:buNone/>
                  <a:defRPr/>
                </a:pPr>
                <a:endParaRPr lang="ru-RU" sz="2000" i="1" dirty="0" smtClean="0"/>
              </a:p>
              <a:p>
                <a:pPr marL="514350" indent="-514350" fontAlgn="auto">
                  <a:spcAft>
                    <a:spcPts val="0"/>
                  </a:spcAft>
                  <a:buFontTx/>
                  <a:buNone/>
                  <a:defRPr/>
                </a:pPr>
                <a:r>
                  <a:rPr lang="ru-RU" sz="2000" b="1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Ответ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: - 0,25.</a:t>
                </a:r>
              </a:p>
              <a:p>
                <a:pPr marL="514350" indent="-514350" fontAlgn="auto">
                  <a:spcAft>
                    <a:spcPts val="0"/>
                  </a:spcAft>
                  <a:buFontTx/>
                  <a:buNone/>
                  <a:defRPr/>
                </a:pPr>
                <a:endParaRPr lang="ru-RU" sz="2000" dirty="0" smtClean="0"/>
              </a:p>
              <a:p>
                <a:pPr marL="514350" indent="-514350" fontAlgn="auto">
                  <a:spcAft>
                    <a:spcPts val="0"/>
                  </a:spcAft>
                  <a:buFontTx/>
                  <a:buNone/>
                  <a:defRPr/>
                </a:pPr>
                <a:endParaRPr lang="ru-RU" sz="2000" dirty="0" smtClean="0"/>
              </a:p>
              <a:p>
                <a:pPr marL="514350" indent="-514350" fontAlgn="auto">
                  <a:spcAft>
                    <a:spcPts val="0"/>
                  </a:spcAft>
                  <a:buFontTx/>
                  <a:buNone/>
                  <a:defRPr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1640" y="1557338"/>
                <a:ext cx="7575823" cy="50419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 descr="http://reshuege.ru/get_file?id=55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860" y="4551833"/>
            <a:ext cx="28813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083945" y="5332883"/>
            <a:ext cx="144462" cy="1206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195716" y="5895201"/>
            <a:ext cx="144462" cy="1206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60355" y="545353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С(-</a:t>
            </a:r>
            <a:r>
              <a:rPr lang="ru-RU" b="1" i="1" dirty="0" smtClean="0"/>
              <a:t>6;0)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63916" y="6064250"/>
            <a:ext cx="100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А(2;-2)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На рисунке изображён график функции </a:t>
            </a:r>
            <a:r>
              <a:rPr lang="ru-RU" sz="2000" b="1" i="1" dirty="0" smtClean="0">
                <a:solidFill>
                  <a:srgbClr val="C00000"/>
                </a:solidFill>
              </a:rPr>
              <a:t>y = f(x</a:t>
            </a:r>
            <a:r>
              <a:rPr lang="ru-RU" sz="2000" b="1" i="1" dirty="0">
                <a:solidFill>
                  <a:srgbClr val="C00000"/>
                </a:solidFill>
              </a:rPr>
              <a:t>)</a:t>
            </a:r>
            <a:r>
              <a:rPr lang="ru-RU" sz="2000" b="1" dirty="0">
                <a:solidFill>
                  <a:srgbClr val="C00000"/>
                </a:solidFill>
              </a:rPr>
              <a:t> и касательная к нему в точке с абсциссой 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</a:rPr>
              <a:t>x</a:t>
            </a:r>
            <a:r>
              <a:rPr lang="ru-RU" sz="2000" b="1" baseline="-25000" dirty="0" smtClean="0">
                <a:solidFill>
                  <a:srgbClr val="C00000"/>
                </a:solidFill>
              </a:rPr>
              <a:t>0</a:t>
            </a:r>
            <a:r>
              <a:rPr lang="ru-RU" sz="2000" b="1" dirty="0">
                <a:solidFill>
                  <a:srgbClr val="C00000"/>
                </a:solidFill>
              </a:rPr>
              <a:t>. Найдите значение производной функции </a:t>
            </a:r>
            <a:r>
              <a:rPr lang="ru-RU" sz="2000" b="1" i="1" dirty="0">
                <a:solidFill>
                  <a:srgbClr val="C00000"/>
                </a:solidFill>
              </a:rPr>
              <a:t>f(x)</a:t>
            </a:r>
            <a:r>
              <a:rPr lang="ru-RU" sz="2000" b="1" dirty="0">
                <a:solidFill>
                  <a:srgbClr val="C00000"/>
                </a:solidFill>
              </a:rPr>
              <a:t> в точке </a:t>
            </a:r>
            <a:r>
              <a:rPr lang="ru-RU" sz="2000" b="1" i="1" dirty="0">
                <a:solidFill>
                  <a:srgbClr val="C00000"/>
                </a:solidFill>
              </a:rPr>
              <a:t>x</a:t>
            </a:r>
            <a:r>
              <a:rPr lang="ru-RU" sz="2000" b="1" baseline="-25000" dirty="0">
                <a:solidFill>
                  <a:srgbClr val="C00000"/>
                </a:solidFill>
              </a:rPr>
              <a:t>0</a:t>
            </a:r>
            <a:r>
              <a:rPr lang="ru-RU" sz="2000" dirty="0"/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403648" y="1340768"/>
            <a:ext cx="7416824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Решение (третий  способ)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000" dirty="0"/>
              <a:t>Уравнение касательной к функции </a:t>
            </a:r>
            <a:r>
              <a:rPr lang="ru-RU" sz="2000" b="1" i="1" dirty="0" smtClean="0">
                <a:solidFill>
                  <a:srgbClr val="C00000"/>
                </a:solidFill>
              </a:rPr>
              <a:t>  </a:t>
            </a:r>
            <a:r>
              <a:rPr lang="en-US" sz="2000" b="1" i="1" dirty="0" smtClean="0"/>
              <a:t>y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=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f(x</a:t>
            </a:r>
            <a:r>
              <a:rPr lang="en-US" sz="2000" b="1" i="1" dirty="0"/>
              <a:t>) </a:t>
            </a:r>
            <a:r>
              <a:rPr lang="ru-RU" sz="2000" b="1" i="1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smtClean="0"/>
              <a:t>точке  </a:t>
            </a:r>
            <a:r>
              <a:rPr lang="ru-RU" sz="2000" b="1" i="1" dirty="0"/>
              <a:t>x</a:t>
            </a:r>
            <a:r>
              <a:rPr lang="ru-RU" sz="2000" b="1" baseline="-25000" dirty="0"/>
              <a:t>0</a:t>
            </a:r>
            <a:r>
              <a:rPr lang="ru-RU" sz="2000" dirty="0" smtClean="0"/>
              <a:t>  имеет </a:t>
            </a:r>
            <a:r>
              <a:rPr lang="ru-RU" sz="2000" dirty="0"/>
              <a:t>вид </a:t>
            </a:r>
            <a:r>
              <a:rPr lang="ru-RU" sz="2000" dirty="0" smtClean="0"/>
              <a:t> </a:t>
            </a:r>
            <a:r>
              <a:rPr lang="en-US" sz="2000" b="1" i="1" dirty="0" smtClean="0"/>
              <a:t>y</a:t>
            </a:r>
            <a:r>
              <a:rPr lang="ru-RU" sz="2000" b="1" i="1" dirty="0" smtClean="0"/>
              <a:t> </a:t>
            </a:r>
            <a:r>
              <a:rPr lang="en-US" sz="2000" b="1" i="1" dirty="0"/>
              <a:t>=</a:t>
            </a:r>
            <a:r>
              <a:rPr lang="ru-RU" sz="2000" b="1" i="1" dirty="0"/>
              <a:t> </a:t>
            </a:r>
            <a:r>
              <a:rPr lang="en-US" sz="2000" b="1" i="1" dirty="0" smtClean="0"/>
              <a:t>f</a:t>
            </a:r>
            <a:r>
              <a:rPr lang="ru-RU" sz="2000" b="1" i="1" dirty="0" smtClean="0"/>
              <a:t> '</a:t>
            </a:r>
            <a:r>
              <a:rPr lang="en-US" sz="2000" b="1" i="1" dirty="0" smtClean="0"/>
              <a:t>(xₒ)</a:t>
            </a:r>
            <a:r>
              <a:rPr lang="ru-RU" sz="2000" dirty="0" smtClean="0"/>
              <a:t> ·</a:t>
            </a:r>
            <a:r>
              <a:rPr lang="ru-RU" sz="2000" b="1" i="1" dirty="0" smtClean="0"/>
              <a:t>х</a:t>
            </a:r>
            <a:r>
              <a:rPr lang="ru-RU" sz="2000" dirty="0" smtClean="0"/>
              <a:t> </a:t>
            </a:r>
            <a:r>
              <a:rPr lang="ru-RU" sz="2000" b="1" i="1" dirty="0" smtClean="0"/>
              <a:t>+</a:t>
            </a:r>
            <a:r>
              <a:rPr lang="en-US" sz="2000" b="1" i="1" dirty="0" smtClean="0"/>
              <a:t>b</a:t>
            </a:r>
            <a:r>
              <a:rPr lang="ru-RU" sz="2000" b="1" i="1" dirty="0" smtClean="0"/>
              <a:t>.  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/>
              <a:t> </a:t>
            </a:r>
            <a:r>
              <a:rPr lang="ru-RU" sz="2000" dirty="0" smtClean="0"/>
              <a:t>По </a:t>
            </a:r>
            <a:r>
              <a:rPr lang="ru-RU" sz="2000" dirty="0"/>
              <a:t>рисунку  определим, </a:t>
            </a:r>
            <a:r>
              <a:rPr lang="ru-RU" sz="2000" dirty="0" smtClean="0"/>
              <a:t>что данная </a:t>
            </a:r>
            <a:r>
              <a:rPr lang="ru-RU" sz="2000" dirty="0"/>
              <a:t> </a:t>
            </a:r>
            <a:r>
              <a:rPr lang="ru-RU" sz="2000" dirty="0" smtClean="0"/>
              <a:t>касательная</a:t>
            </a:r>
            <a:r>
              <a:rPr lang="ru-RU" sz="2000" dirty="0"/>
              <a:t>  проходит  через </a:t>
            </a:r>
            <a:r>
              <a:rPr lang="ru-RU" sz="2000" dirty="0" smtClean="0"/>
              <a:t>точки </a:t>
            </a:r>
            <a:r>
              <a:rPr lang="ru-RU" sz="2000" b="1" i="1" dirty="0" smtClean="0"/>
              <a:t>С(-6;0),  А(2;-2)</a:t>
            </a:r>
            <a:endParaRPr lang="ru-RU" sz="2000" b="1" i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000" dirty="0" smtClean="0"/>
              <a:t>Составим систему </a:t>
            </a:r>
            <a:r>
              <a:rPr lang="ru-RU" sz="2000" dirty="0"/>
              <a:t>уравнений </a:t>
            </a:r>
            <a:r>
              <a:rPr lang="ru-RU" sz="2000" dirty="0" smtClean="0"/>
              <a:t>, подставив координаты каждой точки вместо </a:t>
            </a:r>
            <a:r>
              <a:rPr lang="ru-RU" sz="2000" b="1" i="1" dirty="0" smtClean="0"/>
              <a:t>х</a:t>
            </a:r>
            <a:r>
              <a:rPr lang="ru-RU" sz="2000" dirty="0" smtClean="0"/>
              <a:t> и </a:t>
            </a:r>
            <a:r>
              <a:rPr lang="ru-RU" sz="2000" b="1" i="1" dirty="0" smtClean="0"/>
              <a:t>у</a:t>
            </a:r>
            <a:r>
              <a:rPr lang="ru-RU" sz="2000" dirty="0" smtClean="0"/>
              <a:t>. Получим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ru-RU" sz="2000" b="1" i="1" dirty="0" smtClean="0"/>
              <a:t>0 </a:t>
            </a:r>
            <a:r>
              <a:rPr lang="en-US" sz="2000" b="1" i="1" dirty="0"/>
              <a:t>=</a:t>
            </a:r>
            <a:r>
              <a:rPr lang="ru-RU" sz="2000" b="1" i="1" dirty="0"/>
              <a:t> </a:t>
            </a:r>
            <a:r>
              <a:rPr lang="en-US" sz="2000" b="1" i="1" dirty="0"/>
              <a:t>f</a:t>
            </a:r>
            <a:r>
              <a:rPr lang="ru-RU" sz="2000" b="1" i="1" dirty="0"/>
              <a:t> '</a:t>
            </a:r>
            <a:r>
              <a:rPr lang="en-US" sz="2000" b="1" i="1" dirty="0"/>
              <a:t>(</a:t>
            </a:r>
            <a:r>
              <a:rPr lang="en-US" sz="2000" b="1" i="1" dirty="0" smtClean="0"/>
              <a:t>xₒ)</a:t>
            </a:r>
            <a:r>
              <a:rPr lang="ru-RU" sz="2000" dirty="0" smtClean="0"/>
              <a:t> ·</a:t>
            </a:r>
            <a:r>
              <a:rPr lang="ru-RU" sz="2000" b="1" i="1" dirty="0" smtClean="0"/>
              <a:t>(-6)</a:t>
            </a:r>
            <a:r>
              <a:rPr lang="ru-RU" sz="2000" dirty="0" smtClean="0"/>
              <a:t> </a:t>
            </a:r>
            <a:r>
              <a:rPr lang="ru-RU" sz="2000" b="1" i="1" dirty="0" smtClean="0"/>
              <a:t>+</a:t>
            </a:r>
            <a:r>
              <a:rPr lang="en-US" sz="2000" b="1" i="1" dirty="0" smtClean="0"/>
              <a:t>b</a:t>
            </a:r>
            <a:r>
              <a:rPr lang="ru-RU" sz="2000" b="1" i="1" dirty="0" smtClean="0"/>
              <a:t>;                         </a:t>
            </a:r>
            <a:r>
              <a:rPr lang="en-US" sz="2000" b="1" i="1" dirty="0" smtClean="0"/>
              <a:t>b </a:t>
            </a:r>
            <a:r>
              <a:rPr lang="ru-RU" sz="2000" b="1" i="1" dirty="0" smtClean="0"/>
              <a:t>= - 1,5;</a:t>
            </a:r>
            <a:endParaRPr lang="ru-RU" sz="2000" b="1" i="1" dirty="0"/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ru-RU" sz="2000" b="1" i="1" dirty="0" smtClean="0"/>
              <a:t>-2 </a:t>
            </a:r>
            <a:r>
              <a:rPr lang="en-US" sz="2000" b="1" i="1" dirty="0"/>
              <a:t>=</a:t>
            </a:r>
            <a:r>
              <a:rPr lang="ru-RU" sz="2000" b="1" i="1" dirty="0"/>
              <a:t> </a:t>
            </a:r>
            <a:r>
              <a:rPr lang="en-US" sz="2000" b="1" i="1" dirty="0"/>
              <a:t>f</a:t>
            </a:r>
            <a:r>
              <a:rPr lang="ru-RU" sz="2000" b="1" i="1" dirty="0"/>
              <a:t> '</a:t>
            </a:r>
            <a:r>
              <a:rPr lang="en-US" sz="2000" b="1" i="1" dirty="0"/>
              <a:t>(</a:t>
            </a:r>
            <a:r>
              <a:rPr lang="en-US" sz="2000" b="1" i="1" dirty="0" smtClean="0"/>
              <a:t>xₒ)</a:t>
            </a:r>
            <a:r>
              <a:rPr lang="ru-RU" sz="2000" dirty="0" smtClean="0"/>
              <a:t> ·</a:t>
            </a:r>
            <a:r>
              <a:rPr lang="ru-RU" sz="2000" b="1" i="1" dirty="0" smtClean="0"/>
              <a:t>2</a:t>
            </a:r>
            <a:r>
              <a:rPr lang="ru-RU" sz="2000" dirty="0" smtClean="0"/>
              <a:t> </a:t>
            </a:r>
            <a:r>
              <a:rPr lang="ru-RU" sz="2000" b="1" i="1" dirty="0"/>
              <a:t>+ </a:t>
            </a:r>
            <a:r>
              <a:rPr lang="en-US" sz="2000" b="1" i="1" dirty="0"/>
              <a:t>b</a:t>
            </a:r>
            <a:r>
              <a:rPr lang="ru-RU" sz="2000" b="1" i="1" dirty="0" smtClean="0"/>
              <a:t>;                           </a:t>
            </a:r>
            <a:r>
              <a:rPr lang="en-US" sz="2000" b="1" i="1" dirty="0" smtClean="0"/>
              <a:t>f</a:t>
            </a:r>
            <a:r>
              <a:rPr lang="ru-RU" sz="2000" b="1" i="1" dirty="0" smtClean="0"/>
              <a:t> </a:t>
            </a:r>
            <a:r>
              <a:rPr lang="ru-RU" sz="2000" b="1" i="1" dirty="0"/>
              <a:t>'</a:t>
            </a:r>
            <a:r>
              <a:rPr lang="en-US" sz="2000" b="1" i="1" dirty="0"/>
              <a:t>(</a:t>
            </a:r>
            <a:r>
              <a:rPr lang="en-US" sz="2000" b="1" i="1" dirty="0" smtClean="0"/>
              <a:t>xₒ) </a:t>
            </a:r>
            <a:r>
              <a:rPr lang="ru-RU" sz="2000" b="1" i="1" dirty="0" smtClean="0"/>
              <a:t>= - 0,25.</a:t>
            </a:r>
            <a:r>
              <a:rPr lang="ru-RU" sz="2000" dirty="0" smtClean="0"/>
              <a:t> 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>
                <a:solidFill>
                  <a:srgbClr val="C00000"/>
                </a:solidFill>
              </a:rPr>
              <a:t>: - 0,25.</a:t>
            </a:r>
          </a:p>
          <a:p>
            <a:pPr marL="0" indent="0">
              <a:buNone/>
            </a:pPr>
            <a:endParaRPr lang="ru-RU" sz="2000" b="1" i="1" dirty="0"/>
          </a:p>
          <a:p>
            <a:pPr marL="0" indent="0">
              <a:buNone/>
            </a:pPr>
            <a:endParaRPr lang="ru-R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27363"/>
              </p:ext>
            </p:extLst>
          </p:nvPr>
        </p:nvGraphicFramePr>
        <p:xfrm>
          <a:off x="1547664" y="3573016"/>
          <a:ext cx="360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7" name="Equation" r:id="rId4" imgW="101512" imgH="203024" progId="Equation.DSMT4">
                  <p:embed/>
                </p:oleObj>
              </mc:Choice>
              <mc:Fallback>
                <p:oleObj name="Equation" r:id="rId4" imgW="101512" imgH="203024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573016"/>
                        <a:ext cx="3603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081312"/>
              </p:ext>
            </p:extLst>
          </p:nvPr>
        </p:nvGraphicFramePr>
        <p:xfrm>
          <a:off x="5076056" y="3573016"/>
          <a:ext cx="360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8" name="Equation" r:id="rId6" imgW="101512" imgH="203024" progId="Equation.DSMT4">
                  <p:embed/>
                </p:oleObj>
              </mc:Choice>
              <mc:Fallback>
                <p:oleObj name="Equation" r:id="rId6" imgW="101512" imgH="203024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573016"/>
                        <a:ext cx="3603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4" descr="http://reshuege.ru/get_file?id=55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6136" y="4797152"/>
            <a:ext cx="28813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24128" y="587727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С(-6;0)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38509" y="6246604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А(2;-2)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011714" y="5578202"/>
            <a:ext cx="144462" cy="1206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61482" y="6186279"/>
            <a:ext cx="144462" cy="1206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813" y="404664"/>
            <a:ext cx="7345362" cy="1079649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На рисунке изображен график функции </a:t>
            </a:r>
            <a:r>
              <a:rPr lang="ru-RU" sz="2000" b="1" i="1" dirty="0">
                <a:solidFill>
                  <a:srgbClr val="C00000"/>
                </a:solidFill>
              </a:rPr>
              <a:t>y = f(x) </a:t>
            </a:r>
            <a:r>
              <a:rPr lang="ru-RU" sz="2000" b="1" dirty="0">
                <a:solidFill>
                  <a:srgbClr val="C00000"/>
                </a:solidFill>
              </a:rPr>
              <a:t>и касательная к этому графику в точке абсциссой, равной 3. Найдите значение производной этой функции в точке </a:t>
            </a:r>
            <a:r>
              <a:rPr lang="ru-RU" sz="2000" b="1" i="1" dirty="0">
                <a:solidFill>
                  <a:srgbClr val="C00000"/>
                </a:solidFill>
              </a:rPr>
              <a:t>x = 3.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одержимое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619250" y="1600199"/>
                <a:ext cx="7129463" cy="5065714"/>
              </a:xfrm>
            </p:spPr>
            <p:txBody>
              <a:bodyPr/>
              <a:lstStyle/>
              <a:p>
                <a:pPr>
                  <a:buFontTx/>
                  <a:buNone/>
                  <a:defRPr/>
                </a:pPr>
                <a:r>
                  <a:rPr lang="ru-RU" sz="2000" dirty="0" smtClean="0"/>
                  <a:t> </a:t>
                </a:r>
                <a:r>
                  <a:rPr lang="ru-RU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Решение.</a:t>
                </a:r>
              </a:p>
              <a:p>
                <a:pPr>
                  <a:buFontTx/>
                  <a:buNone/>
                  <a:defRPr/>
                </a:pPr>
                <a:r>
                  <a:rPr lang="ru-RU" sz="2000" dirty="0" smtClean="0"/>
                  <a:t>По условию</a:t>
                </a:r>
                <a:r>
                  <a:rPr lang="ru-RU" sz="2000" b="1" i="1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i="1" dirty="0"/>
                  <a:t>x </a:t>
                </a:r>
                <a:r>
                  <a:rPr lang="en-US" sz="2000" i="1" dirty="0" smtClean="0"/>
                  <a:t>ₒ</a:t>
                </a:r>
                <a:r>
                  <a:rPr lang="ru-RU" sz="2000" i="1" dirty="0" smtClean="0"/>
                  <a:t>= 3.</a:t>
                </a:r>
                <a:endParaRPr lang="ru-RU" sz="2000" dirty="0" smtClean="0"/>
              </a:p>
              <a:p>
                <a:pPr>
                  <a:buFontTx/>
                  <a:buNone/>
                  <a:defRPr/>
                </a:pPr>
                <a:r>
                  <a:rPr lang="ru-RU" sz="2000" dirty="0" smtClean="0"/>
                  <a:t>Рассмотрим </a:t>
                </a:r>
                <a:r>
                  <a:rPr lang="ru-RU" sz="2000" dirty="0"/>
                  <a:t>точки </a:t>
                </a:r>
                <a:r>
                  <a:rPr lang="ru-RU" sz="2000" dirty="0" smtClean="0"/>
                  <a:t> касательной   </a:t>
                </a:r>
                <a:r>
                  <a:rPr lang="ru-RU" sz="2000" b="1" i="1" dirty="0" smtClean="0"/>
                  <a:t>А(0</a:t>
                </a:r>
                <a:r>
                  <a:rPr lang="ru-RU" sz="2000" b="1" i="1" dirty="0"/>
                  <a:t>;-5) </a:t>
                </a:r>
                <a:r>
                  <a:rPr lang="ru-RU" sz="2000" dirty="0"/>
                  <a:t>и </a:t>
                </a:r>
                <a:r>
                  <a:rPr lang="ru-RU" sz="2000" b="1" i="1" dirty="0"/>
                  <a:t>В(3;1).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ru-RU" sz="2000" dirty="0"/>
                  <a:t>Воспользуемся формулой  углового коэффициента </a:t>
                </a:r>
                <a:r>
                  <a:rPr lang="ru-RU" sz="2000" dirty="0" smtClean="0"/>
                  <a:t>прямой </a:t>
                </a:r>
              </a:p>
              <a:p>
                <a:pPr marL="0" indent="0">
                  <a:buFontTx/>
                  <a:buNone/>
                  <a:defRPr/>
                </a:pPr>
                <a:endParaRPr lang="ru-RU" sz="2000" dirty="0" smtClean="0"/>
              </a:p>
              <a:p>
                <a:pPr marL="0" indent="0">
                  <a:buFontTx/>
                  <a:buNone/>
                  <a:defRPr/>
                </a:pPr>
                <a:r>
                  <a:rPr lang="ru-RU" sz="2000" dirty="0" smtClean="0"/>
                  <a:t> </a:t>
                </a:r>
                <a:r>
                  <a:rPr lang="ru-RU" sz="2000" b="1" i="1" dirty="0" smtClean="0"/>
                  <a:t>к = </a:t>
                </a:r>
                <a:r>
                  <a:rPr lang="en-US" sz="2000" b="1" i="1" dirty="0" smtClean="0"/>
                  <a:t>f '(xₒ)=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i="1" dirty="0" smtClean="0"/>
                  <a:t> </a:t>
                </a:r>
                <a:r>
                  <a:rPr lang="ru-RU" sz="2000" b="1" i="1" dirty="0" smtClean="0"/>
                  <a:t>,</a:t>
                </a:r>
                <a:r>
                  <a:rPr lang="ru-RU" sz="2000" dirty="0" smtClean="0"/>
                  <a:t>    </a:t>
                </a:r>
              </a:p>
              <a:p>
                <a:pPr marL="0" indent="0">
                  <a:buFontTx/>
                  <a:buNone/>
                  <a:defRPr/>
                </a:pPr>
                <a:endParaRPr lang="ru-RU" sz="2000" dirty="0" smtClean="0"/>
              </a:p>
              <a:p>
                <a:pPr marL="0" indent="0">
                  <a:buFontTx/>
                  <a:buNone/>
                  <a:defRPr/>
                </a:pPr>
                <a:r>
                  <a:rPr lang="ru-RU" sz="2000" dirty="0" smtClean="0"/>
                  <a:t>тогда   </a:t>
                </a:r>
                <a:r>
                  <a:rPr lang="en-US" sz="2000" b="1" i="1" dirty="0" smtClean="0"/>
                  <a:t> </a:t>
                </a:r>
                <a:r>
                  <a:rPr lang="en-US" sz="2000" b="1" i="1" dirty="0"/>
                  <a:t>f '(</a:t>
                </a:r>
                <a:r>
                  <a:rPr lang="en-US" sz="2000" b="1" i="1" dirty="0" smtClean="0"/>
                  <a:t>xₒ)=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smtClean="0">
                            <a:latin typeface="Cambria Math"/>
                          </a:rPr>
                          <m:t>𝟏</m:t>
                        </m:r>
                        <m:r>
                          <a:rPr lang="ru-RU" sz="2000" b="1" i="1" smtClean="0">
                            <a:latin typeface="Cambria Math"/>
                          </a:rPr>
                          <m:t>−(−</m:t>
                        </m:r>
                        <m:r>
                          <a:rPr lang="ru-RU" sz="2000" b="1" i="1" smtClean="0">
                            <a:latin typeface="Cambria Math"/>
                          </a:rPr>
                          <m:t>𝟓</m:t>
                        </m:r>
                        <m:r>
                          <a:rPr lang="ru-RU" sz="20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ru-RU" sz="20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 smtClean="0">
                            <a:latin typeface="Cambria Math"/>
                          </a:rPr>
                          <m:t>𝟎</m:t>
                        </m:r>
                      </m:den>
                    </m:f>
                    <m:r>
                      <a:rPr lang="ru-RU" sz="2000" b="1" i="1" smtClean="0"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ru-RU" sz="2000" b="1" i="1" dirty="0" smtClean="0"/>
                  <a:t>.</a:t>
                </a:r>
                <a:r>
                  <a:rPr lang="en-US" sz="2000" b="1" i="1" dirty="0"/>
                  <a:t> </a:t>
                </a:r>
                <a:endParaRPr lang="ru-RU" sz="2000" b="1" i="1" dirty="0"/>
              </a:p>
              <a:p>
                <a:pPr>
                  <a:buFontTx/>
                  <a:buNone/>
                  <a:defRPr/>
                </a:pPr>
                <a:endParaRPr lang="ru-RU" sz="2000" dirty="0" smtClean="0"/>
              </a:p>
              <a:p>
                <a:pPr marL="0" indent="0">
                  <a:buNone/>
                  <a:defRPr/>
                </a:pPr>
                <a:endParaRPr lang="ru-RU" dirty="0" smtClean="0"/>
              </a:p>
              <a:p>
                <a:pPr>
                  <a:buFontTx/>
                  <a:buNone/>
                  <a:defRPr/>
                </a:pPr>
                <a:r>
                  <a:rPr lang="ru-RU" sz="2400" b="1" dirty="0" smtClean="0">
                    <a:solidFill>
                      <a:srgbClr val="C00000"/>
                    </a:solidFill>
                  </a:rPr>
                  <a:t>Ответ:  2.</a:t>
                </a:r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  <a:p>
                <a:pPr>
                  <a:defRPr/>
                </a:pPr>
                <a:endParaRPr lang="ru-RU" dirty="0" smtClean="0"/>
              </a:p>
            </p:txBody>
          </p:sp>
        </mc:Choice>
        <mc:Fallback xmlns="">
          <p:sp>
            <p:nvSpPr>
              <p:cNvPr id="7" name="Содержимое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619250" y="1600199"/>
                <a:ext cx="7129463" cy="5065714"/>
              </a:xfrm>
              <a:blipFill rotWithShape="1">
                <a:blip r:embed="rId2"/>
                <a:stretch>
                  <a:fillRect l="-1369" t="-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9" name="Picture 11" descr="C:\Users\Светлана\Pictures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86451" y="3948113"/>
            <a:ext cx="30353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732810" y="6321427"/>
            <a:ext cx="142875" cy="1206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67625" y="4508500"/>
            <a:ext cx="144463" cy="1206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59463" y="4869160"/>
            <a:ext cx="2889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04248" y="4221088"/>
            <a:ext cx="0" cy="2444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547664" y="260648"/>
            <a:ext cx="7344816" cy="1143000"/>
          </a:xfrm>
          <a:blipFill rotWithShape="1">
            <a:blip r:embed="rId2"/>
            <a:stretch>
              <a:fillRect t="-2674" b="-9626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03648" y="1556792"/>
                <a:ext cx="7206382" cy="5040014"/>
              </a:xfrm>
            </p:spPr>
            <p:txBody>
              <a:bodyPr/>
              <a:lstStyle/>
              <a:p>
                <a:pPr marL="0" indent="0">
                  <a:buFontTx/>
                  <a:buNone/>
                  <a:defRPr/>
                </a:pPr>
                <a:r>
                  <a:rPr lang="ru-RU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Решение.</a:t>
                </a:r>
                <a:endParaRPr lang="ru-RU" sz="2000" dirty="0" smtClean="0"/>
              </a:p>
              <a:p>
                <a:pPr marL="0" indent="0">
                  <a:buFontTx/>
                  <a:buNone/>
                  <a:defRPr/>
                </a:pPr>
                <a:r>
                  <a:rPr lang="ru-RU" sz="2000" dirty="0" smtClean="0"/>
                  <a:t>Площадь закрашенной фигуры вычисляется по формуле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en-US" sz="2000" dirty="0" smtClean="0"/>
                  <a:t>     </a:t>
                </a:r>
                <a:r>
                  <a:rPr lang="ru-RU" sz="2000" dirty="0" smtClean="0"/>
                  <a:t> </a:t>
                </a:r>
                <a:r>
                  <a:rPr lang="en-US" sz="2000" b="1" i="1" dirty="0" smtClean="0"/>
                  <a:t>s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=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F(b)-F(a)</a:t>
                </a:r>
                <a:r>
                  <a:rPr lang="ru-RU" sz="2000" b="1" dirty="0" smtClean="0"/>
                  <a:t>, </a:t>
                </a:r>
                <a:r>
                  <a:rPr lang="ru-RU" sz="2000" b="1" dirty="0"/>
                  <a:t> </a:t>
                </a:r>
                <a:r>
                  <a:rPr lang="ru-RU" sz="2000" b="1" dirty="0" smtClean="0"/>
                  <a:t>  </a:t>
                </a:r>
                <a:r>
                  <a:rPr lang="ru-RU" sz="2000" dirty="0" smtClean="0"/>
                  <a:t>где</a:t>
                </a:r>
                <a:r>
                  <a:rPr lang="ru-RU" sz="2000" b="1" dirty="0" smtClean="0"/>
                  <a:t> </a:t>
                </a:r>
                <a:r>
                  <a:rPr lang="ru-RU" sz="2000" b="1" i="1" dirty="0" smtClean="0"/>
                  <a:t>а = -8</a:t>
                </a:r>
                <a:r>
                  <a:rPr lang="ru-RU" sz="2000" b="1" dirty="0" smtClean="0"/>
                  <a:t>,       </a:t>
                </a:r>
                <a:r>
                  <a:rPr lang="en-US" sz="2000" b="1" i="1" dirty="0" smtClean="0"/>
                  <a:t>b</a:t>
                </a:r>
                <a:r>
                  <a:rPr lang="ru-RU" sz="2000" b="1" i="1" dirty="0" smtClean="0"/>
                  <a:t>  = -</a:t>
                </a:r>
                <a:r>
                  <a:rPr lang="en-US" sz="2000" b="1" i="1" dirty="0" smtClean="0"/>
                  <a:t>6</a:t>
                </a:r>
                <a:r>
                  <a:rPr lang="ru-RU" sz="2000" b="1" i="1" dirty="0" smtClean="0"/>
                  <a:t>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000" b="1" i="1" dirty="0" smtClean="0"/>
              </a:p>
              <a:p>
                <a:pPr marL="0" indent="0">
                  <a:buFontTx/>
                  <a:buNone/>
                  <a:defRPr/>
                </a:pPr>
                <a:r>
                  <a:rPr lang="en-US" sz="2000" b="1" i="1" dirty="0" smtClean="0"/>
                  <a:t>F(b)=F(-6)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= -(-</a:t>
                </a:r>
                <a:r>
                  <a:rPr lang="en-US" sz="2000" b="1" i="1" dirty="0"/>
                  <a:t>6)³-21·(-</a:t>
                </a:r>
                <a:r>
                  <a:rPr lang="en-US" sz="2000" b="1" i="1" dirty="0" smtClean="0"/>
                  <a:t>6)²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-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144·</a:t>
                </a:r>
                <a:r>
                  <a:rPr lang="en-US" sz="2000" b="1" i="1" dirty="0"/>
                  <a:t>(-</a:t>
                </a:r>
                <a:r>
                  <a:rPr lang="en-US" sz="2000" b="1" i="1" dirty="0" smtClean="0"/>
                  <a:t>6)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-</a:t>
                </a:r>
                <a:r>
                  <a:rPr lang="ru-RU" sz="2000" b="1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𝟏𝟏</m:t>
                        </m:r>
                        <m:r>
                          <a:rPr lang="ru-RU" sz="20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=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324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-</a:t>
                </a:r>
                <a:r>
                  <a:rPr lang="ru-RU" sz="2000" b="1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</a:rPr>
                      <m:t>;</m:t>
                    </m:r>
                  </m:oMath>
                </a14:m>
                <a:endParaRPr lang="en-US" sz="2000" b="1" i="1" dirty="0" smtClean="0"/>
              </a:p>
              <a:p>
                <a:pPr marL="0" indent="0">
                  <a:buFontTx/>
                  <a:buNone/>
                  <a:defRPr/>
                </a:pPr>
                <a:endParaRPr lang="en-US" sz="2000" b="1" i="1" dirty="0"/>
              </a:p>
              <a:p>
                <a:pPr marL="0" indent="0">
                  <a:buNone/>
                  <a:defRPr/>
                </a:pPr>
                <a:r>
                  <a:rPr lang="en-US" sz="2000" b="1" i="1" dirty="0" smtClean="0"/>
                  <a:t>F(a)=</a:t>
                </a:r>
                <a:r>
                  <a:rPr lang="en-US" sz="2000" b="1" i="1" dirty="0"/>
                  <a:t>F</a:t>
                </a:r>
                <a:r>
                  <a:rPr lang="en-US" sz="2000" b="1" i="1" dirty="0" smtClean="0"/>
                  <a:t>(-8)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=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-(-</a:t>
                </a:r>
                <a:r>
                  <a:rPr lang="en-US" sz="2000" b="1" i="1" dirty="0"/>
                  <a:t>8</a:t>
                </a:r>
                <a:r>
                  <a:rPr lang="en-US" sz="2000" b="1" i="1" dirty="0" smtClean="0"/>
                  <a:t>)³-21·(-8)²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-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144</a:t>
                </a:r>
                <a:r>
                  <a:rPr lang="en-US" sz="2000" b="1" i="1" dirty="0"/>
                  <a:t>·(-</a:t>
                </a:r>
                <a:r>
                  <a:rPr lang="en-US" sz="2000" b="1" i="1" dirty="0" smtClean="0"/>
                  <a:t>8</a:t>
                </a:r>
                <a:r>
                  <a:rPr lang="en-US" sz="2000" b="1" i="1" dirty="0"/>
                  <a:t>)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/>
                  <a:t>-</a:t>
                </a:r>
                <a:r>
                  <a:rPr lang="ru-RU" sz="2000" b="1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000" b="1" i="1" dirty="0" smtClean="0"/>
                  <a:t> </a:t>
                </a:r>
                <a:r>
                  <a:rPr lang="en-US" sz="2000" b="1" i="1" dirty="0"/>
                  <a:t>=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320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-</a:t>
                </a:r>
                <a:r>
                  <a:rPr lang="ru-RU" sz="2000" b="1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latin typeface="Cambria Math"/>
                      </a:rPr>
                      <m:t>;</m:t>
                    </m:r>
                  </m:oMath>
                </a14:m>
                <a:endParaRPr lang="en-US" sz="2000" b="1" i="1" dirty="0" smtClean="0"/>
              </a:p>
              <a:p>
                <a:pPr marL="0" indent="0">
                  <a:buNone/>
                  <a:defRPr/>
                </a:pPr>
                <a:endParaRPr lang="en-US" sz="2000" b="1" i="1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000" b="1" i="1" dirty="0" smtClean="0"/>
                  <a:t>s </a:t>
                </a:r>
                <a:r>
                  <a:rPr lang="en-US" sz="2000" i="1" dirty="0" smtClean="0"/>
                  <a:t>= </a:t>
                </a:r>
                <a:r>
                  <a:rPr lang="en-US" sz="2000" b="1" i="1" dirty="0"/>
                  <a:t>F(-6</a:t>
                </a:r>
                <a:r>
                  <a:rPr lang="en-US" sz="2000" b="1" i="1" dirty="0" smtClean="0"/>
                  <a:t>)-</a:t>
                </a:r>
                <a:r>
                  <a:rPr lang="en-US" sz="2000" b="1" i="1" dirty="0"/>
                  <a:t> F</a:t>
                </a:r>
                <a:r>
                  <a:rPr lang="en-US" sz="2000" b="1" i="1" dirty="0" smtClean="0"/>
                  <a:t>(-8)</a:t>
                </a:r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= 4</a:t>
                </a:r>
                <a:r>
                  <a:rPr lang="ru-RU" sz="2000" b="1" i="1" dirty="0" smtClean="0"/>
                  <a:t>.</a:t>
                </a:r>
                <a:endParaRPr lang="en-US" sz="2000" i="1" dirty="0" smtClean="0"/>
              </a:p>
              <a:p>
                <a:pPr marL="0" indent="0">
                  <a:buFontTx/>
                  <a:buNone/>
                  <a:defRPr/>
                </a:pPr>
                <a:endParaRPr lang="ru-RU" sz="2000" b="1" i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FontTx/>
                  <a:buNone/>
                  <a:defRPr/>
                </a:pPr>
                <a:r>
                  <a:rPr lang="ru-RU" sz="2000" b="1" i="1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                                              </a:t>
                </a:r>
              </a:p>
              <a:p>
                <a:pPr marL="0" indent="0">
                  <a:buFontTx/>
                  <a:buNone/>
                  <a:defRPr/>
                </a:pPr>
                <a:r>
                  <a:rPr lang="ru-RU" sz="2000" b="1" i="1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      Ответ: 4.</a:t>
                </a:r>
              </a:p>
              <a:p>
                <a:pPr marL="0" indent="0">
                  <a:buFontTx/>
                  <a:buNone/>
                  <a:defRPr/>
                </a:pPr>
                <a:endParaRPr lang="en-US" sz="2000" i="1" dirty="0" smtClean="0"/>
              </a:p>
              <a:p>
                <a:pPr>
                  <a:defRPr/>
                </a:pPr>
                <a:endParaRPr lang="ru-RU" sz="20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03648" y="1556792"/>
                <a:ext cx="7206382" cy="5040014"/>
              </a:xfrm>
              <a:blipFill rotWithShape="1">
                <a:blip r:embed="rId3"/>
                <a:stretch>
                  <a:fillRect l="-846" t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096" y="4581128"/>
            <a:ext cx="3312368" cy="186657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C00000"/>
                </a:solidFill>
              </a:rPr>
              <a:t>На рисунке изображён график функции </a:t>
            </a:r>
            <a:r>
              <a:rPr lang="ru-RU" sz="2000" b="1" i="1" dirty="0">
                <a:solidFill>
                  <a:srgbClr val="C00000"/>
                </a:solidFill>
              </a:rPr>
              <a:t> y = </a:t>
            </a:r>
            <a:r>
              <a:rPr lang="ru-RU" sz="2000" b="1" i="1" dirty="0" smtClean="0">
                <a:solidFill>
                  <a:srgbClr val="C00000"/>
                </a:solidFill>
              </a:rPr>
              <a:t>f(x</a:t>
            </a:r>
            <a:r>
              <a:rPr lang="en-US" sz="2000" b="1" i="1" dirty="0" smtClean="0">
                <a:solidFill>
                  <a:srgbClr val="C00000"/>
                </a:solidFill>
              </a:rPr>
              <a:t>)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2000" dirty="0">
                <a:solidFill>
                  <a:srgbClr val="C00000"/>
                </a:solidFill>
              </a:rPr>
              <a:t>Пользуясь рисунком, вычислите </a:t>
            </a:r>
            <a:r>
              <a:rPr lang="en-US" sz="2000" b="1" i="1" dirty="0" smtClean="0">
                <a:solidFill>
                  <a:srgbClr val="C00000"/>
                </a:solidFill>
              </a:rPr>
              <a:t>F(8)-F(2)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>
                <a:solidFill>
                  <a:srgbClr val="C00000"/>
                </a:solidFill>
              </a:rPr>
              <a:t>где  </a:t>
            </a:r>
            <a:r>
              <a:rPr lang="en-US" sz="2000" b="1" i="1" dirty="0" smtClean="0">
                <a:solidFill>
                  <a:srgbClr val="C00000"/>
                </a:solidFill>
              </a:rPr>
              <a:t>F(x)</a:t>
            </a:r>
            <a:r>
              <a:rPr lang="ru-RU" sz="2000" dirty="0">
                <a:solidFill>
                  <a:srgbClr val="C00000"/>
                </a:solidFill>
              </a:rPr>
              <a:t> — одна из первообразных функции  </a:t>
            </a:r>
            <a:r>
              <a:rPr lang="ru-RU" sz="2000" b="1" i="1" dirty="0">
                <a:solidFill>
                  <a:srgbClr val="C00000"/>
                </a:solidFill>
              </a:rPr>
              <a:t>f(x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03648" y="1600200"/>
                <a:ext cx="7632848" cy="49251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Решение.</a:t>
                </a:r>
                <a:r>
                  <a:rPr lang="ru-RU" sz="2000" dirty="0"/>
                  <a:t> </a:t>
                </a: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Ответить на вопрос задачи – значит вычислить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площадь </a:t>
                </a:r>
                <a:r>
                  <a:rPr lang="ru-RU" sz="2000" dirty="0"/>
                  <a:t>фигуры, ограниченной функцией </a:t>
                </a:r>
                <a:r>
                  <a:rPr lang="ru-RU" sz="2000" b="1" i="1" dirty="0"/>
                  <a:t>y = f(x), </a:t>
                </a:r>
                <a:r>
                  <a:rPr lang="ru-RU" sz="2000" dirty="0"/>
                  <a:t>осью </a:t>
                </a:r>
                <a:r>
                  <a:rPr lang="ru-RU" sz="2000" b="1" i="1" dirty="0"/>
                  <a:t>Ох</a:t>
                </a:r>
                <a:r>
                  <a:rPr lang="ru-RU" sz="2000" dirty="0"/>
                  <a:t> и прямыми </a:t>
                </a:r>
                <a:r>
                  <a:rPr lang="ru-RU" sz="2000" b="1" dirty="0"/>
                  <a:t> </a:t>
                </a:r>
                <a:r>
                  <a:rPr lang="ru-RU" sz="2000" b="1" i="1" dirty="0"/>
                  <a:t>х = </a:t>
                </a:r>
                <a:r>
                  <a:rPr lang="ru-RU" sz="2000" b="1" i="1" dirty="0" smtClean="0"/>
                  <a:t>2 </a:t>
                </a:r>
                <a:r>
                  <a:rPr lang="ru-RU" sz="2000" dirty="0"/>
                  <a:t>и</a:t>
                </a:r>
                <a:r>
                  <a:rPr lang="ru-RU" sz="2000" b="1" dirty="0"/>
                  <a:t> </a:t>
                </a:r>
                <a:r>
                  <a:rPr lang="ru-RU" sz="2000" b="1" i="1" dirty="0"/>
                  <a:t>х = </a:t>
                </a:r>
                <a:r>
                  <a:rPr lang="ru-RU" sz="2000" b="1" i="1" dirty="0" smtClean="0"/>
                  <a:t>8</a:t>
                </a:r>
                <a:r>
                  <a:rPr lang="ru-RU" sz="2000" b="1" dirty="0" smtClean="0"/>
                  <a:t>.</a:t>
                </a:r>
                <a:endParaRPr lang="ru-RU" sz="2000" b="1" dirty="0"/>
              </a:p>
              <a:p>
                <a:pPr marL="0" indent="0">
                  <a:buNone/>
                </a:pPr>
                <a:r>
                  <a:rPr lang="ru-RU" sz="2000" dirty="0"/>
                  <a:t>Фигура </a:t>
                </a:r>
                <a:r>
                  <a:rPr lang="ru-RU" sz="2000" dirty="0" smtClean="0"/>
                  <a:t>-  </a:t>
                </a:r>
                <a:r>
                  <a:rPr lang="ru-RU" sz="2000" dirty="0"/>
                  <a:t>это трапеция </a:t>
                </a: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с основаниями, </a:t>
                </a:r>
                <a:r>
                  <a:rPr lang="en-US" sz="2000" dirty="0" smtClean="0"/>
                  <a:t>  </a:t>
                </a:r>
                <a:r>
                  <a:rPr lang="ru-RU" sz="2000" dirty="0" smtClean="0"/>
                  <a:t>равными  </a:t>
                </a:r>
                <a:r>
                  <a:rPr lang="ru-RU" sz="2000" b="1" i="1" dirty="0" smtClean="0"/>
                  <a:t>а = 8-2 = 6 ,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:r>
                  <a:rPr lang="en-US" sz="2000" b="1" i="1" dirty="0" smtClean="0"/>
                  <a:t>b</a:t>
                </a:r>
                <a:r>
                  <a:rPr lang="en-US" sz="2000" dirty="0" smtClean="0"/>
                  <a:t> </a:t>
                </a:r>
                <a:r>
                  <a:rPr lang="ru-RU" sz="2000" b="1" i="1" dirty="0" smtClean="0"/>
                  <a:t>= 3-2 = 1 </a:t>
                </a:r>
                <a:r>
                  <a:rPr lang="ru-RU" sz="2000" dirty="0" smtClean="0"/>
                  <a:t>и </a:t>
                </a:r>
                <a:r>
                  <a:rPr lang="ru-RU" sz="2000" dirty="0"/>
                  <a:t>высотой </a:t>
                </a:r>
                <a:r>
                  <a:rPr lang="ru-RU" sz="2000" b="1" i="1" dirty="0"/>
                  <a:t>h = </a:t>
                </a:r>
                <a:r>
                  <a:rPr lang="ru-RU" sz="2000" b="1" i="1" dirty="0" smtClean="0"/>
                  <a:t>2.</a:t>
                </a:r>
                <a:r>
                  <a:rPr lang="ru-RU" sz="2000" dirty="0"/>
                  <a:t> </a:t>
                </a:r>
              </a:p>
              <a:p>
                <a:pPr marL="0" indent="0">
                  <a:buNone/>
                </a:pPr>
                <a:r>
                  <a:rPr lang="ru-RU" sz="2000" dirty="0"/>
                  <a:t>По формуле площади трапеции  </a:t>
                </a:r>
                <a:r>
                  <a:rPr lang="ru-RU" sz="2000" b="1" i="1" dirty="0"/>
                  <a:t>S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000" b="1" i="1" dirty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000" b="1" i="1" dirty="0"/>
                  <a:t> (</a:t>
                </a:r>
                <a:r>
                  <a:rPr lang="ru-RU" sz="2000" b="1" i="1" dirty="0" err="1"/>
                  <a:t>а+b</a:t>
                </a:r>
                <a:r>
                  <a:rPr lang="ru-RU" sz="2000" b="1" i="1" dirty="0"/>
                  <a:t>) · h </a:t>
                </a:r>
                <a:r>
                  <a:rPr lang="ru-RU" sz="2000" dirty="0"/>
                  <a:t>найдем искомую площадь, т.е. </a:t>
                </a:r>
                <a:r>
                  <a:rPr lang="ru-RU" sz="2000" dirty="0" smtClean="0"/>
                  <a:t>вычислим </a:t>
                </a:r>
                <a:r>
                  <a:rPr lang="ru-RU" sz="2000" dirty="0"/>
                  <a:t> </a:t>
                </a:r>
                <a:r>
                  <a:rPr lang="en-US" sz="2000" b="1" i="1" dirty="0"/>
                  <a:t>F(8)-F(2) </a:t>
                </a:r>
                <a:endParaRPr lang="ru-RU" sz="2000" b="1" i="1" dirty="0" smtClean="0"/>
              </a:p>
              <a:p>
                <a:pPr marL="0" indent="0">
                  <a:buNone/>
                </a:pPr>
                <a:r>
                  <a:rPr lang="ru-RU" sz="2000" b="1" i="1" dirty="0" smtClean="0"/>
                  <a:t>S </a:t>
                </a:r>
                <a:r>
                  <a:rPr lang="ru-RU" sz="2000" b="1" i="1" dirty="0"/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000" b="1" i="1" dirty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000" b="1" i="1" dirty="0"/>
                  <a:t> </a:t>
                </a:r>
                <a:r>
                  <a:rPr lang="ru-RU" sz="2000" b="1" i="1" dirty="0" smtClean="0"/>
                  <a:t>(1+6) </a:t>
                </a:r>
                <a:r>
                  <a:rPr lang="ru-RU" sz="2000" b="1" i="1" dirty="0"/>
                  <a:t>· </a:t>
                </a:r>
                <a:r>
                  <a:rPr lang="ru-RU" sz="2000" b="1" i="1" dirty="0" smtClean="0"/>
                  <a:t>2=7. </a:t>
                </a:r>
                <a:endParaRPr lang="ru-RU" sz="2000" b="1" i="1" dirty="0"/>
              </a:p>
              <a:p>
                <a:pPr marL="0" indent="0">
                  <a:buNone/>
                </a:pPr>
                <a:endParaRPr lang="ru-RU" sz="20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sz="2000" b="1" dirty="0" smtClean="0">
                    <a:solidFill>
                      <a:srgbClr val="C00000"/>
                    </a:solidFill>
                  </a:rPr>
                  <a:t>Ответ: 7.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03648" y="1600200"/>
                <a:ext cx="7632848" cy="4925144"/>
              </a:xfrm>
              <a:blipFill rotWithShape="1">
                <a:blip r:embed="rId3"/>
                <a:stretch>
                  <a:fillRect l="-799" t="-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 descr="b8-42-0.eps"/>
          <p:cNvPicPr>
            <a:picLocks noGrp="1"/>
          </p:cNvPicPr>
          <p:nvPr>
            <p:ph sz="half" idx="2"/>
          </p:nvPr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57192"/>
            <a:ext cx="3352381" cy="1206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84168" y="5445224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44208" y="5445224"/>
            <a:ext cx="1800200" cy="720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84168" y="5445224"/>
            <a:ext cx="0" cy="720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84168" y="6165304"/>
            <a:ext cx="21602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084168" y="6525344"/>
            <a:ext cx="216024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084168" y="5085184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652120" y="5445224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68244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а </a:t>
            </a:r>
            <a:r>
              <a:rPr lang="ru-RU" b="1" i="1" dirty="0" smtClean="0"/>
              <a:t>= </a:t>
            </a:r>
            <a:r>
              <a:rPr lang="ru-RU" b="1" i="1" dirty="0"/>
              <a:t>6 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958154" y="5085184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i="1" dirty="0"/>
              <a:t>b</a:t>
            </a:r>
            <a:r>
              <a:rPr lang="en-US" dirty="0"/>
              <a:t> </a:t>
            </a:r>
            <a:r>
              <a:rPr lang="ru-RU" b="1" i="1" dirty="0"/>
              <a:t>= </a:t>
            </a:r>
            <a:r>
              <a:rPr lang="ru-RU" b="1" i="1" dirty="0" smtClean="0"/>
              <a:t>1 </a:t>
            </a:r>
            <a:endParaRPr lang="ru-RU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5622503" y="5435932"/>
            <a:ext cx="461665" cy="729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i="1" dirty="0"/>
              <a:t>h =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619672" y="274638"/>
                <a:ext cx="7067128" cy="1143000"/>
              </a:xfrm>
            </p:spPr>
            <p:txBody>
              <a:bodyPr/>
              <a:lstStyle/>
              <a:p>
                <a:pPr algn="l"/>
                <a:r>
                  <a:rPr lang="ru-RU" sz="2000" b="1" dirty="0" smtClean="0">
                    <a:solidFill>
                      <a:srgbClr val="C00000"/>
                    </a:solidFill>
                  </a:rPr>
                  <a:t>На рисунке изображён график  некоторой функции 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y = f(x).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Пользуясь графиком, вычислите определённый интеграл</a:t>
                </a:r>
                <a:br>
                  <a:rPr lang="ru-RU" sz="2000" b="1" dirty="0" smtClean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ru-RU" sz="2000" b="1" i="1" dirty="0">
                              <a:solidFill>
                                <a:srgbClr val="C0000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ru-RU" sz="2000" b="1" i="1" dirty="0">
                              <a:solidFill>
                                <a:srgbClr val="C0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ru-RU" sz="2000" b="1" i="1" dirty="0">
                              <a:solidFill>
                                <a:srgbClr val="C000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ru-RU" sz="2000" b="1" i="1" dirty="0">
                              <a:solidFill>
                                <a:srgbClr val="C00000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000" b="1" i="1" dirty="0">
                              <a:solidFill>
                                <a:srgbClr val="C00000"/>
                              </a:solidFill>
                            </a:rPr>
                            <m:t>dx</m:t>
                          </m:r>
                        </m:e>
                      </m:nary>
                      <m:r>
                        <a:rPr lang="ru-RU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19672" y="274638"/>
                <a:ext cx="7067128" cy="1143000"/>
              </a:xfrm>
              <a:blipFill rotWithShape="1">
                <a:blip r:embed="rId3"/>
                <a:stretch>
                  <a:fillRect l="-949" t="-13298" r="-949" b="-69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51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24128" y="4365105"/>
            <a:ext cx="3083063" cy="2232248"/>
          </a:xfrm>
          <a:prstGeom prst="rect">
            <a:avLst/>
          </a:prstGeom>
          <a:solidFill>
            <a:srgbClr val="CCCCFF">
              <a:alpha val="92157"/>
            </a:srgbClr>
          </a:solidFill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1547664" y="1700808"/>
                <a:ext cx="7139136" cy="48245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Решение.</a:t>
                </a:r>
              </a:p>
              <a:p>
                <a:pPr marL="0" indent="0">
                  <a:buNone/>
                </a:pPr>
                <a:r>
                  <a:rPr lang="ru-RU" sz="2000" dirty="0"/>
                  <a:t>О</a:t>
                </a:r>
                <a:r>
                  <a:rPr lang="ru-RU" sz="2000" dirty="0" smtClean="0"/>
                  <a:t>пределенный </a:t>
                </a:r>
                <a:r>
                  <a:rPr lang="ru-RU" sz="2000" dirty="0"/>
                  <a:t>интеграл равен площади фигуры, ограниченной функцией </a:t>
                </a:r>
                <a:r>
                  <a:rPr lang="ru-RU" sz="2000" b="1" i="1" dirty="0"/>
                  <a:t>y = f(x), </a:t>
                </a:r>
                <a:r>
                  <a:rPr lang="ru-RU" sz="2000" dirty="0"/>
                  <a:t>осью </a:t>
                </a:r>
                <a:r>
                  <a:rPr lang="ru-RU" sz="2000" b="1" i="1" dirty="0"/>
                  <a:t>Ох</a:t>
                </a:r>
                <a:r>
                  <a:rPr lang="ru-RU" sz="2000" dirty="0"/>
                  <a:t> и прямыми </a:t>
                </a:r>
                <a:r>
                  <a:rPr lang="ru-RU" sz="2000" b="1" dirty="0"/>
                  <a:t> </a:t>
                </a:r>
                <a:r>
                  <a:rPr lang="ru-RU" sz="2000" b="1" i="1" dirty="0"/>
                  <a:t>х = 1 </a:t>
                </a:r>
                <a:r>
                  <a:rPr lang="ru-RU" sz="2000" dirty="0"/>
                  <a:t>и</a:t>
                </a:r>
                <a:r>
                  <a:rPr lang="ru-RU" sz="2000" b="1" dirty="0"/>
                  <a:t> </a:t>
                </a:r>
                <a:r>
                  <a:rPr lang="ru-RU" sz="2000" b="1" i="1" dirty="0"/>
                  <a:t>х = </a:t>
                </a:r>
                <a:r>
                  <a:rPr lang="ru-RU" sz="2000" b="1" i="1" dirty="0" smtClean="0"/>
                  <a:t>6</a:t>
                </a:r>
                <a:r>
                  <a:rPr lang="ru-RU" sz="20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sz="2000" dirty="0"/>
                  <a:t>Ф</a:t>
                </a:r>
                <a:r>
                  <a:rPr lang="ru-RU" sz="2000" dirty="0" smtClean="0"/>
                  <a:t>игура </a:t>
                </a:r>
                <a:r>
                  <a:rPr lang="ru-RU" sz="2000" dirty="0"/>
                  <a:t>(это заштрихованная часть на рисунке) </a:t>
                </a: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- </a:t>
                </a:r>
                <a:r>
                  <a:rPr lang="ru-RU" sz="2000" dirty="0"/>
                  <a:t>это трапеция с основаниями, </a:t>
                </a:r>
                <a:r>
                  <a:rPr lang="ru-RU" sz="2000" dirty="0" smtClean="0"/>
                  <a:t>равными  </a:t>
                </a:r>
                <a:r>
                  <a:rPr lang="ru-RU" sz="2000" b="1" i="1" dirty="0" smtClean="0"/>
                  <a:t>а = 5-1 </a:t>
                </a:r>
                <a:r>
                  <a:rPr lang="ru-RU" sz="2000" b="1" i="1" dirty="0"/>
                  <a:t>= </a:t>
                </a:r>
                <a:r>
                  <a:rPr lang="ru-RU" sz="2000" b="1" i="1" dirty="0" smtClean="0"/>
                  <a:t>4,</a:t>
                </a:r>
                <a:r>
                  <a:rPr lang="en-US" sz="2000" dirty="0" smtClean="0"/>
                  <a:t>  </a:t>
                </a:r>
                <a:r>
                  <a:rPr lang="en-US" sz="2000" b="1" i="1" dirty="0" smtClean="0"/>
                  <a:t>b</a:t>
                </a:r>
                <a:r>
                  <a:rPr lang="en-US" sz="2000" dirty="0" smtClean="0"/>
                  <a:t> </a:t>
                </a:r>
                <a:r>
                  <a:rPr lang="ru-RU" sz="2000" b="1" i="1" dirty="0" smtClean="0"/>
                  <a:t>= 6-1 </a:t>
                </a:r>
                <a:r>
                  <a:rPr lang="ru-RU" sz="2000" b="1" i="1" dirty="0"/>
                  <a:t>= 5 </a:t>
                </a:r>
                <a:endParaRPr lang="ru-RU" sz="2000" b="1" i="1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и </a:t>
                </a:r>
                <a:r>
                  <a:rPr lang="ru-RU" sz="2000" dirty="0"/>
                  <a:t>высотой </a:t>
                </a:r>
                <a:r>
                  <a:rPr lang="ru-RU" sz="2000" b="1" i="1" dirty="0"/>
                  <a:t>h = 3.</a:t>
                </a:r>
                <a:r>
                  <a:rPr lang="ru-RU" sz="2000" dirty="0"/>
                  <a:t> </a:t>
                </a:r>
              </a:p>
              <a:p>
                <a:pPr marL="0" indent="0">
                  <a:buNone/>
                </a:pPr>
                <a:r>
                  <a:rPr lang="ru-RU" sz="2000" dirty="0"/>
                  <a:t>По формуле </a:t>
                </a:r>
                <a:r>
                  <a:rPr lang="ru-RU" sz="2000" dirty="0" smtClean="0"/>
                  <a:t>площади </a:t>
                </a:r>
                <a:r>
                  <a:rPr lang="ru-RU" sz="2000" dirty="0"/>
                  <a:t>трапеции  </a:t>
                </a:r>
                <a:r>
                  <a:rPr lang="ru-RU" sz="2000" b="1" i="1" dirty="0"/>
                  <a:t>S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000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000" b="1" i="1" dirty="0"/>
                  <a:t> (</a:t>
                </a:r>
                <a:r>
                  <a:rPr lang="ru-RU" sz="2000" b="1" i="1" dirty="0" err="1"/>
                  <a:t>а+b</a:t>
                </a:r>
                <a:r>
                  <a:rPr lang="ru-RU" sz="2000" b="1" i="1" dirty="0"/>
                  <a:t>) </a:t>
                </a:r>
                <a:r>
                  <a:rPr lang="ru-RU" sz="2000" b="1" i="1" dirty="0" smtClean="0"/>
                  <a:t>·</a:t>
                </a:r>
                <a:r>
                  <a:rPr lang="ru-RU" sz="2000" b="1" i="1" dirty="0"/>
                  <a:t> h </a:t>
                </a:r>
                <a:r>
                  <a:rPr lang="ru-RU" sz="2000" dirty="0"/>
                  <a:t>найдем искомую </a:t>
                </a:r>
                <a:r>
                  <a:rPr lang="ru-RU" sz="2000" dirty="0" smtClean="0"/>
                  <a:t>площадь, т.е. данный интеграл</a:t>
                </a:r>
              </a:p>
              <a:p>
                <a:pPr marL="0" indent="0">
                  <a:buNone/>
                </a:pPr>
                <a:r>
                  <a:rPr lang="ru-RU" sz="2000" b="1" i="1" dirty="0" smtClean="0"/>
                  <a:t> </a:t>
                </a:r>
                <a:r>
                  <a:rPr lang="ru-RU" sz="2000" b="1" i="1" dirty="0"/>
                  <a:t>S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000" b="1" i="1" dirty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000" b="1" i="1" dirty="0"/>
                  <a:t> </a:t>
                </a:r>
                <a:r>
                  <a:rPr lang="ru-RU" sz="2000" b="1" i="1" dirty="0" smtClean="0"/>
                  <a:t>(4+5) </a:t>
                </a:r>
                <a:r>
                  <a:rPr lang="ru-RU" sz="2000" b="1" i="1" dirty="0"/>
                  <a:t>· </a:t>
                </a:r>
                <a:r>
                  <a:rPr lang="ru-RU" sz="2000" b="1" i="1" dirty="0" smtClean="0"/>
                  <a:t>3=13,5. </a:t>
                </a:r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r>
                  <a:rPr lang="ru-RU" sz="2000" b="1" dirty="0" smtClean="0">
                    <a:solidFill>
                      <a:srgbClr val="C00000"/>
                    </a:solidFill>
                  </a:rPr>
                  <a:t>Ответ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: 13,5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.</a:t>
                </a:r>
                <a:endParaRPr lang="ru-RU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1700808"/>
                <a:ext cx="7139136" cy="4824536"/>
              </a:xfrm>
              <a:blipFill rotWithShape="1">
                <a:blip r:embed="rId6"/>
                <a:stretch>
                  <a:fillRect l="-939" t="-632" r="-12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 flipH="1">
            <a:off x="7023856" y="5200724"/>
            <a:ext cx="842392" cy="8820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513476" y="5517232"/>
            <a:ext cx="479276" cy="5400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866248" y="5853181"/>
            <a:ext cx="215280" cy="2580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12" name="Прямая соединительная линия 64511"/>
          <p:cNvCxnSpPr/>
          <p:nvPr/>
        </p:nvCxnSpPr>
        <p:spPr>
          <a:xfrm flipH="1">
            <a:off x="6624228" y="4941168"/>
            <a:ext cx="1080120" cy="11161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21" name="Прямая соединительная линия 64520"/>
          <p:cNvCxnSpPr/>
          <p:nvPr/>
        </p:nvCxnSpPr>
        <p:spPr>
          <a:xfrm flipH="1">
            <a:off x="6444208" y="4941168"/>
            <a:ext cx="792088" cy="8460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25" name="Прямая соединительная линия 64524"/>
          <p:cNvCxnSpPr/>
          <p:nvPr/>
        </p:nvCxnSpPr>
        <p:spPr>
          <a:xfrm flipH="1">
            <a:off x="6372200" y="4941168"/>
            <a:ext cx="432048" cy="423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На рисунке изображен график функции  и отмечены точки −2, −1, 1, 4. В какой из этих точек значение производной наименьшее? В ответе укажите эту точку.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34818" name="Picture 2" descr="C:\Documents and Settings\User\Рабочий стол\Новая папка\2417cc4738a15c869dfa74f1db6bf63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4231375"/>
            <a:ext cx="4080977" cy="2412314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403648" y="1600200"/>
            <a:ext cx="7283152" cy="492514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Решение.</a:t>
            </a:r>
          </a:p>
          <a:p>
            <a:pPr marL="0" indent="0">
              <a:buNone/>
            </a:pPr>
            <a:r>
              <a:rPr lang="ru-RU" sz="2000" dirty="0" smtClean="0"/>
              <a:t>В каждой из данных точек проведём касательную к графику функции </a:t>
            </a:r>
          </a:p>
          <a:p>
            <a:pPr marL="0" indent="0">
              <a:buNone/>
            </a:pPr>
            <a:r>
              <a:rPr lang="ru-RU" sz="2000" dirty="0" smtClean="0"/>
              <a:t>и определим, в какой из них будет самый большой угол между касательной и положительным направлением оси Ох.</a:t>
            </a:r>
          </a:p>
          <a:p>
            <a:pPr marL="0" indent="0">
              <a:buNone/>
            </a:pPr>
            <a:r>
              <a:rPr lang="ru-RU" sz="2000" dirty="0" smtClean="0"/>
              <a:t>При х = -1  угол самый большой, поэтому </a:t>
            </a:r>
            <a:r>
              <a:rPr lang="ru-RU" sz="2000" dirty="0"/>
              <a:t>з</a:t>
            </a:r>
            <a:r>
              <a:rPr lang="ru-RU" sz="2000" dirty="0" smtClean="0"/>
              <a:t>начение производной наименьшее.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Ответ: -1.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452320" y="5213350"/>
            <a:ext cx="570474" cy="1430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Выгнутая вверх стрелка 11"/>
          <p:cNvSpPr/>
          <p:nvPr/>
        </p:nvSpPr>
        <p:spPr>
          <a:xfrm rot="2282558">
            <a:off x="5942629" y="5609303"/>
            <a:ext cx="252079" cy="45719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676534">
            <a:off x="7135517" y="4943985"/>
            <a:ext cx="1313667" cy="692287"/>
          </a:xfrm>
          <a:prstGeom prst="curvedDownArrow">
            <a:avLst>
              <a:gd name="adj1" fmla="val 25000"/>
              <a:gd name="adj2" fmla="val 47488"/>
              <a:gd name="adj3" fmla="val 5690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5364088" y="4365104"/>
            <a:ext cx="1728194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076056" y="5397239"/>
            <a:ext cx="1008112" cy="1246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36214" y="4193267"/>
            <a:ext cx="2208720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Выгнутая вверх стрелка 29"/>
          <p:cNvSpPr/>
          <p:nvPr/>
        </p:nvSpPr>
        <p:spPr>
          <a:xfrm rot="2282558">
            <a:off x="5715929" y="5617377"/>
            <a:ext cx="252079" cy="45719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rot="1623579">
            <a:off x="7593296" y="5534962"/>
            <a:ext cx="438192" cy="125155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594774" y="43651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33575" y="1600200"/>
            <a:ext cx="721042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График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производной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функции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b="1" dirty="0" smtClean="0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f(x)</a:t>
            </a:r>
            <a:r>
              <a:rPr lang="ru-RU" sz="2200" b="1" dirty="0" smtClean="0">
                <a:solidFill>
                  <a:srgbClr val="C00000"/>
                </a:solidFill>
              </a:rPr>
              <a:t>, определенной на интервале (−10; 8). Найдите количество точек максимума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f(x)</a:t>
            </a:r>
            <a:r>
              <a:rPr lang="ru-RU" sz="2200" b="1" dirty="0" smtClean="0">
                <a:solidFill>
                  <a:srgbClr val="C00000"/>
                </a:solidFill>
              </a:rPr>
              <a:t> на отрезке [−9;6].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7128146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Решение.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Рассмотрим отрезок </a:t>
            </a:r>
            <a:r>
              <a:rPr lang="ru-RU" sz="2000" b="1" dirty="0"/>
              <a:t>[−9;6</a:t>
            </a:r>
            <a:r>
              <a:rPr lang="ru-RU" sz="2000" b="1" dirty="0" smtClean="0"/>
              <a:t>].</a:t>
            </a: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Производная меняет знак с плюса на минус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при </a:t>
            </a:r>
            <a:r>
              <a:rPr lang="ru-RU" sz="2000" b="1" i="1" dirty="0"/>
              <a:t>x = − 4 </a:t>
            </a:r>
            <a:r>
              <a:rPr lang="ru-RU" sz="2000" dirty="0"/>
              <a:t>и</a:t>
            </a:r>
            <a:r>
              <a:rPr lang="ru-RU" sz="2000" b="1" i="1" dirty="0"/>
              <a:t> x = </a:t>
            </a:r>
            <a:r>
              <a:rPr lang="ru-RU" sz="2000" b="1" i="1" dirty="0" smtClean="0"/>
              <a:t>4,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Поэтому функция имеет 2 точки максимума. </a:t>
            </a:r>
            <a:r>
              <a:rPr lang="ru-RU" sz="2400" dirty="0"/>
              <a:t/>
            </a:r>
            <a:br>
              <a:rPr lang="ru-RU" sz="2400" dirty="0"/>
            </a:br>
            <a:endParaRPr lang="en-US" sz="2000" b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Ответ: 2</a:t>
            </a:r>
            <a:r>
              <a:rPr lang="ru-RU" sz="2000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283968" y="4581128"/>
            <a:ext cx="51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68557" y="3831949"/>
            <a:ext cx="5473700" cy="2730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44408" y="4842738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4581129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029798" y="5215856"/>
            <a:ext cx="3940561" cy="116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0838" y="4982925"/>
            <a:ext cx="36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-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5062" y="5138002"/>
            <a:ext cx="36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-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5798" y="4458017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+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328639" y="5123786"/>
            <a:ext cx="144462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9291" y="5200959"/>
            <a:ext cx="144463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299291" y="4861862"/>
            <a:ext cx="59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x=-4</a:t>
            </a:r>
            <a:endParaRPr lang="ru-RU" sz="1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00870" y="4427239"/>
            <a:ext cx="59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x=4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6" grpId="0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91680" y="1600200"/>
            <a:ext cx="653792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График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функции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75656" y="260649"/>
            <a:ext cx="7211144" cy="1152128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000" b="1" i="1" dirty="0" smtClean="0">
                <a:solidFill>
                  <a:srgbClr val="C00000"/>
                </a:solidFill>
              </a:rPr>
              <a:t>f(x)</a:t>
            </a:r>
            <a:r>
              <a:rPr lang="ru-RU" sz="2000" b="1" dirty="0" smtClean="0">
                <a:solidFill>
                  <a:srgbClr val="C00000"/>
                </a:solidFill>
              </a:rPr>
              <a:t>, определенной на интервале (−7; 10). Найдите количество точек минимума функции </a:t>
            </a:r>
            <a:r>
              <a:rPr lang="ru-RU" sz="2000" b="1" i="1" dirty="0" smtClean="0">
                <a:solidFill>
                  <a:srgbClr val="C00000"/>
                </a:solidFill>
              </a:rPr>
              <a:t>f(x)</a:t>
            </a:r>
            <a:r>
              <a:rPr lang="ru-RU" sz="2000" b="1" dirty="0" smtClean="0">
                <a:solidFill>
                  <a:srgbClr val="C00000"/>
                </a:solidFill>
              </a:rPr>
              <a:t> на отрезке [−3; 8].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Решение.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отрезке [−3; 8] функция имеет единственную точку минимума </a:t>
            </a:r>
            <a:r>
              <a:rPr lang="ru-RU" sz="2000" i="1" dirty="0" smtClean="0"/>
              <a:t>x</a:t>
            </a:r>
            <a:r>
              <a:rPr lang="ru-RU" sz="2000" dirty="0" smtClean="0"/>
              <a:t> = 2, так как в этой точке производная меняет знак с минуса на плюс. </a:t>
            </a:r>
            <a:br>
              <a:rPr lang="ru-RU" sz="2000" dirty="0" smtClean="0"/>
            </a:br>
            <a:endParaRPr lang="ru-RU" sz="2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Ответ: 1.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076700"/>
            <a:ext cx="57896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148064" y="5287962"/>
            <a:ext cx="2808312" cy="95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588125" y="5229225"/>
            <a:ext cx="144463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828" y="4285931"/>
            <a:ext cx="5432425" cy="22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556" y="116632"/>
            <a:ext cx="7354887" cy="115212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f(x)</a:t>
            </a:r>
            <a:r>
              <a:rPr lang="ru-RU" sz="2200" b="1" dirty="0" smtClean="0">
                <a:solidFill>
                  <a:srgbClr val="C00000"/>
                </a:solidFill>
              </a:rPr>
              <a:t>, определенной на интервале </a:t>
            </a:r>
            <a:r>
              <a:rPr lang="ru-RU" sz="2200" b="1" i="1" dirty="0" smtClean="0">
                <a:solidFill>
                  <a:srgbClr val="C00000"/>
                </a:solidFill>
              </a:rPr>
              <a:t>(−16; 4). </a:t>
            </a:r>
            <a:r>
              <a:rPr lang="ru-RU" sz="2200" b="1" dirty="0" smtClean="0">
                <a:solidFill>
                  <a:srgbClr val="C00000"/>
                </a:solidFill>
              </a:rPr>
              <a:t>Найдите количество точек экстремума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f(x)</a:t>
            </a:r>
            <a:r>
              <a:rPr lang="ru-RU" sz="2200" b="1" dirty="0" smtClean="0">
                <a:solidFill>
                  <a:srgbClr val="C00000"/>
                </a:solidFill>
              </a:rPr>
              <a:t>  на отрезке </a:t>
            </a:r>
            <a:r>
              <a:rPr lang="ru-RU" sz="2200" b="1" i="1" dirty="0" smtClean="0">
                <a:solidFill>
                  <a:srgbClr val="C00000"/>
                </a:solidFill>
              </a:rPr>
              <a:t>[−14; 2</a:t>
            </a:r>
            <a:r>
              <a:rPr lang="ru-RU" sz="2200" b="1" dirty="0" smtClean="0">
                <a:solidFill>
                  <a:srgbClr val="C00000"/>
                </a:solidFill>
              </a:rPr>
              <a:t>].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875"/>
            <a:ext cx="7293694" cy="492850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Решение.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dirty="0"/>
              <a:t> Точки максимума и минимума функции называются точками экстремума.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dirty="0"/>
              <a:t> Производная на отрезке [−14; 2</a:t>
            </a:r>
            <a:r>
              <a:rPr lang="ru-RU" sz="2000" dirty="0" smtClean="0"/>
              <a:t>] меняет знак с плюса на минус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dirty="0" smtClean="0"/>
              <a:t> в точках  </a:t>
            </a:r>
            <a:r>
              <a:rPr lang="ru-RU" sz="2000" b="1" i="1" dirty="0" smtClean="0"/>
              <a:t>х = −13; −9 </a:t>
            </a:r>
            <a:r>
              <a:rPr lang="ru-RU" sz="2000" dirty="0" smtClean="0"/>
              <a:t>(точки максимума);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dirty="0" smtClean="0"/>
              <a:t> а с минуса на плюс </a:t>
            </a:r>
            <a:r>
              <a:rPr lang="ru-RU" sz="2000" dirty="0"/>
              <a:t>в точках </a:t>
            </a:r>
            <a:r>
              <a:rPr lang="ru-RU" sz="2000" b="1" i="1" dirty="0" smtClean="0"/>
              <a:t>х = −</a:t>
            </a:r>
            <a:r>
              <a:rPr lang="ru-RU" sz="2000" b="1" i="1" dirty="0"/>
              <a:t>11; −</a:t>
            </a:r>
            <a:r>
              <a:rPr lang="ru-RU" sz="2000" b="1" i="1" dirty="0" smtClean="0"/>
              <a:t>7 </a:t>
            </a:r>
            <a:r>
              <a:rPr lang="ru-RU" sz="2000" dirty="0" smtClean="0"/>
              <a:t>(точки минимума),</a:t>
            </a:r>
            <a:r>
              <a:rPr lang="ru-RU" sz="2000" i="1" dirty="0" smtClean="0"/>
              <a:t> </a:t>
            </a:r>
            <a:r>
              <a:rPr lang="ru-RU" sz="2000" dirty="0" smtClean="0"/>
              <a:t>поэтому  функция имеет 4 точки экстремума. </a:t>
            </a:r>
            <a:br>
              <a:rPr lang="ru-RU" sz="2000" dirty="0" smtClean="0"/>
            </a:br>
            <a:endParaRPr lang="ru-RU" sz="2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Ответ: 4.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7055" y="521064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4817" y="5055948"/>
            <a:ext cx="50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6803" y="5036150"/>
            <a:ext cx="50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+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1454" y="5618109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4410" y="5562818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1195" y="5879719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139952" y="5607559"/>
            <a:ext cx="396044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796136" y="5548822"/>
            <a:ext cx="144463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28453" y="5559371"/>
            <a:ext cx="144463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99222" y="5559370"/>
            <a:ext cx="144463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78104" y="5576107"/>
            <a:ext cx="144463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8" grpId="0"/>
      <p:bldP spid="9" grpId="0"/>
      <p:bldP spid="10" grpId="0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428625"/>
            <a:ext cx="7115175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f(x)</a:t>
            </a:r>
            <a:r>
              <a:rPr lang="ru-RU" sz="2200" b="1" dirty="0" smtClean="0">
                <a:solidFill>
                  <a:srgbClr val="C00000"/>
                </a:solidFill>
              </a:rPr>
              <a:t>, определенной на интервале (−10; 4). Найдите промежутки убывания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f(x)</a:t>
            </a:r>
            <a:r>
              <a:rPr lang="ru-RU" sz="2200" b="1" dirty="0" smtClean="0">
                <a:solidFill>
                  <a:srgbClr val="C00000"/>
                </a:solidFill>
              </a:rPr>
              <a:t>. В ответе укажите длину наибольшего из них.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03648" y="1600200"/>
                <a:ext cx="7283152" cy="254888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ru-RU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Решение. </a:t>
                </a:r>
              </a:p>
              <a:p>
                <a:pPr eaLnBrk="1" hangingPunct="1">
                  <a:buFontTx/>
                  <a:buNone/>
                </a:pPr>
                <a:r>
                  <a:rPr lang="ru-RU" sz="24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000" dirty="0" smtClean="0"/>
                  <a:t>При   </a:t>
                </a:r>
                <a:r>
                  <a:rPr lang="ru-RU" sz="2000" b="1" i="1" dirty="0" smtClean="0">
                    <a:latin typeface="+mj-lt"/>
                  </a:rPr>
                  <a:t>х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latin typeface="Cambria Math"/>
                        <a:ea typeface="Cambria Math"/>
                      </a:rPr>
                      <m:t>𝝐</m:t>
                    </m:r>
                  </m:oMath>
                </a14:m>
                <a:r>
                  <a:rPr lang="ru-RU" sz="2000" b="1" i="1" dirty="0" smtClean="0">
                    <a:latin typeface="+mj-lt"/>
                  </a:rPr>
                  <a:t> (-9;-6) </a:t>
                </a:r>
                <a:r>
                  <a:rPr lang="ru-RU" sz="2000" dirty="0" smtClean="0">
                    <a:latin typeface="+mj-lt"/>
                  </a:rPr>
                  <a:t>и</a:t>
                </a:r>
                <a:r>
                  <a:rPr lang="ru-RU" sz="2000" b="1" i="1" dirty="0" smtClean="0">
                    <a:latin typeface="+mj-lt"/>
                  </a:rPr>
                  <a:t> </a:t>
                </a:r>
                <a:r>
                  <a:rPr lang="ru-RU" sz="2000" b="1" i="1" dirty="0"/>
                  <a:t>х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  <a:ea typeface="Cambria Math"/>
                      </a:rPr>
                      <m:t>𝝐</m:t>
                    </m:r>
                  </m:oMath>
                </a14:m>
                <a:r>
                  <a:rPr lang="ru-RU" sz="2000" b="1" i="1" dirty="0"/>
                  <a:t> </a:t>
                </a:r>
                <a:r>
                  <a:rPr lang="ru-RU" sz="2000" b="1" i="1" dirty="0" smtClean="0"/>
                  <a:t>(-2;3)</a:t>
                </a:r>
                <a:r>
                  <a:rPr lang="ru-RU" sz="2000" b="1" i="1" dirty="0" smtClean="0">
                    <a:latin typeface="+mj-lt"/>
                  </a:rPr>
                  <a:t> </a:t>
                </a:r>
              </a:p>
              <a:p>
                <a:pPr eaLnBrk="1" hangingPunct="1">
                  <a:buFontTx/>
                  <a:buNone/>
                </a:pPr>
                <a:r>
                  <a:rPr lang="ru-RU" sz="2000" dirty="0" smtClean="0">
                    <a:latin typeface="+mj-lt"/>
                  </a:rPr>
                  <a:t>значение производной функции меньше нуля</a:t>
                </a:r>
                <a:r>
                  <a:rPr lang="ru-RU" sz="2000" dirty="0" smtClean="0">
                    <a:latin typeface="Verdana" pitchFamily="34" charset="0"/>
                  </a:rPr>
                  <a:t>,</a:t>
                </a:r>
                <a:r>
                  <a:rPr lang="ru-RU" sz="2000" dirty="0" smtClean="0"/>
                  <a:t> функция убывает.</a:t>
                </a:r>
              </a:p>
              <a:p>
                <a:pPr eaLnBrk="1" hangingPunct="1">
                  <a:buFontTx/>
                  <a:buNone/>
                </a:pPr>
                <a:r>
                  <a:rPr lang="ru-RU" sz="2000" dirty="0" smtClean="0"/>
                  <a:t>    Длина наибольшего из этих промежутков равна 5. </a:t>
                </a:r>
                <a:br>
                  <a:rPr lang="ru-RU" sz="2000" dirty="0" smtClean="0"/>
                </a:br>
                <a:endParaRPr lang="ru-RU" sz="2000" dirty="0" smtClean="0"/>
              </a:p>
              <a:p>
                <a:pPr marL="0" indent="0" eaLnBrk="1" hangingPunct="1">
                  <a:buNone/>
                </a:pPr>
                <a:r>
                  <a:rPr lang="ru-RU" sz="2000" b="1" dirty="0" smtClean="0">
                    <a:solidFill>
                      <a:srgbClr val="C00000"/>
                    </a:solidFill>
                  </a:rPr>
                  <a:t>Ответ: 5.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648" y="1600200"/>
                <a:ext cx="7283152" cy="2548880"/>
              </a:xfrm>
              <a:blipFill rotWithShape="1">
                <a:blip r:embed="rId3"/>
                <a:stretch>
                  <a:fillRect l="-837" t="-1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Рисунок 3" descr="http://reshuege.ru/get_file?id=53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2" y="4420394"/>
            <a:ext cx="49688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572250" y="5500688"/>
            <a:ext cx="15128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57688" y="55006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9125" y="55006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29125" y="5500688"/>
            <a:ext cx="928688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3" name="Ink 2"/>
          <p:cNvPicPr>
            <a:picLocks noRot="1" noChangeAspect="1" noEditPoints="1" noChangeArrowheads="1" noChangeShapeType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3629" y="4579949"/>
            <a:ext cx="89421" cy="1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95936" y="5013176"/>
            <a:ext cx="36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+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19" y="5013176"/>
            <a:ext cx="61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+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6987" y="5190802"/>
            <a:ext cx="360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+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441" y="550764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6422" y="5474841"/>
            <a:ext cx="483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476250"/>
            <a:ext cx="6994525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f(x)</a:t>
            </a:r>
            <a:r>
              <a:rPr lang="ru-RU" sz="2200" b="1" dirty="0" smtClean="0">
                <a:solidFill>
                  <a:srgbClr val="C00000"/>
                </a:solidFill>
              </a:rPr>
              <a:t>, определенной на интервале </a:t>
            </a:r>
            <a:r>
              <a:rPr lang="ru-RU" sz="2200" b="1" i="1" dirty="0" smtClean="0">
                <a:solidFill>
                  <a:srgbClr val="C00000"/>
                </a:solidFill>
              </a:rPr>
              <a:t>(−8; 6). </a:t>
            </a:r>
            <a:r>
              <a:rPr lang="ru-RU" sz="2200" b="1" dirty="0" smtClean="0">
                <a:solidFill>
                  <a:srgbClr val="C00000"/>
                </a:solidFill>
              </a:rPr>
              <a:t>Найдите промежутки возрастания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f(x)</a:t>
            </a:r>
            <a:r>
              <a:rPr lang="ru-RU" sz="2200" b="1" dirty="0" smtClean="0">
                <a:solidFill>
                  <a:srgbClr val="C00000"/>
                </a:solidFill>
              </a:rPr>
              <a:t>. В ответе укажите длину наибольшего из них.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619250" y="1628775"/>
            <a:ext cx="7221538" cy="423862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Решение.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Промежутки возрастания функции </a:t>
            </a:r>
            <a:r>
              <a:rPr lang="ru-RU" sz="2000" i="1" dirty="0" smtClean="0"/>
              <a:t>f(x)</a:t>
            </a:r>
            <a:r>
              <a:rPr lang="ru-RU" sz="2000" dirty="0" smtClean="0"/>
              <a:t> соответствуют промежуткам, на которых производная функции положительна, то есть интервалам (−7; −5), (2; 5). </a:t>
            </a:r>
          </a:p>
          <a:p>
            <a:pPr marL="0" indent="0">
              <a:buNone/>
            </a:pPr>
            <a:r>
              <a:rPr lang="ru-RU" sz="2000" dirty="0" smtClean="0"/>
              <a:t>Наибольший из них — интервал (2; 5), длина которого 3.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Ответ: 3.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0244" name="Picture 3" descr="C:\Users\Света\Picture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5375" y="4005263"/>
            <a:ext cx="5200650" cy="26003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245" name="Object 3"/>
          <p:cNvGraphicFramePr>
            <a:graphicFrameLocks noChangeAspect="1"/>
          </p:cNvGraphicFramePr>
          <p:nvPr/>
        </p:nvGraphicFramePr>
        <p:xfrm>
          <a:off x="4932363" y="4437063"/>
          <a:ext cx="10795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7" name="Формула" r:id="rId5" imgW="406048" imgH="253780" progId="">
                  <p:embed/>
                </p:oleObj>
              </mc:Choice>
              <mc:Fallback>
                <p:oleObj name="Формула" r:id="rId5" imgW="406048" imgH="2537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437063"/>
                        <a:ext cx="107950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4284663" y="5300663"/>
            <a:ext cx="647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64388" y="5300663"/>
            <a:ext cx="1008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Ink 2"/>
          <p:cNvPicPr>
            <a:picLocks noRot="1" noChangeAspect="1" noEditPoints="1" noChangeArrowheads="1" noChangeShapeType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00" y="4173538"/>
            <a:ext cx="49213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7984" y="479715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+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479715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+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На рисунке изображен график </a:t>
            </a:r>
            <a:r>
              <a:rPr lang="ru-RU" sz="2000" b="1" i="1" dirty="0" smtClean="0">
                <a:solidFill>
                  <a:srgbClr val="C00000"/>
                </a:solidFill>
              </a:rPr>
              <a:t>y=f '(x) </a:t>
            </a:r>
            <a:r>
              <a:rPr lang="ru-RU" sz="2000" b="1" dirty="0" smtClean="0">
                <a:solidFill>
                  <a:srgbClr val="C00000"/>
                </a:solidFill>
              </a:rPr>
              <a:t>производной функции </a:t>
            </a:r>
            <a:r>
              <a:rPr lang="ru-RU" sz="2000" b="1" i="1" dirty="0" smtClean="0">
                <a:solidFill>
                  <a:srgbClr val="C00000"/>
                </a:solidFill>
              </a:rPr>
              <a:t>f(x)</a:t>
            </a:r>
            <a:r>
              <a:rPr lang="ru-RU" sz="2000" b="1" dirty="0" smtClean="0">
                <a:solidFill>
                  <a:srgbClr val="C00000"/>
                </a:solidFill>
              </a:rPr>
              <a:t>, определенной на интервале </a:t>
            </a:r>
            <a:r>
              <a:rPr lang="ru-RU" sz="2000" b="1" i="1" dirty="0" smtClean="0">
                <a:solidFill>
                  <a:srgbClr val="C00000"/>
                </a:solidFill>
              </a:rPr>
              <a:t>(−3; 8). </a:t>
            </a:r>
            <a:r>
              <a:rPr lang="ru-RU" sz="2000" b="1" dirty="0" smtClean="0">
                <a:solidFill>
                  <a:srgbClr val="C00000"/>
                </a:solidFill>
              </a:rPr>
              <a:t>В какой точке отрезка [-2;7] функция </a:t>
            </a:r>
            <a:r>
              <a:rPr lang="ru-RU" sz="2000" b="1" i="1" dirty="0" smtClean="0">
                <a:solidFill>
                  <a:srgbClr val="C00000"/>
                </a:solidFill>
              </a:rPr>
              <a:t>f(x)</a:t>
            </a:r>
            <a:r>
              <a:rPr lang="ru-RU" sz="2000" b="1" dirty="0" smtClean="0">
                <a:solidFill>
                  <a:srgbClr val="C00000"/>
                </a:solidFill>
              </a:rPr>
              <a:t> принимает наименьшее значение?</a:t>
            </a:r>
            <a:endParaRPr lang="ru-RU" sz="2000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sz="half" idx="1"/>
          </p:nvPr>
        </p:nvSpPr>
        <p:spPr>
          <a:xfrm>
            <a:off x="1476375" y="1600200"/>
            <a:ext cx="7272338" cy="48529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Решение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/>
              <a:t>На промежутке </a:t>
            </a:r>
            <a:r>
              <a:rPr lang="en-US" sz="2000" b="1" dirty="0" smtClean="0"/>
              <a:t>[-2</a:t>
            </a:r>
            <a:r>
              <a:rPr lang="ru-RU" sz="2000" b="1" dirty="0" smtClean="0"/>
              <a:t>;3) </a:t>
            </a:r>
            <a:r>
              <a:rPr lang="ru-RU" sz="2000" dirty="0" smtClean="0"/>
              <a:t>производная функции меньше 0, значит функция убывает. </a:t>
            </a:r>
          </a:p>
          <a:p>
            <a:pPr marL="0" indent="0">
              <a:buNone/>
            </a:pPr>
            <a:r>
              <a:rPr lang="ru-RU" sz="2000" dirty="0" smtClean="0"/>
              <a:t>На</a:t>
            </a:r>
            <a:r>
              <a:rPr lang="en-US" sz="2000" dirty="0" smtClean="0"/>
              <a:t> </a:t>
            </a:r>
            <a:r>
              <a:rPr lang="ru-RU" sz="2000" dirty="0" smtClean="0"/>
              <a:t>промежутке  </a:t>
            </a:r>
            <a:r>
              <a:rPr lang="ru-RU" sz="2000" b="1" dirty="0" smtClean="0"/>
              <a:t>(3;</a:t>
            </a:r>
            <a:r>
              <a:rPr lang="en-US" sz="2000" b="1" dirty="0" smtClean="0"/>
              <a:t>7]</a:t>
            </a:r>
            <a:r>
              <a:rPr lang="ru-RU" sz="2000" b="1" dirty="0" smtClean="0"/>
              <a:t> </a:t>
            </a:r>
            <a:r>
              <a:rPr lang="ru-RU" sz="2000" dirty="0" smtClean="0"/>
              <a:t>производная функции больше  0, значит функция возрастает. </a:t>
            </a:r>
          </a:p>
          <a:p>
            <a:pPr marL="0" indent="0">
              <a:buNone/>
            </a:pPr>
            <a:r>
              <a:rPr lang="ru-RU" sz="2000" dirty="0" smtClean="0"/>
              <a:t>Поэтому </a:t>
            </a:r>
            <a:r>
              <a:rPr lang="ru-RU" sz="2000" b="1" i="1" dirty="0" smtClean="0"/>
              <a:t>х = 3 </a:t>
            </a:r>
            <a:r>
              <a:rPr lang="ru-RU" sz="2000" dirty="0" smtClean="0"/>
              <a:t>– точка минимума на отрезке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[-2;7] </a:t>
            </a:r>
            <a:r>
              <a:rPr lang="ru-RU" sz="2000" b="1" dirty="0" smtClean="0"/>
              <a:t>,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при</a:t>
            </a:r>
            <a:r>
              <a:rPr lang="ru-RU" sz="2000" dirty="0"/>
              <a:t> </a:t>
            </a:r>
            <a:r>
              <a:rPr lang="ru-RU" sz="2000" b="1" i="1" dirty="0" smtClean="0"/>
              <a:t>х </a:t>
            </a:r>
            <a:r>
              <a:rPr lang="ru-RU" sz="2000" b="1" i="1" dirty="0"/>
              <a:t>= 3 </a:t>
            </a:r>
            <a:r>
              <a:rPr lang="ru-RU" sz="2000" dirty="0" smtClean="0"/>
              <a:t>функция принимает</a:t>
            </a:r>
          </a:p>
          <a:p>
            <a:pPr marL="0" indent="0">
              <a:buNone/>
            </a:pPr>
            <a:r>
              <a:rPr lang="ru-RU" sz="2000" dirty="0" smtClean="0"/>
              <a:t> наименьшее значение.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Ответ: 3.</a:t>
            </a:r>
          </a:p>
        </p:txBody>
      </p:sp>
      <p:pic>
        <p:nvPicPr>
          <p:cNvPr id="410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104" y="3861048"/>
            <a:ext cx="3400376" cy="2583838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6116362" y="50800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328" y="475684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188370" y="5229200"/>
            <a:ext cx="1047926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7164288" y="515719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308304" y="5229200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475684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х = 3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14500" y="260648"/>
            <a:ext cx="7126288" cy="1152128"/>
          </a:xfrm>
        </p:spPr>
        <p:txBody>
          <a:bodyPr/>
          <a:lstStyle/>
          <a:p>
            <a:pPr algn="l" eaLnBrk="1" hangingPunct="1"/>
            <a:r>
              <a:rPr lang="ru-RU" sz="2000" b="1" dirty="0" smtClean="0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000" b="1" i="1" dirty="0" smtClean="0">
                <a:solidFill>
                  <a:srgbClr val="C00000"/>
                </a:solidFill>
              </a:rPr>
              <a:t>f(x)</a:t>
            </a:r>
            <a:r>
              <a:rPr lang="ru-RU" sz="2000" b="1" dirty="0" smtClean="0">
                <a:solidFill>
                  <a:srgbClr val="C00000"/>
                </a:solidFill>
              </a:rPr>
              <a:t>, определенной на интервале </a:t>
            </a:r>
            <a:r>
              <a:rPr lang="ru-RU" sz="2000" b="1" i="1" dirty="0" smtClean="0">
                <a:solidFill>
                  <a:srgbClr val="C00000"/>
                </a:solidFill>
              </a:rPr>
              <a:t>(−7; 14). </a:t>
            </a:r>
            <a:r>
              <a:rPr lang="ru-RU" sz="2000" b="1" dirty="0" smtClean="0">
                <a:solidFill>
                  <a:srgbClr val="C00000"/>
                </a:solidFill>
              </a:rPr>
              <a:t>Найдите количество точек максимума функции </a:t>
            </a:r>
            <a:r>
              <a:rPr lang="ru-RU" sz="2000" b="1" i="1" dirty="0" smtClean="0">
                <a:solidFill>
                  <a:srgbClr val="C00000"/>
                </a:solidFill>
              </a:rPr>
              <a:t>f(x)</a:t>
            </a:r>
            <a:r>
              <a:rPr lang="ru-RU" sz="2000" b="1" dirty="0" smtClean="0">
                <a:solidFill>
                  <a:srgbClr val="C00000"/>
                </a:solidFill>
              </a:rPr>
              <a:t> на отрезке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[−6; 9].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Решение.</a:t>
            </a:r>
          </a:p>
          <a:p>
            <a:pPr eaLnBrk="1" hangingPunct="1">
              <a:buFontTx/>
              <a:buNone/>
            </a:pPr>
            <a:r>
              <a:rPr lang="ru-RU" sz="2000" dirty="0" smtClean="0"/>
              <a:t> На отрезке</a:t>
            </a:r>
            <a:r>
              <a:rPr lang="ru-RU" sz="2000" b="1" dirty="0" smtClean="0"/>
              <a:t> [−6; 9]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функция имеет единственную  точку максимума    </a:t>
            </a:r>
            <a:r>
              <a:rPr lang="ru-RU" sz="2000" b="1" i="1" dirty="0" smtClean="0"/>
              <a:t>x = 7</a:t>
            </a:r>
            <a:r>
              <a:rPr lang="ru-RU" sz="2000" dirty="0" smtClean="0"/>
              <a:t>, так как лишь в этой точке производная функции меняет знак с «+» на «-».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Ответ: 1.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29000" y="4286250"/>
            <a:ext cx="55451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3923928" y="5527675"/>
            <a:ext cx="3600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96136" y="4869160"/>
            <a:ext cx="40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+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00876" y="5429250"/>
            <a:ext cx="163412" cy="124856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7736" y="5554106"/>
            <a:ext cx="37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-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60840" cy="108498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Функция </a:t>
            </a:r>
            <a:r>
              <a:rPr lang="ru-RU" sz="2000" b="1" i="1" dirty="0" smtClean="0">
                <a:solidFill>
                  <a:srgbClr val="C00000"/>
                </a:solidFill>
              </a:rPr>
              <a:t>y = f(x)</a:t>
            </a:r>
            <a:r>
              <a:rPr lang="ru-RU" sz="2000" b="1" dirty="0" smtClean="0">
                <a:solidFill>
                  <a:srgbClr val="C00000"/>
                </a:solidFill>
              </a:rPr>
              <a:t> определена на интервале </a:t>
            </a:r>
            <a:r>
              <a:rPr lang="ru-RU" sz="2000" b="1" i="1" dirty="0" smtClean="0">
                <a:solidFill>
                  <a:srgbClr val="C00000"/>
                </a:solidFill>
              </a:rPr>
              <a:t>(-3; 5). </a:t>
            </a:r>
            <a:r>
              <a:rPr lang="ru-RU" sz="2000" b="1" dirty="0" smtClean="0">
                <a:solidFill>
                  <a:srgbClr val="C00000"/>
                </a:solidFill>
              </a:rPr>
              <a:t>На рисунке изображен график ее производной. Определите, сколько существует касательных к графику функции </a:t>
            </a:r>
            <a:r>
              <a:rPr lang="ru-RU" sz="2000" b="1" i="1" dirty="0" smtClean="0">
                <a:solidFill>
                  <a:srgbClr val="C00000"/>
                </a:solidFill>
              </a:rPr>
              <a:t>y = f(x), </a:t>
            </a:r>
            <a:r>
              <a:rPr lang="ru-RU" sz="2000" b="1" dirty="0" smtClean="0">
                <a:solidFill>
                  <a:srgbClr val="C00000"/>
                </a:solidFill>
              </a:rPr>
              <a:t>которые параллельны прямой  </a:t>
            </a:r>
            <a:r>
              <a:rPr lang="ru-RU" sz="2000" b="1" i="1" dirty="0" smtClean="0">
                <a:solidFill>
                  <a:srgbClr val="C00000"/>
                </a:solidFill>
              </a:rPr>
              <a:t>y=3x-5</a:t>
            </a:r>
            <a:r>
              <a:rPr lang="ru-RU" sz="2000" b="1" dirty="0" smtClean="0">
                <a:solidFill>
                  <a:srgbClr val="C00000"/>
                </a:solidFill>
              </a:rPr>
              <a:t>  или совпадают с ней.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8184" y="3789040"/>
            <a:ext cx="2808312" cy="298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331640" y="1484784"/>
            <a:ext cx="7632848" cy="35283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Решение.</a:t>
            </a:r>
          </a:p>
          <a:p>
            <a:pPr marL="0" indent="0">
              <a:buNone/>
            </a:pPr>
            <a:r>
              <a:rPr lang="ru-RU" sz="2000" dirty="0" smtClean="0"/>
              <a:t>Согласно условию параллельности прямых, касательная  </a:t>
            </a:r>
            <a:r>
              <a:rPr lang="en-US" sz="2000" b="1" i="1" dirty="0" smtClean="0"/>
              <a:t>y</a:t>
            </a:r>
            <a:r>
              <a:rPr lang="ru-RU" sz="2000" b="1" i="1" dirty="0" smtClean="0"/>
              <a:t> = </a:t>
            </a:r>
            <a:r>
              <a:rPr lang="en-US" sz="2000" b="1" i="1" dirty="0" err="1" smtClean="0"/>
              <a:t>kx</a:t>
            </a:r>
            <a:r>
              <a:rPr lang="ru-RU" sz="2000" b="1" i="1" dirty="0" smtClean="0"/>
              <a:t>+</a:t>
            </a:r>
            <a:r>
              <a:rPr lang="en-US" sz="2000" b="1" i="1" dirty="0" smtClean="0"/>
              <a:t>b </a:t>
            </a:r>
            <a:r>
              <a:rPr lang="ru-RU" sz="2000" dirty="0" smtClean="0"/>
              <a:t>к графику данной функции параллельна прямой    </a:t>
            </a:r>
            <a:r>
              <a:rPr lang="en-US" sz="2000" b="1" i="1" dirty="0" smtClean="0"/>
              <a:t>y </a:t>
            </a:r>
            <a:r>
              <a:rPr lang="ru-RU" sz="2000" b="1" i="1" dirty="0" smtClean="0"/>
              <a:t>= 3</a:t>
            </a:r>
            <a:r>
              <a:rPr lang="en-US" sz="2000" b="1" i="1" dirty="0" smtClean="0"/>
              <a:t>x</a:t>
            </a:r>
            <a:r>
              <a:rPr lang="ru-RU" sz="2000" b="1" i="1" dirty="0" smtClean="0"/>
              <a:t>-5</a:t>
            </a:r>
            <a:r>
              <a:rPr lang="ru-RU" sz="2000" dirty="0" smtClean="0"/>
              <a:t> или совпадает с ней, если у них будут равные угловые коэффициенты </a:t>
            </a:r>
            <a:r>
              <a:rPr lang="en-US" sz="2000" b="1" i="1" dirty="0" smtClean="0"/>
              <a:t>k</a:t>
            </a:r>
            <a:r>
              <a:rPr lang="ru-RU" sz="2000" b="1" i="1" dirty="0" smtClean="0"/>
              <a:t>.</a:t>
            </a:r>
            <a:r>
              <a:rPr lang="ru-RU" sz="2000" dirty="0" smtClean="0"/>
              <a:t> В нашем случае  </a:t>
            </a:r>
            <a:r>
              <a:rPr lang="en-US" sz="2000" b="1" i="1" dirty="0" smtClean="0"/>
              <a:t>k </a:t>
            </a:r>
            <a:r>
              <a:rPr lang="ru-RU" sz="2000" b="1" i="1" dirty="0" smtClean="0"/>
              <a:t>= 3. </a:t>
            </a:r>
          </a:p>
          <a:p>
            <a:pPr marL="0" indent="0">
              <a:buNone/>
            </a:pPr>
            <a:r>
              <a:rPr lang="ru-RU" sz="2000" dirty="0" smtClean="0"/>
              <a:t>Так как  </a:t>
            </a:r>
            <a:r>
              <a:rPr lang="en-US" sz="2000" b="1" i="1" dirty="0" smtClean="0"/>
              <a:t>k</a:t>
            </a:r>
            <a:r>
              <a:rPr lang="ru-RU" sz="2000" b="1" i="1" dirty="0" smtClean="0"/>
              <a:t> = f '(xₒ),  </a:t>
            </a:r>
            <a:r>
              <a:rPr lang="ru-RU" sz="2000" dirty="0" smtClean="0"/>
              <a:t>найдём на графике производной те точки, в которых выполняется это условие.</a:t>
            </a:r>
          </a:p>
          <a:p>
            <a:pPr marL="0" indent="0">
              <a:buNone/>
            </a:pPr>
            <a:r>
              <a:rPr lang="ru-RU" sz="2000" dirty="0" smtClean="0"/>
              <a:t> Проведём прямую</a:t>
            </a:r>
            <a:r>
              <a:rPr lang="ru-RU" sz="2000" b="1" i="1" dirty="0" smtClean="0"/>
              <a:t> f '(x)=3,  </a:t>
            </a:r>
            <a:r>
              <a:rPr lang="ru-RU" sz="2000" dirty="0"/>
              <a:t>то </a:t>
            </a:r>
            <a:r>
              <a:rPr lang="ru-RU" sz="2000" dirty="0" smtClean="0"/>
              <a:t>есть  </a:t>
            </a:r>
            <a:r>
              <a:rPr lang="ru-RU" sz="2000" b="1" i="1" dirty="0" smtClean="0"/>
              <a:t>у = 3</a:t>
            </a:r>
          </a:p>
          <a:p>
            <a:pPr marL="0" indent="0">
              <a:buNone/>
            </a:pPr>
            <a:r>
              <a:rPr lang="ru-RU" sz="2000" dirty="0" smtClean="0"/>
              <a:t>получим 3 точки пересечения с</a:t>
            </a:r>
          </a:p>
          <a:p>
            <a:pPr marL="0" indent="0">
              <a:buNone/>
            </a:pPr>
            <a:r>
              <a:rPr lang="ru-RU" sz="2000" b="1" i="1" dirty="0" smtClean="0"/>
              <a:t> </a:t>
            </a:r>
            <a:r>
              <a:rPr lang="ru-RU" sz="2000" dirty="0" smtClean="0"/>
              <a:t>графиком  </a:t>
            </a:r>
            <a:r>
              <a:rPr lang="ru-RU" sz="2000" b="1" i="1" dirty="0" smtClean="0"/>
              <a:t>f '(x).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Ответ: 3.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65574" name="Прямая соединительная линия 65573"/>
          <p:cNvCxnSpPr/>
          <p:nvPr/>
        </p:nvCxnSpPr>
        <p:spPr>
          <a:xfrm>
            <a:off x="6732240" y="5229200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77" name="TextBox 65576"/>
          <p:cNvSpPr txBox="1"/>
          <p:nvPr/>
        </p:nvSpPr>
        <p:spPr>
          <a:xfrm>
            <a:off x="6600092" y="42652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y=f '(x)</a:t>
            </a:r>
            <a:endParaRPr lang="ru-RU" sz="20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578" name="Овал 65577"/>
          <p:cNvSpPr/>
          <p:nvPr/>
        </p:nvSpPr>
        <p:spPr>
          <a:xfrm flipH="1">
            <a:off x="7680212" y="5178897"/>
            <a:ext cx="216024" cy="100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 flipH="1">
            <a:off x="8120698" y="5180388"/>
            <a:ext cx="216024" cy="100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 flipH="1">
            <a:off x="8336722" y="5183164"/>
            <a:ext cx="216024" cy="100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732240" y="49411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i="1" dirty="0"/>
              <a:t>у =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7" grpId="0"/>
      <p:bldP spid="65578" grpId="0" animBg="1"/>
      <p:bldP spid="75" grpId="0" animBg="1"/>
      <p:bldP spid="76" grpId="0" animBg="1"/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/>
              <p:cNvSpPr>
                <a:spLocks noGrp="1"/>
              </p:cNvSpPr>
              <p:nvPr>
                <p:ph type="title"/>
              </p:nvPr>
            </p:nvSpPr>
            <p:spPr>
              <a:xfrm>
                <a:off x="1475656" y="274638"/>
                <a:ext cx="7211144" cy="1143000"/>
              </a:xfrm>
            </p:spPr>
            <p:txBody>
              <a:bodyPr/>
              <a:lstStyle/>
              <a:p>
                <a:pPr algn="l"/>
                <a:r>
                  <a:rPr lang="ru-RU" sz="2000" b="1" dirty="0" smtClean="0">
                    <a:solidFill>
                      <a:srgbClr val="C00000"/>
                    </a:solidFill>
                  </a:rPr>
                  <a:t>На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рисунке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изображены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график функции 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y = f '(x</a:t>
                </a:r>
                <a:r>
                  <a:rPr lang="ru-RU" sz="2000" b="1" i="1" dirty="0">
                    <a:solidFill>
                      <a:srgbClr val="C00000"/>
                    </a:solidFill>
                  </a:rPr>
                  <a:t>)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. Найдите среди точек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rgbClr val="C00000"/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те точки, в которых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функция  </a:t>
                </a:r>
                <a:r>
                  <a:rPr lang="ru-RU" sz="2000" b="1" i="1" dirty="0">
                    <a:solidFill>
                      <a:srgbClr val="C00000"/>
                    </a:solidFill>
                  </a:rPr>
                  <a:t>f(x) 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возрастает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.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В ответе запишите количество найденных точек.</a:t>
                </a:r>
                <a:endParaRPr lang="ru-RU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75656" y="274638"/>
                <a:ext cx="7211144" cy="1143000"/>
              </a:xfrm>
              <a:blipFill rotWithShape="1">
                <a:blip r:embed="rId2"/>
                <a:stretch>
                  <a:fillRect l="-845" r="-930" b="-3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475656" y="1556792"/>
            <a:ext cx="7200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dirty="0">
                <a:solidFill>
                  <a:schemeClr val="bg2"/>
                </a:solidFill>
              </a:rPr>
              <a:t>Решение.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FontTx/>
              <a:buNone/>
            </a:pPr>
            <a:r>
              <a:rPr lang="ru-RU" sz="2000" dirty="0"/>
              <a:t>Функция возрастает, если её производная больше нуля. </a:t>
            </a:r>
          </a:p>
          <a:p>
            <a:pPr marL="0" indent="0">
              <a:buFontTx/>
              <a:buNone/>
            </a:pPr>
            <a:r>
              <a:rPr lang="ru-RU" sz="2000" dirty="0"/>
              <a:t> Так как на рисунке показан график производной, то больше нуля она в тех точках, которые выше оси Ох , то есть   в пяти точках.</a:t>
            </a:r>
          </a:p>
          <a:p>
            <a:pPr marL="0" indent="0">
              <a:buFontTx/>
              <a:buNone/>
            </a:pPr>
            <a:r>
              <a:rPr lang="ru-RU" b="1" dirty="0">
                <a:solidFill>
                  <a:srgbClr val="C00000"/>
                </a:solidFill>
              </a:rPr>
              <a:t>      </a:t>
            </a:r>
          </a:p>
          <a:p>
            <a:pPr marL="0" indent="0"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>
                <a:solidFill>
                  <a:srgbClr val="C00000"/>
                </a:solidFill>
              </a:rPr>
              <a:t>: 5.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3789040"/>
            <a:ext cx="4361347" cy="2830620"/>
          </a:xfr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92080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y = f '(</a:t>
            </a:r>
            <a:r>
              <a:rPr lang="ru-RU" b="1" i="1" dirty="0" smtClean="0"/>
              <a:t>x)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313993" y="4667037"/>
            <a:ext cx="114300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16216" y="5085184"/>
            <a:ext cx="114300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96336" y="4005064"/>
            <a:ext cx="114300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64288" y="4971837"/>
            <a:ext cx="114300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76256" y="4523021"/>
            <a:ext cx="114300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5" y="1124744"/>
            <a:ext cx="7596336" cy="367240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ГРАФИК ПЕРВООБРАЗНОЙ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Светлана\Pictures\Рисунок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4535597"/>
            <a:ext cx="4177223" cy="20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500166" y="260648"/>
            <a:ext cx="7643834" cy="136815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На рисунке изображён график функции </a:t>
            </a:r>
            <a:r>
              <a:rPr lang="ru-RU" sz="2000" b="1" i="1" dirty="0" smtClean="0">
                <a:solidFill>
                  <a:srgbClr val="C00000"/>
                </a:solidFill>
              </a:rPr>
              <a:t>у = </a:t>
            </a:r>
            <a:r>
              <a:rPr lang="en-US" sz="2000" b="1" i="1" dirty="0" smtClean="0">
                <a:solidFill>
                  <a:srgbClr val="C00000"/>
                </a:solidFill>
              </a:rPr>
              <a:t>F</a:t>
            </a:r>
            <a:r>
              <a:rPr lang="ru-RU" sz="2000" b="1" i="1" dirty="0" smtClean="0">
                <a:solidFill>
                  <a:srgbClr val="C00000"/>
                </a:solidFill>
              </a:rPr>
              <a:t>(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х</a:t>
            </a:r>
            <a:r>
              <a:rPr lang="ru-RU" sz="2000" b="1" i="1" dirty="0" smtClean="0">
                <a:solidFill>
                  <a:srgbClr val="C00000"/>
                </a:solidFill>
              </a:rPr>
              <a:t>)</a:t>
            </a:r>
            <a:r>
              <a:rPr lang="ru-RU" sz="2000" b="1" dirty="0" smtClean="0">
                <a:solidFill>
                  <a:srgbClr val="C00000"/>
                </a:solidFill>
              </a:rPr>
              <a:t> – одной из первообразных некоторой функции   </a:t>
            </a:r>
            <a:r>
              <a:rPr lang="en-US" sz="2000" b="1" i="1" dirty="0" smtClean="0">
                <a:solidFill>
                  <a:srgbClr val="C00000"/>
                </a:solidFill>
              </a:rPr>
              <a:t>f</a:t>
            </a:r>
            <a:r>
              <a:rPr lang="ru-RU" sz="2000" b="1" i="1" dirty="0" smtClean="0">
                <a:solidFill>
                  <a:srgbClr val="C00000"/>
                </a:solidFill>
              </a:rPr>
              <a:t>(х), </a:t>
            </a:r>
            <a:r>
              <a:rPr lang="ru-RU" sz="2000" b="1" dirty="0" smtClean="0">
                <a:solidFill>
                  <a:srgbClr val="C00000"/>
                </a:solidFill>
              </a:rPr>
              <a:t>определённой на некотором интервале </a:t>
            </a:r>
            <a:r>
              <a:rPr lang="ru-RU" sz="2000" b="1" i="1" dirty="0" smtClean="0">
                <a:solidFill>
                  <a:srgbClr val="C00000"/>
                </a:solidFill>
              </a:rPr>
              <a:t>(-16; -2).  </a:t>
            </a:r>
            <a:r>
              <a:rPr lang="ru-RU" sz="2000" b="1" dirty="0" smtClean="0">
                <a:solidFill>
                  <a:srgbClr val="C00000"/>
                </a:solidFill>
              </a:rPr>
              <a:t>Пользуясь рисунком, </a:t>
            </a:r>
            <a:r>
              <a:rPr lang="ru-RU" sz="2000" b="1" dirty="0" err="1" smtClean="0">
                <a:solidFill>
                  <a:srgbClr val="C00000"/>
                </a:solidFill>
              </a:rPr>
              <a:t>опре-делите</a:t>
            </a:r>
            <a:r>
              <a:rPr lang="ru-RU" sz="2000" b="1" dirty="0" smtClean="0">
                <a:solidFill>
                  <a:srgbClr val="C00000"/>
                </a:solidFill>
              </a:rPr>
              <a:t> число корней уравнения </a:t>
            </a:r>
            <a:r>
              <a:rPr lang="en-US" sz="2000" b="1" i="1" dirty="0" smtClean="0">
                <a:solidFill>
                  <a:srgbClr val="C00000"/>
                </a:solidFill>
              </a:rPr>
              <a:t>f</a:t>
            </a:r>
            <a:r>
              <a:rPr lang="ru-RU" sz="2000" b="1" i="1" dirty="0" smtClean="0">
                <a:solidFill>
                  <a:srgbClr val="C00000"/>
                </a:solidFill>
              </a:rPr>
              <a:t>(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х</a:t>
            </a:r>
            <a:r>
              <a:rPr lang="ru-RU" sz="2000" b="1" i="1" dirty="0" smtClean="0">
                <a:solidFill>
                  <a:srgbClr val="C00000"/>
                </a:solidFill>
              </a:rPr>
              <a:t>) = 0 </a:t>
            </a:r>
            <a:r>
              <a:rPr lang="ru-RU" sz="2000" b="1" dirty="0" smtClean="0">
                <a:solidFill>
                  <a:srgbClr val="C00000"/>
                </a:solidFill>
              </a:rPr>
              <a:t>на отрезке[-14; -4].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9939" name="Объект 2"/>
          <p:cNvSpPr>
            <a:spLocks noGrp="1"/>
          </p:cNvSpPr>
          <p:nvPr>
            <p:ph sz="half" idx="1"/>
          </p:nvPr>
        </p:nvSpPr>
        <p:spPr>
          <a:xfrm>
            <a:off x="1547663" y="1844824"/>
            <a:ext cx="7176145" cy="472711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Решение.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Воспользуемся определением первообразной. </a:t>
            </a:r>
            <a:r>
              <a:rPr lang="en-US" sz="2000" dirty="0" smtClean="0">
                <a:latin typeface="+mj-lt"/>
              </a:rPr>
              <a:t>  </a:t>
            </a:r>
            <a:endParaRPr lang="ru-RU" sz="2000" dirty="0" smtClean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Функцию </a:t>
            </a:r>
            <a:r>
              <a:rPr lang="ru-RU" sz="2000" b="1" i="1" dirty="0" smtClean="0">
                <a:latin typeface="+mj-lt"/>
              </a:rPr>
              <a:t>у = </a:t>
            </a:r>
            <a:r>
              <a:rPr lang="en-US" sz="2000" b="1" i="1" dirty="0" smtClean="0">
                <a:latin typeface="+mj-lt"/>
              </a:rPr>
              <a:t>F</a:t>
            </a:r>
            <a:r>
              <a:rPr lang="ru-RU" sz="2000" b="1" i="1" dirty="0" smtClean="0">
                <a:latin typeface="+mj-lt"/>
              </a:rPr>
              <a:t>(х) </a:t>
            </a:r>
            <a:r>
              <a:rPr lang="ru-RU" sz="2000" dirty="0" smtClean="0">
                <a:latin typeface="+mj-lt"/>
              </a:rPr>
              <a:t>называют первообразной для функции           </a:t>
            </a:r>
            <a:r>
              <a:rPr lang="ru-RU" sz="2000" b="1" i="1" dirty="0" smtClean="0">
                <a:latin typeface="+mj-lt"/>
              </a:rPr>
              <a:t>у = </a:t>
            </a:r>
            <a:r>
              <a:rPr lang="en-US" sz="2000" b="1" i="1" dirty="0" smtClean="0">
                <a:latin typeface="+mj-lt"/>
              </a:rPr>
              <a:t>f</a:t>
            </a:r>
            <a:r>
              <a:rPr lang="ru-RU" sz="2000" b="1" i="1" dirty="0" smtClean="0">
                <a:latin typeface="+mj-lt"/>
              </a:rPr>
              <a:t>(х) </a:t>
            </a:r>
            <a:r>
              <a:rPr lang="ru-RU" sz="2000" dirty="0" smtClean="0">
                <a:latin typeface="+mj-lt"/>
              </a:rPr>
              <a:t>на промежутке </a:t>
            </a:r>
            <a:r>
              <a:rPr lang="ru-RU" sz="2000" b="1" i="1" dirty="0" smtClean="0">
                <a:latin typeface="+mj-lt"/>
              </a:rPr>
              <a:t>Х</a:t>
            </a:r>
            <a:r>
              <a:rPr lang="ru-RU" sz="2000" dirty="0" smtClean="0">
                <a:latin typeface="+mj-lt"/>
              </a:rPr>
              <a:t>, если для всех </a:t>
            </a:r>
            <a:r>
              <a:rPr lang="ru-RU" sz="2000" i="1" dirty="0" smtClean="0">
                <a:latin typeface="+mj-lt"/>
              </a:rPr>
              <a:t>х </a:t>
            </a:r>
            <a:r>
              <a:rPr lang="ru-RU" sz="2000" dirty="0" smtClean="0">
                <a:latin typeface="+mj-lt"/>
              </a:rPr>
              <a:t>из этого промежутка выполняется равенство         </a:t>
            </a:r>
            <a:r>
              <a:rPr lang="en-US" sz="2000" b="1" i="1" dirty="0" smtClean="0">
                <a:latin typeface="+mj-lt"/>
              </a:rPr>
              <a:t>F</a:t>
            </a:r>
            <a:r>
              <a:rPr lang="ru-RU" sz="2000" b="1" i="1" dirty="0">
                <a:latin typeface="+mj-lt"/>
              </a:rPr>
              <a:t>'</a:t>
            </a:r>
            <a:r>
              <a:rPr lang="ru-RU" sz="2000" b="1" i="1" dirty="0" smtClean="0">
                <a:latin typeface="+mj-lt"/>
              </a:rPr>
              <a:t>(х)</a:t>
            </a:r>
            <a:r>
              <a:rPr lang="ru-RU" sz="2000" b="1" dirty="0" smtClean="0">
                <a:latin typeface="+mj-lt"/>
              </a:rPr>
              <a:t> =</a:t>
            </a:r>
            <a:r>
              <a:rPr lang="en-US" sz="2000" b="1" i="1" dirty="0" smtClean="0">
                <a:latin typeface="+mj-lt"/>
              </a:rPr>
              <a:t> f</a:t>
            </a:r>
            <a:r>
              <a:rPr lang="ru-RU" sz="2000" b="1" i="1" dirty="0" smtClean="0">
                <a:latin typeface="+mj-lt"/>
              </a:rPr>
              <a:t>(х)</a:t>
            </a:r>
            <a:r>
              <a:rPr lang="ru-RU" sz="2000" dirty="0" smtClean="0">
                <a:latin typeface="+mj-lt"/>
              </a:rPr>
              <a:t>.</a:t>
            </a:r>
            <a:r>
              <a:rPr lang="ru-RU" sz="2000" b="1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Производная функции </a:t>
            </a:r>
            <a:r>
              <a:rPr lang="ru-RU" sz="2000" b="1" i="1" dirty="0" smtClean="0">
                <a:latin typeface="+mj-lt"/>
              </a:rPr>
              <a:t>у </a:t>
            </a:r>
            <a:r>
              <a:rPr lang="ru-RU" sz="2000" dirty="0" smtClean="0">
                <a:latin typeface="+mj-lt"/>
              </a:rPr>
              <a:t>равна нулю в четырёх точках.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  <a:p>
            <a:pPr marL="0" indent="0">
              <a:buNone/>
            </a:pPr>
            <a:endParaRPr lang="ru-RU" sz="2000" dirty="0" smtClean="0"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Ответ: 4.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72132" y="5857892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562083" y="5733256"/>
            <a:ext cx="2096212" cy="66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480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у = </a:t>
            </a:r>
            <a:r>
              <a:rPr lang="en-US" b="1" i="1" dirty="0"/>
              <a:t>F</a:t>
            </a:r>
            <a:r>
              <a:rPr lang="ru-RU" b="1" i="1" dirty="0"/>
              <a:t>(х)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652120" y="61653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38181" y="458112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948642" y="51571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166066" y="481601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5" grpId="0"/>
      <p:bldP spid="8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На рисунке изображен график функции  </a:t>
            </a:r>
            <a:r>
              <a:rPr lang="ru-RU" sz="2000" b="1" i="1" dirty="0">
                <a:solidFill>
                  <a:srgbClr val="C00000"/>
                </a:solidFill>
              </a:rPr>
              <a:t>y = f(x)</a:t>
            </a:r>
            <a:r>
              <a:rPr lang="ru-RU" sz="2000" b="1" dirty="0">
                <a:solidFill>
                  <a:srgbClr val="C00000"/>
                </a:solidFill>
              </a:rPr>
              <a:t>, определенной на интервале (−3; 10). Найдите количество точек, в которых производная </a:t>
            </a:r>
            <a:r>
              <a:rPr lang="ru-RU" sz="2000" b="1" i="1" dirty="0">
                <a:solidFill>
                  <a:srgbClr val="C00000"/>
                </a:solidFill>
              </a:rPr>
              <a:t>f(x) </a:t>
            </a:r>
            <a:r>
              <a:rPr lang="ru-RU" sz="2000" b="1" dirty="0">
                <a:solidFill>
                  <a:srgbClr val="C00000"/>
                </a:solidFill>
              </a:rPr>
              <a:t>равна 0</a:t>
            </a:r>
            <a:r>
              <a:rPr lang="ru-RU" sz="2000" b="1" i="1" dirty="0">
                <a:solidFill>
                  <a:srgbClr val="C00000"/>
                </a:solidFill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Решение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ru-RU" sz="2000" dirty="0"/>
          </a:p>
          <a:p>
            <a:pPr>
              <a:buNone/>
            </a:pPr>
            <a:r>
              <a:rPr lang="ru-RU" sz="2000" dirty="0" smtClean="0"/>
              <a:t>          Чтобы производная функции была  </a:t>
            </a:r>
            <a:r>
              <a:rPr lang="ru-RU" sz="2000" dirty="0"/>
              <a:t>равна нулю, </a:t>
            </a:r>
            <a:r>
              <a:rPr lang="ru-RU" sz="2000" dirty="0" smtClean="0"/>
              <a:t>угловой </a:t>
            </a:r>
            <a:r>
              <a:rPr lang="ru-RU" sz="2000" dirty="0"/>
              <a:t>коэффициент касательной, проведённой к графику функции в этой точке (или тангенс угла наклона касательной к положительному направлению оси </a:t>
            </a:r>
            <a:r>
              <a:rPr lang="ru-RU" sz="2000" dirty="0" smtClean="0"/>
              <a:t>Ох)  был  тоже </a:t>
            </a:r>
            <a:r>
              <a:rPr lang="ru-RU" sz="2000" dirty="0"/>
              <a:t>равен нулю, поэтому касательная к графику функции в этой точке параллельна оси Ох.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/>
              <a:t>Проведём </a:t>
            </a:r>
            <a:r>
              <a:rPr lang="ru-RU" sz="2000" dirty="0" smtClean="0"/>
              <a:t>горизонтальные </a:t>
            </a:r>
            <a:r>
              <a:rPr lang="ru-RU" sz="2000" dirty="0"/>
              <a:t>касательные, </a:t>
            </a:r>
          </a:p>
          <a:p>
            <a:pPr>
              <a:buNone/>
            </a:pPr>
            <a:r>
              <a:rPr lang="ru-RU" sz="2000" dirty="0"/>
              <a:t>       посчитаем количество точек.</a:t>
            </a:r>
          </a:p>
          <a:p>
            <a:pPr>
              <a:buNone/>
            </a:pPr>
            <a:r>
              <a:rPr lang="ru-RU" sz="2000" dirty="0"/>
              <a:t>     </a:t>
            </a:r>
          </a:p>
          <a:p>
            <a:pPr>
              <a:buNone/>
            </a:pPr>
            <a:r>
              <a:rPr lang="ru-RU" sz="2000" dirty="0"/>
              <a:t>      </a:t>
            </a:r>
            <a:r>
              <a:rPr lang="ru-RU" sz="2000" b="1" dirty="0">
                <a:solidFill>
                  <a:srgbClr val="C00000"/>
                </a:solidFill>
              </a:rPr>
              <a:t>Ответ: 9.</a:t>
            </a:r>
            <a:endParaRPr lang="ru-RU" sz="2000" b="1" dirty="0"/>
          </a:p>
        </p:txBody>
      </p:sp>
      <p:pic>
        <p:nvPicPr>
          <p:cNvPr id="87043" name="Picture 3" descr="C:\Users\Светлана\Pictures\Рф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4045769" cy="22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17096" y="4649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y = f(x</a:t>
            </a:r>
            <a:r>
              <a:rPr lang="ru-RU" b="1" i="1" dirty="0" smtClean="0"/>
              <a:t>)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68144" y="5949280"/>
            <a:ext cx="43204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217096" y="5877272"/>
            <a:ext cx="51514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20272" y="4941168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596336" y="4999315"/>
            <a:ext cx="3600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69224" y="5248175"/>
            <a:ext cx="2991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778309" y="5301208"/>
            <a:ext cx="39604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474668" y="6165304"/>
            <a:ext cx="40824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40" name="Прямая соединительная линия 87039"/>
          <p:cNvCxnSpPr/>
          <p:nvPr/>
        </p:nvCxnSpPr>
        <p:spPr>
          <a:xfrm>
            <a:off x="5652120" y="6183707"/>
            <a:ext cx="76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1" name="Овал 87040"/>
          <p:cNvSpPr/>
          <p:nvPr/>
        </p:nvSpPr>
        <p:spPr>
          <a:xfrm>
            <a:off x="7225208" y="483532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678381" y="48750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54650" y="620465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181328" y="619867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976156" y="58471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414120" y="57031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606784" y="61653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446776" y="5245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884368" y="530938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704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Источники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1692275" y="1600200"/>
            <a:ext cx="6994525" cy="4525963"/>
          </a:xfrm>
        </p:spPr>
        <p:txBody>
          <a:bodyPr/>
          <a:lstStyle/>
          <a:p>
            <a:r>
              <a:rPr lang="en-US" sz="200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://213.208.189.17/os11/xmodules/qprint/afrms.php?proj</a:t>
            </a:r>
            <a:r>
              <a:rPr lang="en-US" sz="2000" dirty="0" smtClean="0"/>
              <a:t>=</a:t>
            </a:r>
            <a:r>
              <a:rPr lang="ru-RU" sz="2000" dirty="0" smtClean="0"/>
              <a:t> ФИПИ. Открытый банк ЕГЭ. Математика</a:t>
            </a:r>
            <a:endParaRPr lang="ru-RU" sz="2000" dirty="0" smtClean="0"/>
          </a:p>
          <a:p>
            <a:r>
              <a:rPr lang="ru-RU" sz="2000" dirty="0" smtClean="0"/>
              <a:t>ЕГЭ-2014</a:t>
            </a:r>
            <a:r>
              <a:rPr lang="ru-RU" sz="2000" dirty="0" smtClean="0"/>
              <a:t>: Математика: самое полное издание типовых вариантов заданий; под ред. </a:t>
            </a:r>
            <a:r>
              <a:rPr lang="ru-RU" sz="2000" dirty="0" err="1" smtClean="0"/>
              <a:t>А.Л.Семёнова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И.В.Ященко</a:t>
            </a:r>
            <a:r>
              <a:rPr lang="ru-RU" sz="2000" dirty="0" smtClean="0"/>
              <a:t>. – Москва: АСТ: </a:t>
            </a:r>
            <a:r>
              <a:rPr lang="ru-RU" sz="2000" dirty="0" err="1" smtClean="0"/>
              <a:t>Астрель</a:t>
            </a:r>
            <a:r>
              <a:rPr lang="ru-RU" sz="2000" dirty="0" smtClean="0"/>
              <a:t>, 2014. – 123, </a:t>
            </a:r>
            <a:r>
              <a:rPr lang="en-US" sz="2000" dirty="0" smtClean="0"/>
              <a:t>[</a:t>
            </a:r>
            <a:r>
              <a:rPr lang="ru-RU" sz="2000" dirty="0" smtClean="0"/>
              <a:t>5</a:t>
            </a:r>
            <a:r>
              <a:rPr lang="en-US" sz="2000" dirty="0" smtClean="0"/>
              <a:t>]</a:t>
            </a:r>
            <a:r>
              <a:rPr lang="ru-RU" sz="2000" dirty="0" smtClean="0"/>
              <a:t>с. - (Федеральный институт педагогических измерений).</a:t>
            </a:r>
          </a:p>
          <a:p>
            <a:pPr lvl="0"/>
            <a:r>
              <a:rPr lang="ru-RU" sz="2000" i="1" dirty="0">
                <a:solidFill>
                  <a:srgbClr val="000000"/>
                </a:solidFill>
                <a:hlinkClick r:id="rId3"/>
              </a:rPr>
              <a:t>http://pedsovet.su/</a:t>
            </a:r>
            <a:r>
              <a:rPr lang="ru-RU" sz="2000" dirty="0">
                <a:solidFill>
                  <a:srgbClr val="000000"/>
                </a:solidFill>
              </a:rPr>
              <a:t>  шаблон фона</a:t>
            </a:r>
          </a:p>
          <a:p>
            <a:pPr algn="ctr">
              <a:buFontTx/>
              <a:buNone/>
            </a:pPr>
            <a:r>
              <a:rPr lang="ru-RU" sz="2000" dirty="0" smtClean="0"/>
              <a:t> </a:t>
            </a:r>
            <a:endParaRPr lang="ru-RU" sz="20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357290" y="0"/>
                <a:ext cx="7329510" cy="1417638"/>
              </a:xfrm>
            </p:spPr>
            <p:txBody>
              <a:bodyPr/>
              <a:lstStyle/>
              <a:p>
                <a:pPr algn="l"/>
                <a:r>
                  <a:rPr lang="ru-RU" sz="2000" b="1" dirty="0" smtClean="0">
                    <a:solidFill>
                      <a:srgbClr val="C00000"/>
                    </a:solidFill>
                  </a:rPr>
                  <a:t>Функция 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y = f(x)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 определена  на интервале (-5;6). На рисунке изображен график функции 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y = f(x)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. Найдите среди точек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rgbClr val="C00000"/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ru-RU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те точки, в которых производная  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f(x) 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равна 0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.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В ответе запишите количество найденных точек.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57290" y="0"/>
                <a:ext cx="7329510" cy="1417638"/>
              </a:xfrm>
              <a:blipFill rotWithShape="1">
                <a:blip r:embed="rId2"/>
                <a:stretch>
                  <a:fillRect l="-915" b="-3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57290" y="1500150"/>
                <a:ext cx="7572428" cy="53578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Решение.</a:t>
                </a: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Касательная параллельна оси Ох  только в точках</a:t>
                </a:r>
                <a:r>
                  <a:rPr lang="ru-RU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dirty="0"/>
                  <a:t>,</a:t>
                </a:r>
                <a:r>
                  <a:rPr lang="ru-RU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b="1" i="1" smtClean="0"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ru-RU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  <m:sub>
                        <m:eqArr>
                          <m:eqArrPr>
                            <m:ctrlPr>
                              <a:rPr lang="ru-RU" sz="20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b="1" i="1" smtClean="0">
                                <a:latin typeface="Cambria Math"/>
                              </a:rPr>
                              <m:t>𝟕</m:t>
                            </m:r>
                            <m:r>
                              <a:rPr lang="ru-RU" sz="2000" b="1" i="1" smtClean="0">
                                <a:latin typeface="Cambria Math"/>
                              </a:rPr>
                              <m:t>.</m:t>
                            </m:r>
                          </m:e>
                          <m:e/>
                        </m:eqArr>
                      </m:sub>
                    </m:sSub>
                  </m:oMath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(</a:t>
                </a:r>
                <a:r>
                  <a:rPr lang="ru-RU" sz="2000" dirty="0"/>
                  <a:t>В точках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000" dirty="0"/>
                  <a:t>,</a:t>
                </a:r>
                <a:r>
                  <a:rPr lang="ru-RU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ru-RU" sz="2000" dirty="0"/>
                  <a:t> производная не существует).</a:t>
                </a:r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endParaRPr lang="ru-RU" sz="2400" dirty="0" smtClean="0"/>
              </a:p>
              <a:p>
                <a:endParaRPr lang="ru-RU" sz="2400" dirty="0" smtClean="0"/>
              </a:p>
              <a:p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C00000"/>
                    </a:solidFill>
                  </a:rPr>
                  <a:t>Ответ: 3.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57290" y="1500150"/>
                <a:ext cx="7572428" cy="5357850"/>
              </a:xfrm>
              <a:blipFill rotWithShape="1">
                <a:blip r:embed="rId3"/>
                <a:stretch>
                  <a:fillRect l="-1288" t="-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5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643446"/>
            <a:ext cx="4038600" cy="192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715008" y="5857892"/>
            <a:ext cx="571504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00892" y="6000768"/>
            <a:ext cx="571504" cy="158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58148" y="6143644"/>
            <a:ext cx="71438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Овальная выноска 22"/>
          <p:cNvSpPr/>
          <p:nvPr/>
        </p:nvSpPr>
        <p:spPr>
          <a:xfrm>
            <a:off x="5715008" y="3357538"/>
            <a:ext cx="1214446" cy="1000132"/>
          </a:xfrm>
          <a:prstGeom prst="wedgeEllipseCallout">
            <a:avLst>
              <a:gd name="adj1" fmla="val 10479"/>
              <a:gd name="adj2" fmla="val 142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f </a:t>
            </a:r>
            <a:r>
              <a:rPr lang="en-US" sz="1200" b="1" i="1" dirty="0" smtClean="0">
                <a:solidFill>
                  <a:schemeClr val="tx1"/>
                </a:solidFill>
                <a:latin typeface="Verdana"/>
              </a:rPr>
              <a:t>’ </a:t>
            </a:r>
            <a:r>
              <a:rPr lang="ru-RU" sz="1200" b="1" i="1" dirty="0" smtClean="0">
                <a:solidFill>
                  <a:schemeClr val="tx1"/>
                </a:solidFill>
              </a:rPr>
              <a:t>(</a:t>
            </a:r>
            <a:r>
              <a:rPr lang="ru-RU" sz="1200" b="1" i="1" dirty="0" err="1" smtClean="0">
                <a:solidFill>
                  <a:schemeClr val="tx1"/>
                </a:solidFill>
              </a:rPr>
              <a:t>x</a:t>
            </a:r>
            <a:r>
              <a:rPr lang="ru-RU" sz="1200" b="1" i="1" dirty="0" smtClean="0">
                <a:solidFill>
                  <a:schemeClr val="tx1"/>
                </a:solidFill>
              </a:rPr>
              <a:t>)</a:t>
            </a:r>
            <a:r>
              <a:rPr lang="en-US" sz="1200" b="1" i="1" dirty="0" smtClean="0">
                <a:solidFill>
                  <a:schemeClr val="tx1"/>
                </a:solidFill>
              </a:rPr>
              <a:t> </a:t>
            </a:r>
            <a:r>
              <a:rPr lang="ru-RU" sz="1200" b="1" i="1" dirty="0" smtClean="0">
                <a:solidFill>
                  <a:schemeClr val="tx1"/>
                </a:solidFill>
              </a:rPr>
              <a:t>не существует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7429520" y="2857496"/>
            <a:ext cx="1214446" cy="1143008"/>
          </a:xfrm>
          <a:prstGeom prst="wedgeEllipseCallout">
            <a:avLst>
              <a:gd name="adj1" fmla="val -91328"/>
              <a:gd name="adj2" fmla="val 173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tx1"/>
                </a:solidFill>
              </a:rPr>
              <a:t>f </a:t>
            </a:r>
            <a:r>
              <a:rPr lang="en-US" sz="1200" b="1" i="1" dirty="0" smtClean="0">
                <a:solidFill>
                  <a:schemeClr val="tx1"/>
                </a:solidFill>
                <a:latin typeface="Verdana"/>
              </a:rPr>
              <a:t>’ </a:t>
            </a:r>
            <a:r>
              <a:rPr lang="ru-RU" sz="1200" b="1" i="1" dirty="0" smtClean="0">
                <a:solidFill>
                  <a:schemeClr val="tx1"/>
                </a:solidFill>
              </a:rPr>
              <a:t>(</a:t>
            </a:r>
            <a:r>
              <a:rPr lang="ru-RU" sz="1200" b="1" i="1" dirty="0" err="1" smtClean="0">
                <a:solidFill>
                  <a:schemeClr val="tx1"/>
                </a:solidFill>
              </a:rPr>
              <a:t>x</a:t>
            </a:r>
            <a:r>
              <a:rPr lang="ru-RU" sz="1200" b="1" i="1" dirty="0" smtClean="0">
                <a:solidFill>
                  <a:schemeClr val="tx1"/>
                </a:solidFill>
              </a:rPr>
              <a:t>)</a:t>
            </a:r>
            <a:r>
              <a:rPr lang="en-US" sz="1200" b="1" i="1" dirty="0" smtClean="0">
                <a:solidFill>
                  <a:schemeClr val="tx1"/>
                </a:solidFill>
              </a:rPr>
              <a:t> </a:t>
            </a:r>
            <a:r>
              <a:rPr lang="ru-RU" sz="1200" b="1" i="1" dirty="0" smtClean="0">
                <a:solidFill>
                  <a:schemeClr val="tx1"/>
                </a:solidFill>
              </a:rPr>
              <a:t>не существует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929322" y="578645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215206" y="592933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143900" y="607220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75656" y="274638"/>
                <a:ext cx="7211144" cy="1143000"/>
              </a:xfrm>
            </p:spPr>
            <p:txBody>
              <a:bodyPr/>
              <a:lstStyle/>
              <a:p>
                <a:pPr algn="l"/>
                <a:r>
                  <a:rPr lang="ru-RU" sz="2000" b="1" dirty="0" smtClean="0">
                    <a:solidFill>
                      <a:srgbClr val="C00000"/>
                    </a:solidFill>
                  </a:rPr>
                  <a:t>На рисунке изображен график функции   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y = f(x)  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и касательная к этому графику, проведенная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2000" i="1" dirty="0" smtClean="0"/>
                  <a:t>.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Уравнение касательной дано на рисунке. Найдите значение производной функции   </a:t>
                </a:r>
                <a:r>
                  <a:rPr lang="ru-RU" sz="2000" b="1" i="1" dirty="0" smtClean="0">
                    <a:solidFill>
                      <a:srgbClr val="C00000"/>
                    </a:solidFill>
                  </a:rPr>
                  <a:t>y = 2f (x)-1   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 в точке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000" i="1" dirty="0" smtClean="0"/>
                  <a:t> </a:t>
                </a:r>
                <a:r>
                  <a:rPr lang="ru-RU" sz="2000" i="1" dirty="0"/>
                  <a:t>. </a:t>
                </a:r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75656" y="274638"/>
                <a:ext cx="7211144" cy="1143000"/>
              </a:xfrm>
              <a:blipFill rotWithShape="1">
                <a:blip r:embed="rId2"/>
                <a:stretch>
                  <a:fillRect l="-845" t="-10106" b="-16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72198" y="4143380"/>
            <a:ext cx="2809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1628800"/>
            <a:ext cx="7272808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Решение.</a:t>
            </a:r>
          </a:p>
          <a:p>
            <a:pPr marL="0" indent="0">
              <a:buNone/>
            </a:pPr>
            <a:r>
              <a:rPr lang="ru-RU" sz="2000" dirty="0" smtClean="0"/>
              <a:t>1. Найдем </a:t>
            </a:r>
            <a:r>
              <a:rPr lang="ru-RU" sz="2000" dirty="0"/>
              <a:t>производную функции  </a:t>
            </a:r>
            <a:r>
              <a:rPr lang="ru-RU" sz="2000" i="1" dirty="0"/>
              <a:t>у, </a:t>
            </a:r>
            <a:r>
              <a:rPr lang="ru-RU" sz="2000" dirty="0"/>
              <a:t>т.е.   </a:t>
            </a:r>
            <a:r>
              <a:rPr lang="ru-RU" sz="2000" b="1" i="1" dirty="0"/>
              <a:t>у' </a:t>
            </a:r>
            <a:r>
              <a:rPr lang="ru-RU" sz="2000" i="1" dirty="0"/>
              <a:t>=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/>
              <a:t>(2f (x)-1</a:t>
            </a:r>
            <a:r>
              <a:rPr lang="ru-RU" sz="2000" b="1" i="1" dirty="0" smtClean="0"/>
              <a:t>)‘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= </a:t>
            </a:r>
            <a:r>
              <a:rPr lang="ru-RU" sz="2000" b="1" i="1" dirty="0"/>
              <a:t>2f '(x</a:t>
            </a:r>
            <a:r>
              <a:rPr lang="ru-RU" sz="2000" b="1" i="1" dirty="0" smtClean="0"/>
              <a:t>).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2. Известно, что в уравнении касательной   </a:t>
            </a:r>
            <a:r>
              <a:rPr lang="ru-RU" sz="2000" b="1" i="1" dirty="0" smtClean="0"/>
              <a:t>y = </a:t>
            </a:r>
            <a:r>
              <a:rPr lang="en-US" sz="2000" b="1" i="1" dirty="0" smtClean="0"/>
              <a:t>k</a:t>
            </a:r>
            <a:r>
              <a:rPr lang="ru-RU" sz="2000" b="1" i="1" dirty="0" smtClean="0"/>
              <a:t>x+</a:t>
            </a:r>
            <a:r>
              <a:rPr lang="en-US" sz="2000" b="1" i="1" dirty="0" smtClean="0"/>
              <a:t>b</a:t>
            </a:r>
            <a:r>
              <a:rPr lang="ru-RU" sz="2000" b="1" i="1" dirty="0" smtClean="0"/>
              <a:t>  </a:t>
            </a:r>
            <a:r>
              <a:rPr lang="ru-RU" sz="2000" dirty="0" smtClean="0"/>
              <a:t>угловой коэффициент  </a:t>
            </a:r>
            <a:r>
              <a:rPr lang="en-US" sz="2000" b="1" i="1" dirty="0" smtClean="0"/>
              <a:t>k</a:t>
            </a:r>
            <a:r>
              <a:rPr lang="ru-RU" sz="2000" b="1" i="1" dirty="0" smtClean="0"/>
              <a:t> = f '(x). </a:t>
            </a:r>
          </a:p>
          <a:p>
            <a:pPr marL="0" indent="0">
              <a:buNone/>
            </a:pPr>
            <a:r>
              <a:rPr lang="ru-RU" sz="2000" dirty="0" smtClean="0"/>
              <a:t>Поэтому т.к. в нашем случае </a:t>
            </a:r>
            <a:r>
              <a:rPr lang="ru-RU" sz="2000" b="1" i="1" dirty="0" smtClean="0"/>
              <a:t>у = 1,5х+3,5, </a:t>
            </a:r>
            <a:r>
              <a:rPr lang="ru-RU" sz="2000" dirty="0" smtClean="0"/>
              <a:t>то</a:t>
            </a:r>
            <a:r>
              <a:rPr lang="ru-RU" sz="2000" b="1" i="1" dirty="0" smtClean="0"/>
              <a:t> f </a:t>
            </a:r>
            <a:r>
              <a:rPr lang="ru-RU" sz="2000" b="1" i="1" dirty="0"/>
              <a:t>'(</a:t>
            </a:r>
            <a:r>
              <a:rPr lang="ru-RU" sz="2000" b="1" i="1" dirty="0" smtClean="0"/>
              <a:t>x)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=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1,5 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ru-RU" sz="20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 3</a:t>
            </a:r>
            <a:r>
              <a:rPr lang="ru-RU" sz="2000" i="1" dirty="0" smtClean="0"/>
              <a:t>.</a:t>
            </a:r>
            <a:r>
              <a:rPr lang="ru-RU" sz="2000" dirty="0" smtClean="0"/>
              <a:t>Подставим</a:t>
            </a:r>
            <a:r>
              <a:rPr lang="ru-RU" sz="2000" i="1" dirty="0" smtClean="0"/>
              <a:t> </a:t>
            </a:r>
            <a:r>
              <a:rPr lang="ru-RU" sz="2000" dirty="0"/>
              <a:t> </a:t>
            </a:r>
            <a:r>
              <a:rPr lang="ru-RU" sz="2000" b="1" i="1" dirty="0"/>
              <a:t> f '(</a:t>
            </a:r>
            <a:r>
              <a:rPr lang="ru-RU" sz="2000" b="1" i="1" dirty="0" smtClean="0"/>
              <a:t>x)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=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1,5, </a:t>
            </a:r>
            <a:r>
              <a:rPr lang="ru-RU" sz="2000" dirty="0" smtClean="0"/>
              <a:t>получим 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b="1" i="1" dirty="0" smtClean="0"/>
              <a:t>у</a:t>
            </a:r>
            <a:r>
              <a:rPr lang="ru-RU" sz="2000" b="1" i="1" dirty="0"/>
              <a:t>' </a:t>
            </a:r>
            <a:r>
              <a:rPr lang="ru-RU" sz="2000" i="1" dirty="0"/>
              <a:t>=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smtClean="0"/>
              <a:t>2f </a:t>
            </a:r>
            <a:r>
              <a:rPr lang="ru-RU" sz="2000" b="1" i="1" dirty="0"/>
              <a:t>'(</a:t>
            </a:r>
            <a:r>
              <a:rPr lang="ru-RU" sz="2000" b="1" i="1" dirty="0" smtClean="0"/>
              <a:t>x)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=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2·</a:t>
            </a:r>
            <a:r>
              <a:rPr lang="ru-RU" sz="2000" dirty="0" smtClean="0"/>
              <a:t> </a:t>
            </a:r>
            <a:r>
              <a:rPr lang="ru-RU" sz="2000" b="1" i="1" dirty="0" smtClean="0"/>
              <a:t>1,5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 =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3</a:t>
            </a:r>
            <a:r>
              <a:rPr lang="en-US" sz="2000" b="1" i="1" dirty="0" smtClean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это и </a:t>
            </a:r>
            <a:r>
              <a:rPr lang="ru-RU" sz="2000" dirty="0" smtClean="0"/>
              <a:t>есть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искомое значение производной 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функции   </a:t>
            </a:r>
            <a:r>
              <a:rPr lang="ru-RU" sz="2000" b="1" i="1" dirty="0" smtClean="0">
                <a:solidFill>
                  <a:schemeClr val="tx1"/>
                </a:solidFill>
              </a:rPr>
              <a:t>y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=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2f </a:t>
            </a:r>
            <a:r>
              <a:rPr lang="ru-RU" sz="2000" b="1" i="1" dirty="0">
                <a:solidFill>
                  <a:schemeClr val="tx1"/>
                </a:solidFill>
              </a:rPr>
              <a:t>(x)-1    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точке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000" b="1" i="1" dirty="0" smtClean="0">
                <a:solidFill>
                  <a:schemeClr val="tx1"/>
                </a:solidFill>
              </a:rPr>
              <a:t>xₒ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Ответ: 3.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>
                <a:solidFill>
                  <a:srgbClr val="C00000"/>
                </a:solidFill>
              </a:rPr>
              <a:t>На рисунке изображен график функции </a:t>
            </a:r>
            <a:r>
              <a:rPr lang="ru-RU" sz="2200" b="1" i="1" dirty="0">
                <a:solidFill>
                  <a:srgbClr val="C00000"/>
                </a:solidFill>
              </a:rPr>
              <a:t>y=f(x)</a:t>
            </a:r>
            <a:r>
              <a:rPr lang="ru-RU" sz="2200" b="1" dirty="0">
                <a:solidFill>
                  <a:srgbClr val="C00000"/>
                </a:solidFill>
              </a:rPr>
              <a:t>, определенной на интервале (−1; 12). Определите количество целых точек, в которых производная функции отрицательна.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Решение. </a:t>
            </a:r>
          </a:p>
          <a:p>
            <a:pPr marL="0" indent="0">
              <a:buNone/>
            </a:pPr>
            <a:r>
              <a:rPr lang="ru-RU" sz="2000" dirty="0"/>
              <a:t>Производная функции отрицательна на интервалах убывания функции</a:t>
            </a:r>
            <a:r>
              <a:rPr lang="ru-RU" sz="2000" dirty="0" smtClean="0"/>
              <a:t>,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т. е. на интервалах  </a:t>
            </a:r>
            <a:r>
              <a:rPr lang="ru-RU" sz="2000" dirty="0" smtClean="0"/>
              <a:t>    </a:t>
            </a:r>
            <a:r>
              <a:rPr lang="ru-RU" sz="2000" b="1" i="1" dirty="0"/>
              <a:t>(0,5; 3), (6; 10) и (11; 12),  </a:t>
            </a:r>
            <a:endParaRPr lang="en-US" sz="2000" b="1" i="1" dirty="0" smtClean="0"/>
          </a:p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2000" dirty="0"/>
              <a:t>целыми являются </a:t>
            </a:r>
            <a:r>
              <a:rPr lang="ru-RU" sz="2000" dirty="0" smtClean="0"/>
              <a:t>точки       </a:t>
            </a:r>
            <a:r>
              <a:rPr lang="ru-RU" sz="2000" b="1" i="1" dirty="0" smtClean="0"/>
              <a:t> </a:t>
            </a:r>
            <a:r>
              <a:rPr lang="ru-RU" sz="2000" b="1" i="1" dirty="0"/>
              <a:t>х </a:t>
            </a:r>
            <a:r>
              <a:rPr lang="en-US" sz="2000" b="1" i="1" dirty="0"/>
              <a:t>=</a:t>
            </a:r>
            <a:r>
              <a:rPr lang="ru-RU" sz="2000" b="1" i="1" dirty="0"/>
              <a:t> 1; 2; 7; 8; </a:t>
            </a:r>
            <a:r>
              <a:rPr lang="ru-RU" sz="2000" b="1" i="1" dirty="0" smtClean="0"/>
              <a:t>9</a:t>
            </a:r>
            <a:r>
              <a:rPr lang="en-US" sz="2000" b="1" i="1" dirty="0" smtClean="0"/>
              <a:t> </a:t>
            </a:r>
            <a:endParaRPr lang="ru-RU" sz="2000" b="1" i="1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ru-RU" sz="2000" dirty="0" smtClean="0"/>
              <a:t>(точки </a:t>
            </a:r>
            <a:r>
              <a:rPr lang="ru-RU" sz="2000" b="1" i="1" dirty="0" smtClean="0"/>
              <a:t>х = 3,6,10,11,12 </a:t>
            </a:r>
            <a:r>
              <a:rPr lang="ru-RU" sz="2000" dirty="0" smtClean="0"/>
              <a:t>не принадлежат интервалам убывания функции)</a:t>
            </a:r>
            <a:br>
              <a:rPr lang="ru-RU" sz="2000" dirty="0" smtClean="0"/>
            </a:b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Ответ: 5.</a:t>
            </a: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50" y="3929063"/>
            <a:ext cx="43926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500563" y="4500563"/>
            <a:ext cx="144462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86500" y="5072063"/>
            <a:ext cx="144463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72250" y="5286375"/>
            <a:ext cx="144463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58000" y="5929313"/>
            <a:ext cx="144463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86313" y="5286375"/>
            <a:ext cx="144462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455886" y="4412343"/>
            <a:ext cx="740228" cy="1553028"/>
          </a:xfrm>
          <a:custGeom>
            <a:avLst/>
            <a:gdLst>
              <a:gd name="connsiteX0" fmla="*/ 0 w 740228"/>
              <a:gd name="connsiteY0" fmla="*/ 0 h 1553028"/>
              <a:gd name="connsiteX1" fmla="*/ 72571 w 740228"/>
              <a:gd name="connsiteY1" fmla="*/ 29028 h 1553028"/>
              <a:gd name="connsiteX2" fmla="*/ 101600 w 740228"/>
              <a:gd name="connsiteY2" fmla="*/ 72571 h 1553028"/>
              <a:gd name="connsiteX3" fmla="*/ 145143 w 740228"/>
              <a:gd name="connsiteY3" fmla="*/ 101600 h 1553028"/>
              <a:gd name="connsiteX4" fmla="*/ 188685 w 740228"/>
              <a:gd name="connsiteY4" fmla="*/ 188686 h 1553028"/>
              <a:gd name="connsiteX5" fmla="*/ 232228 w 740228"/>
              <a:gd name="connsiteY5" fmla="*/ 333828 h 1553028"/>
              <a:gd name="connsiteX6" fmla="*/ 246743 w 740228"/>
              <a:gd name="connsiteY6" fmla="*/ 478971 h 1553028"/>
              <a:gd name="connsiteX7" fmla="*/ 290285 w 740228"/>
              <a:gd name="connsiteY7" fmla="*/ 624114 h 1553028"/>
              <a:gd name="connsiteX8" fmla="*/ 304800 w 740228"/>
              <a:gd name="connsiteY8" fmla="*/ 667657 h 1553028"/>
              <a:gd name="connsiteX9" fmla="*/ 362857 w 740228"/>
              <a:gd name="connsiteY9" fmla="*/ 754743 h 1553028"/>
              <a:gd name="connsiteX10" fmla="*/ 435428 w 740228"/>
              <a:gd name="connsiteY10" fmla="*/ 972457 h 1553028"/>
              <a:gd name="connsiteX11" fmla="*/ 449943 w 740228"/>
              <a:gd name="connsiteY11" fmla="*/ 1059543 h 1553028"/>
              <a:gd name="connsiteX12" fmla="*/ 464457 w 740228"/>
              <a:gd name="connsiteY12" fmla="*/ 1103086 h 1553028"/>
              <a:gd name="connsiteX13" fmla="*/ 478971 w 740228"/>
              <a:gd name="connsiteY13" fmla="*/ 1175657 h 1553028"/>
              <a:gd name="connsiteX14" fmla="*/ 493485 w 740228"/>
              <a:gd name="connsiteY14" fmla="*/ 1233714 h 1553028"/>
              <a:gd name="connsiteX15" fmla="*/ 551543 w 740228"/>
              <a:gd name="connsiteY15" fmla="*/ 1320800 h 1553028"/>
              <a:gd name="connsiteX16" fmla="*/ 580571 w 740228"/>
              <a:gd name="connsiteY16" fmla="*/ 1364343 h 1553028"/>
              <a:gd name="connsiteX17" fmla="*/ 609600 w 740228"/>
              <a:gd name="connsiteY17" fmla="*/ 1407886 h 1553028"/>
              <a:gd name="connsiteX18" fmla="*/ 624114 w 740228"/>
              <a:gd name="connsiteY18" fmla="*/ 1451428 h 1553028"/>
              <a:gd name="connsiteX19" fmla="*/ 740228 w 740228"/>
              <a:gd name="connsiteY19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0228" h="1553028">
                <a:moveTo>
                  <a:pt x="0" y="0"/>
                </a:moveTo>
                <a:cubicBezTo>
                  <a:pt x="24190" y="9676"/>
                  <a:pt x="51370" y="13885"/>
                  <a:pt x="72571" y="29028"/>
                </a:cubicBezTo>
                <a:cubicBezTo>
                  <a:pt x="86766" y="39167"/>
                  <a:pt x="89265" y="60236"/>
                  <a:pt x="101600" y="72571"/>
                </a:cubicBezTo>
                <a:cubicBezTo>
                  <a:pt x="113935" y="84906"/>
                  <a:pt x="130629" y="91924"/>
                  <a:pt x="145143" y="101600"/>
                </a:cubicBezTo>
                <a:cubicBezTo>
                  <a:pt x="198071" y="260387"/>
                  <a:pt x="113662" y="19884"/>
                  <a:pt x="188685" y="188686"/>
                </a:cubicBezTo>
                <a:cubicBezTo>
                  <a:pt x="208880" y="234124"/>
                  <a:pt x="220165" y="285574"/>
                  <a:pt x="232228" y="333828"/>
                </a:cubicBezTo>
                <a:cubicBezTo>
                  <a:pt x="237066" y="382209"/>
                  <a:pt x="239867" y="430837"/>
                  <a:pt x="246743" y="478971"/>
                </a:cubicBezTo>
                <a:cubicBezTo>
                  <a:pt x="252227" y="517358"/>
                  <a:pt x="280184" y="593812"/>
                  <a:pt x="290285" y="624114"/>
                </a:cubicBezTo>
                <a:cubicBezTo>
                  <a:pt x="295123" y="638628"/>
                  <a:pt x="296313" y="654927"/>
                  <a:pt x="304800" y="667657"/>
                </a:cubicBezTo>
                <a:lnTo>
                  <a:pt x="362857" y="754743"/>
                </a:lnTo>
                <a:lnTo>
                  <a:pt x="435428" y="972457"/>
                </a:lnTo>
                <a:cubicBezTo>
                  <a:pt x="444734" y="1000376"/>
                  <a:pt x="443559" y="1030815"/>
                  <a:pt x="449943" y="1059543"/>
                </a:cubicBezTo>
                <a:cubicBezTo>
                  <a:pt x="453262" y="1074478"/>
                  <a:pt x="460746" y="1088243"/>
                  <a:pt x="464457" y="1103086"/>
                </a:cubicBezTo>
                <a:cubicBezTo>
                  <a:pt x="470440" y="1127019"/>
                  <a:pt x="473620" y="1151575"/>
                  <a:pt x="478971" y="1175657"/>
                </a:cubicBezTo>
                <a:cubicBezTo>
                  <a:pt x="483298" y="1195130"/>
                  <a:pt x="484564" y="1215872"/>
                  <a:pt x="493485" y="1233714"/>
                </a:cubicBezTo>
                <a:cubicBezTo>
                  <a:pt x="509088" y="1264919"/>
                  <a:pt x="532190" y="1291771"/>
                  <a:pt x="551543" y="1320800"/>
                </a:cubicBezTo>
                <a:lnTo>
                  <a:pt x="580571" y="1364343"/>
                </a:lnTo>
                <a:lnTo>
                  <a:pt x="609600" y="1407886"/>
                </a:lnTo>
                <a:cubicBezTo>
                  <a:pt x="614438" y="1422400"/>
                  <a:pt x="614721" y="1439352"/>
                  <a:pt x="624114" y="1451428"/>
                </a:cubicBezTo>
                <a:cubicBezTo>
                  <a:pt x="684401" y="1528939"/>
                  <a:pt x="683559" y="1524694"/>
                  <a:pt x="740228" y="155302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>
            <a:stCxn id="7" idx="0"/>
          </p:cNvCxnSpPr>
          <p:nvPr/>
        </p:nvCxnSpPr>
        <p:spPr>
          <a:xfrm>
            <a:off x="4455886" y="4412343"/>
            <a:ext cx="0" cy="93276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96114" y="5403850"/>
            <a:ext cx="0" cy="5254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84168" y="4559300"/>
            <a:ext cx="0" cy="8445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36296" y="5403850"/>
            <a:ext cx="0" cy="8524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524328" y="5403850"/>
            <a:ext cx="0" cy="26273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812360" y="5403850"/>
            <a:ext cx="0" cy="8524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55886" y="5403850"/>
            <a:ext cx="74022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084168" y="5403850"/>
            <a:ext cx="1152128" cy="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Прямая соединительная линия 6143"/>
          <p:cNvCxnSpPr/>
          <p:nvPr/>
        </p:nvCxnSpPr>
        <p:spPr>
          <a:xfrm>
            <a:off x="7524328" y="5318126"/>
            <a:ext cx="28803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C00000"/>
                </a:solidFill>
                <a:cs typeface="Aharoni" pitchFamily="2" charset="-79"/>
              </a:rPr>
              <a:t>Прямая   у=5х+5     является касательной к графику функции     8х²+29х+с   .    Найдите х.</a:t>
            </a:r>
            <a:r>
              <a:rPr lang="ru-RU" sz="2400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2400" dirty="0" smtClean="0">
                <a:solidFill>
                  <a:srgbClr val="C00000"/>
                </a:solidFill>
                <a:cs typeface="Aharoni" pitchFamily="2" charset="-79"/>
              </a:rPr>
            </a:br>
            <a:endParaRPr lang="ru-RU" sz="2400" dirty="0" smtClean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619672" y="1628800"/>
            <a:ext cx="6851104" cy="485313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Решение.</a:t>
            </a:r>
          </a:p>
          <a:p>
            <a:pPr marL="0" indent="0">
              <a:buNone/>
            </a:pPr>
            <a:r>
              <a:rPr lang="ru-RU" sz="2400" dirty="0" smtClean="0"/>
              <a:t>Тае как прямая </a:t>
            </a:r>
            <a:r>
              <a:rPr lang="ru-RU" sz="2400" b="1" i="1" dirty="0" smtClean="0"/>
              <a:t>y = </a:t>
            </a:r>
            <a:r>
              <a:rPr lang="ru-RU" sz="2400" b="1" i="1" dirty="0" err="1" smtClean="0"/>
              <a:t>кx+в</a:t>
            </a:r>
            <a:r>
              <a:rPr lang="ru-RU" sz="2400" dirty="0" smtClean="0"/>
              <a:t>  является касательной к графику функции </a:t>
            </a:r>
            <a:r>
              <a:rPr lang="en-US" sz="2400" b="1" i="1" dirty="0" smtClean="0"/>
              <a:t>f(x)</a:t>
            </a:r>
            <a:r>
              <a:rPr lang="ru-RU" sz="2400" dirty="0" smtClean="0"/>
              <a:t>    в точке  </a:t>
            </a:r>
            <a:r>
              <a:rPr lang="ru-RU" sz="2400" b="1" i="1" dirty="0" smtClean="0"/>
              <a:t> х</a:t>
            </a:r>
            <a:r>
              <a:rPr lang="en-US" sz="2400" b="1" i="1" dirty="0" smtClean="0"/>
              <a:t>ₒ</a:t>
            </a:r>
            <a:r>
              <a:rPr lang="ru-RU" sz="2400" b="1" i="1" dirty="0" smtClean="0"/>
              <a:t> ,                                 </a:t>
            </a:r>
            <a:r>
              <a:rPr lang="ru-RU" sz="2400" dirty="0" smtClean="0"/>
              <a:t>то         одновременно    выполняются    два   условия:        </a:t>
            </a:r>
            <a:r>
              <a:rPr lang="en-US" sz="2400" b="1" i="1" dirty="0" smtClean="0"/>
              <a:t>f</a:t>
            </a:r>
            <a:r>
              <a:rPr lang="ru-RU" sz="2400" b="1" i="1" dirty="0" smtClean="0"/>
              <a:t>  '</a:t>
            </a:r>
            <a:r>
              <a:rPr lang="en-US" sz="2400" b="1" i="1" dirty="0" smtClean="0"/>
              <a:t>(x)</a:t>
            </a:r>
            <a:r>
              <a:rPr lang="ru-RU" sz="2400" b="1" i="1" dirty="0" smtClean="0"/>
              <a:t>=к</a:t>
            </a:r>
            <a:r>
              <a:rPr lang="ru-RU" sz="2400" dirty="0" smtClean="0"/>
              <a:t> ;</a:t>
            </a:r>
          </a:p>
          <a:p>
            <a:pPr marL="0" indent="0">
              <a:buNone/>
            </a:pPr>
            <a:r>
              <a:rPr lang="ru-RU" sz="2400" b="1" i="1" dirty="0" smtClean="0"/>
              <a:t>                       </a:t>
            </a:r>
            <a:r>
              <a:rPr lang="en-US" sz="2400" b="1" i="1" dirty="0" smtClean="0"/>
              <a:t>f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(xₒ)</a:t>
            </a:r>
            <a:r>
              <a:rPr lang="ru-RU" sz="2400" b="1" i="1" dirty="0" smtClean="0"/>
              <a:t>=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у </a:t>
            </a:r>
            <a:r>
              <a:rPr lang="en-US" sz="2400" b="1" i="1" dirty="0" smtClean="0"/>
              <a:t>(xₒ)</a:t>
            </a:r>
            <a:r>
              <a:rPr lang="ru-RU" sz="2400" dirty="0" smtClean="0"/>
              <a:t> .        В нашем случае:</a:t>
            </a:r>
          </a:p>
          <a:p>
            <a:pPr marL="0" indent="0">
              <a:buNone/>
            </a:pPr>
            <a:r>
              <a:rPr lang="ru-RU" sz="2400" b="1" i="1" dirty="0" smtClean="0"/>
              <a:t>         </a:t>
            </a:r>
          </a:p>
          <a:p>
            <a:pPr marL="0" indent="0"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    16х</a:t>
            </a:r>
            <a:r>
              <a:rPr lang="en-US" sz="2400" b="1" i="1" dirty="0" smtClean="0"/>
              <a:t>ₒ</a:t>
            </a:r>
            <a:r>
              <a:rPr lang="ru-RU" sz="2400" b="1" i="1" dirty="0" smtClean="0"/>
              <a:t>+29=5;                           х</a:t>
            </a:r>
            <a:r>
              <a:rPr lang="en-US" sz="2400" b="1" i="1" dirty="0" smtClean="0"/>
              <a:t>ₒ</a:t>
            </a:r>
            <a:r>
              <a:rPr lang="ru-RU" sz="2400" b="1" i="1" dirty="0" smtClean="0"/>
              <a:t>= -1,5;</a:t>
            </a:r>
          </a:p>
          <a:p>
            <a:pPr marL="0" indent="0"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    8х</a:t>
            </a:r>
            <a:r>
              <a:rPr lang="en-US" sz="2400" b="1" i="1" dirty="0" smtClean="0"/>
              <a:t>ₒ²</a:t>
            </a:r>
            <a:r>
              <a:rPr lang="ru-RU" sz="2400" b="1" i="1" dirty="0"/>
              <a:t>+29х</a:t>
            </a:r>
            <a:r>
              <a:rPr lang="en-US" sz="2400" b="1" i="1" dirty="0" smtClean="0"/>
              <a:t>ₒ</a:t>
            </a:r>
            <a:r>
              <a:rPr lang="ru-RU" sz="2400" b="1" i="1" dirty="0" smtClean="0"/>
              <a:t>+с=5х</a:t>
            </a:r>
            <a:r>
              <a:rPr lang="en-US" sz="2400" b="1" i="1" dirty="0" smtClean="0"/>
              <a:t>ₒ</a:t>
            </a:r>
            <a:r>
              <a:rPr lang="ru-RU" sz="2400" b="1" i="1" dirty="0" smtClean="0"/>
              <a:t>+5;              с=23.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Ответ: </a:t>
            </a:r>
            <a:r>
              <a:rPr lang="ru-RU" sz="2400" b="1" dirty="0" smtClean="0">
                <a:solidFill>
                  <a:srgbClr val="C00000"/>
                </a:solidFill>
              </a:rPr>
              <a:t>23.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r>
              <a:rPr lang="ru-RU" sz="2400" b="1" dirty="0" smtClean="0"/>
              <a:t>      </a:t>
            </a:r>
            <a:endParaRPr lang="ru-RU" sz="2400" dirty="0" smtClean="0"/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r>
              <a:rPr lang="ru-RU" sz="2400" dirty="0" smtClean="0"/>
              <a:t>               </a:t>
            </a: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790226"/>
              </p:ext>
            </p:extLst>
          </p:nvPr>
        </p:nvGraphicFramePr>
        <p:xfrm>
          <a:off x="2915816" y="2924944"/>
          <a:ext cx="5048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8" name="Equation" r:id="rId3" imgW="101512" imgH="203024" progId="Equation.DSMT4">
                  <p:embed/>
                </p:oleObj>
              </mc:Choice>
              <mc:Fallback>
                <p:oleObj name="Equation" r:id="rId3" imgW="101512" imgH="20302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924944"/>
                        <a:ext cx="504825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17188"/>
              </p:ext>
            </p:extLst>
          </p:nvPr>
        </p:nvGraphicFramePr>
        <p:xfrm>
          <a:off x="1547664" y="4293096"/>
          <a:ext cx="5048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9" name="Equation" r:id="rId5" imgW="101512" imgH="203024" progId="Equation.DSMT4">
                  <p:embed/>
                </p:oleObj>
              </mc:Choice>
              <mc:Fallback>
                <p:oleObj name="Equation" r:id="rId5" imgW="101512" imgH="20302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293096"/>
                        <a:ext cx="504825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34313"/>
              </p:ext>
            </p:extLst>
          </p:nvPr>
        </p:nvGraphicFramePr>
        <p:xfrm>
          <a:off x="5220072" y="4221088"/>
          <a:ext cx="5048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0" name="Equation" r:id="rId6" imgW="101512" imgH="203024" progId="Equation.DSMT4">
                  <p:embed/>
                </p:oleObj>
              </mc:Choice>
              <mc:Fallback>
                <p:oleObj name="Equation" r:id="rId6" imgW="101512" imgH="20302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221088"/>
                        <a:ext cx="504825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Прямая   </a:t>
            </a:r>
            <a:r>
              <a:rPr lang="ru-RU" sz="2000" b="1" i="1" dirty="0">
                <a:solidFill>
                  <a:srgbClr val="C00000"/>
                </a:solidFill>
              </a:rPr>
              <a:t>у = -9х+5  </a:t>
            </a:r>
            <a:r>
              <a:rPr lang="ru-RU" sz="2000" b="1" dirty="0">
                <a:solidFill>
                  <a:srgbClr val="C00000"/>
                </a:solidFill>
              </a:rPr>
              <a:t>является касательной к графику функции    </a:t>
            </a:r>
            <a:r>
              <a:rPr lang="ru-RU" sz="2000" b="1" i="1" dirty="0">
                <a:solidFill>
                  <a:srgbClr val="C00000"/>
                </a:solidFill>
              </a:rPr>
              <a:t>ах² +15х+11</a:t>
            </a:r>
            <a:r>
              <a:rPr lang="ru-RU" sz="2000" b="1" dirty="0">
                <a:solidFill>
                  <a:srgbClr val="C00000"/>
                </a:solidFill>
              </a:rPr>
              <a:t>.   Найдите    </a:t>
            </a:r>
            <a:r>
              <a:rPr lang="ru-RU" sz="2000" b="1" i="1" dirty="0">
                <a:solidFill>
                  <a:srgbClr val="C00000"/>
                </a:solidFill>
              </a:rPr>
              <a:t>а</a:t>
            </a:r>
            <a:r>
              <a:rPr lang="ru-RU" sz="2000" b="1" dirty="0">
                <a:solidFill>
                  <a:srgbClr val="C00000"/>
                </a:solidFill>
              </a:rPr>
              <a:t> . 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691680" y="1557338"/>
            <a:ext cx="7128470" cy="504031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Решение.</a:t>
            </a:r>
          </a:p>
          <a:p>
            <a:pPr marL="0" indent="0">
              <a:buNone/>
            </a:pPr>
            <a:r>
              <a:rPr lang="ru-RU" sz="2000" dirty="0"/>
              <a:t>Прямая   </a:t>
            </a:r>
            <a:r>
              <a:rPr lang="ru-RU" sz="2000" b="1" i="1" dirty="0" smtClean="0"/>
              <a:t>у = </a:t>
            </a:r>
            <a:r>
              <a:rPr lang="ru-RU" sz="2000" b="1" i="1" dirty="0" err="1" smtClean="0"/>
              <a:t>кх+в</a:t>
            </a:r>
            <a:r>
              <a:rPr lang="ru-RU" sz="2000" dirty="0" smtClean="0"/>
              <a:t>     </a:t>
            </a:r>
            <a:r>
              <a:rPr lang="ru-RU" sz="2000" dirty="0"/>
              <a:t>является касательной к графику функции    </a:t>
            </a:r>
            <a:r>
              <a:rPr lang="en-US" sz="2000" b="1" i="1" dirty="0"/>
              <a:t>f(x)</a:t>
            </a:r>
            <a:r>
              <a:rPr lang="ru-RU" sz="2000" b="1" i="1" dirty="0"/>
              <a:t>  </a:t>
            </a:r>
            <a:r>
              <a:rPr lang="ru-RU" sz="2000" dirty="0"/>
              <a:t>в точке   </a:t>
            </a:r>
            <a:r>
              <a:rPr lang="ru-RU" sz="2000" b="1" i="1" dirty="0"/>
              <a:t>хₒ</a:t>
            </a:r>
            <a:r>
              <a:rPr lang="ru-RU" sz="2000" dirty="0"/>
              <a:t> </a:t>
            </a:r>
            <a:r>
              <a:rPr lang="ru-RU" sz="2000" dirty="0" smtClean="0"/>
              <a:t>,                                   поэтому одновременно  </a:t>
            </a:r>
            <a:r>
              <a:rPr lang="ru-RU" sz="2000" dirty="0"/>
              <a:t>выполняются  </a:t>
            </a:r>
            <a:r>
              <a:rPr lang="ru-RU" sz="2000" dirty="0" smtClean="0"/>
              <a:t>два  условия:</a:t>
            </a:r>
          </a:p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en-US" sz="2400" b="1" i="1" dirty="0" smtClean="0"/>
              <a:t>f</a:t>
            </a:r>
            <a:r>
              <a:rPr lang="ru-RU" sz="2400" b="1" i="1" dirty="0" smtClean="0"/>
              <a:t> '</a:t>
            </a:r>
            <a:r>
              <a:rPr lang="en-US" sz="2400" b="1" i="1" dirty="0"/>
              <a:t>(x</a:t>
            </a:r>
            <a:r>
              <a:rPr lang="en-US" sz="2400" b="1" i="1" dirty="0" smtClean="0"/>
              <a:t>)</a:t>
            </a:r>
            <a:r>
              <a:rPr lang="ru-RU" sz="2400" b="1" i="1" dirty="0" smtClean="0"/>
              <a:t> = к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r>
              <a:rPr lang="ru-RU" sz="2400" b="1" i="1" dirty="0" smtClean="0"/>
              <a:t>   </a:t>
            </a:r>
            <a:r>
              <a:rPr lang="en-US" sz="2400" b="1" i="1" dirty="0" smtClean="0"/>
              <a:t>f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(xₒ)</a:t>
            </a:r>
            <a:r>
              <a:rPr lang="ru-RU" sz="2400" b="1" i="1" dirty="0" smtClean="0"/>
              <a:t> =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у </a:t>
            </a:r>
            <a:r>
              <a:rPr lang="en-US" sz="2400" b="1" i="1" dirty="0" smtClean="0"/>
              <a:t>(xₒ)</a:t>
            </a:r>
            <a:r>
              <a:rPr lang="ru-RU" sz="2400" dirty="0" smtClean="0"/>
              <a:t>.   </a:t>
            </a:r>
            <a:r>
              <a:rPr lang="ru-RU" sz="2000" dirty="0" smtClean="0"/>
              <a:t>Поэтому:</a:t>
            </a:r>
            <a:r>
              <a:rPr lang="ru-RU" sz="2400" dirty="0" smtClean="0"/>
              <a:t>     </a:t>
            </a:r>
            <a:r>
              <a:rPr lang="ru-RU" sz="2400" b="1" i="1" dirty="0" smtClean="0"/>
              <a:t>2ах</a:t>
            </a:r>
            <a:r>
              <a:rPr lang="en-US" sz="2400" b="1" i="1" dirty="0"/>
              <a:t>ₒ</a:t>
            </a:r>
            <a:r>
              <a:rPr lang="ru-RU" sz="2400" b="1" i="1" dirty="0" smtClean="0"/>
              <a:t>+15 = -9;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i="1" dirty="0" smtClean="0"/>
              <a:t>                                               ах</a:t>
            </a:r>
            <a:r>
              <a:rPr lang="en-US" sz="2400" b="1" i="1" dirty="0"/>
              <a:t>ₒ²</a:t>
            </a:r>
            <a:r>
              <a:rPr lang="ru-RU" sz="2400" b="1" i="1" dirty="0" smtClean="0"/>
              <a:t>+15х</a:t>
            </a:r>
            <a:r>
              <a:rPr lang="en-US" sz="2400" b="1" i="1" dirty="0"/>
              <a:t>ₒ</a:t>
            </a:r>
            <a:r>
              <a:rPr lang="ru-RU" sz="2400" b="1" i="1" dirty="0" smtClean="0"/>
              <a:t>+11 = -9х</a:t>
            </a:r>
            <a:r>
              <a:rPr lang="en-US" sz="2400" b="1" i="1" dirty="0"/>
              <a:t>ₒ</a:t>
            </a:r>
            <a:r>
              <a:rPr lang="ru-RU" sz="2400" b="1" i="1" dirty="0"/>
              <a:t>+5;</a:t>
            </a:r>
          </a:p>
          <a:p>
            <a:pPr>
              <a:buFontTx/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  ах</a:t>
            </a:r>
            <a:r>
              <a:rPr lang="en-US" sz="2400" b="1" i="1" dirty="0" smtClean="0"/>
              <a:t>ₒ</a:t>
            </a:r>
            <a:r>
              <a:rPr lang="ru-RU" sz="2400" b="1" i="1" dirty="0" smtClean="0"/>
              <a:t> = - 12;                                      а = 24;</a:t>
            </a:r>
            <a:endParaRPr lang="ru-RU" sz="2400" dirty="0" smtClean="0"/>
          </a:p>
          <a:p>
            <a:pPr>
              <a:buFontTx/>
              <a:buNone/>
            </a:pPr>
            <a:r>
              <a:rPr lang="ru-RU" sz="2400" dirty="0" smtClean="0"/>
              <a:t>     </a:t>
            </a:r>
            <a:r>
              <a:rPr lang="ru-RU" sz="2400" b="1" i="1" dirty="0" smtClean="0"/>
              <a:t>-12х</a:t>
            </a:r>
            <a:r>
              <a:rPr lang="en-US" sz="2400" b="1" i="1" dirty="0"/>
              <a:t>ₒ</a:t>
            </a:r>
            <a:r>
              <a:rPr lang="ru-RU" sz="2400" b="1" i="1" dirty="0"/>
              <a:t> </a:t>
            </a:r>
            <a:r>
              <a:rPr lang="ru-RU" sz="2400" b="1" i="1" dirty="0" smtClean="0"/>
              <a:t>+24</a:t>
            </a:r>
            <a:r>
              <a:rPr lang="ru-RU" sz="2400" b="1" i="1" dirty="0"/>
              <a:t>х</a:t>
            </a:r>
            <a:r>
              <a:rPr lang="en-US" sz="2400" b="1" i="1" dirty="0"/>
              <a:t>ₒ</a:t>
            </a:r>
            <a:r>
              <a:rPr lang="ru-RU" sz="2400" b="1" i="1" dirty="0"/>
              <a:t> </a:t>
            </a:r>
            <a:r>
              <a:rPr lang="ru-RU" sz="2400" b="1" i="1" dirty="0" smtClean="0"/>
              <a:t>= -6;                            х</a:t>
            </a:r>
            <a:r>
              <a:rPr lang="en-US" sz="2400" b="1" i="1" dirty="0"/>
              <a:t>ₒ</a:t>
            </a:r>
            <a:r>
              <a:rPr lang="ru-RU" sz="2400" b="1" i="1" dirty="0"/>
              <a:t> =</a:t>
            </a:r>
            <a:r>
              <a:rPr lang="ru-RU" sz="2400" b="1" i="1" dirty="0" smtClean="0"/>
              <a:t> -0,5.</a:t>
            </a:r>
            <a:endParaRPr lang="ru-RU" sz="2400" dirty="0" smtClean="0"/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Ответ: 24.</a:t>
            </a:r>
          </a:p>
          <a:p>
            <a:endParaRPr lang="ru-RU" sz="2400" dirty="0" smtClean="0"/>
          </a:p>
        </p:txBody>
      </p:sp>
      <p:graphicFrame>
        <p:nvGraphicFramePr>
          <p:cNvPr id="235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36787"/>
              </p:ext>
            </p:extLst>
          </p:nvPr>
        </p:nvGraphicFramePr>
        <p:xfrm>
          <a:off x="1547664" y="2780928"/>
          <a:ext cx="5048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6" name="Формула" r:id="rId3" imgW="101512" imgH="203024" progId="">
                  <p:embed/>
                </p:oleObj>
              </mc:Choice>
              <mc:Fallback>
                <p:oleObj name="Формула" r:id="rId3" imgW="101512" imgH="203024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780928"/>
                        <a:ext cx="5048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031181"/>
              </p:ext>
            </p:extLst>
          </p:nvPr>
        </p:nvGraphicFramePr>
        <p:xfrm>
          <a:off x="4932040" y="3284984"/>
          <a:ext cx="360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7" name="Формула" r:id="rId5" imgW="101512" imgH="203024" progId="">
                  <p:embed/>
                </p:oleObj>
              </mc:Choice>
              <mc:Fallback>
                <p:oleObj name="Формула" r:id="rId5" imgW="101512" imgH="20302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284984"/>
                        <a:ext cx="3603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40882"/>
              </p:ext>
            </p:extLst>
          </p:nvPr>
        </p:nvGraphicFramePr>
        <p:xfrm>
          <a:off x="1763688" y="4221088"/>
          <a:ext cx="5032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8" name="Equation" r:id="rId7" imgW="101512" imgH="203024" progId="Equation.DSMT4">
                  <p:embed/>
                </p:oleObj>
              </mc:Choice>
              <mc:Fallback>
                <p:oleObj name="Equation" r:id="rId7" imgW="101512" imgH="20302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221088"/>
                        <a:ext cx="50323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12848"/>
              </p:ext>
            </p:extLst>
          </p:nvPr>
        </p:nvGraphicFramePr>
        <p:xfrm>
          <a:off x="5940152" y="4221088"/>
          <a:ext cx="4619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9" name="Формула" r:id="rId9" imgW="101512" imgH="203024" progId="">
                  <p:embed/>
                </p:oleObj>
              </mc:Choice>
              <mc:Fallback>
                <p:oleObj name="Формула" r:id="rId9" imgW="101512" imgH="203024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221088"/>
                        <a:ext cx="4619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3541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На рисунке изображен график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y = f(x)</a:t>
            </a:r>
            <a:r>
              <a:rPr lang="ru-RU" sz="2200" b="1" dirty="0" smtClean="0">
                <a:solidFill>
                  <a:srgbClr val="C00000"/>
                </a:solidFill>
              </a:rPr>
              <a:t>, определенной на интервале (−2; 12). Найдите сумму точек экстремума функции </a:t>
            </a:r>
            <a:r>
              <a:rPr lang="ru-RU" sz="2200" b="1" i="1" dirty="0" smtClean="0">
                <a:solidFill>
                  <a:srgbClr val="C00000"/>
                </a:solidFill>
              </a:rPr>
              <a:t>f (x)</a:t>
            </a:r>
            <a:r>
              <a:rPr lang="ru-RU" sz="2200" b="1" dirty="0" smtClean="0">
                <a:solidFill>
                  <a:srgbClr val="C00000"/>
                </a:solidFill>
              </a:rPr>
              <a:t>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12875"/>
            <a:ext cx="7221686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Решение.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dirty="0" smtClean="0"/>
              <a:t>Точки экстремума – это точки минимума и максимума.</a:t>
            </a:r>
            <a:br>
              <a:rPr lang="ru-RU" sz="2000" dirty="0" smtClean="0"/>
            </a:br>
            <a:r>
              <a:rPr lang="ru-RU" sz="2000" dirty="0" smtClean="0"/>
              <a:t>Заданная функция имеет максимумы в точках 1, 4, 9, 11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dirty="0" smtClean="0"/>
              <a:t> и минимумы в точках 2, 7, 10.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dirty="0" smtClean="0"/>
              <a:t>Поэтому сумма точек экстремума равна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dirty="0" smtClean="0"/>
              <a:t>1 + 4 + 9 + 11 + 2 + 7 + 10 = 44.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Ответ: 44.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7412" name="Рисунок 4" descr="http://reshuege.ru/get_file?id=55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76700"/>
            <a:ext cx="57610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859338" y="4941888"/>
            <a:ext cx="144462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27538" y="4652963"/>
            <a:ext cx="144462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01013" y="5589588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40650" y="5876925"/>
            <a:ext cx="144463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59563" y="6237288"/>
            <a:ext cx="144462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08850" y="5661025"/>
            <a:ext cx="142875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80063" y="4292600"/>
            <a:ext cx="144462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92500" y="53736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492500" y="544512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</TotalTime>
  <Words>1770</Words>
  <Application>Microsoft Office PowerPoint</Application>
  <PresentationFormat>Экран (4:3)</PresentationFormat>
  <Paragraphs>302</Paragraphs>
  <Slides>30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Оформление по умолчанию</vt:lpstr>
      <vt:lpstr>Equation</vt:lpstr>
      <vt:lpstr>Формула</vt:lpstr>
      <vt:lpstr>Решение заданий В9 по математике. ЕГЭ 2014 </vt:lpstr>
      <vt:lpstr>Презентация PowerPoint</vt:lpstr>
      <vt:lpstr>На рисунке изображен график функции  y = f(x), определенной на интервале (−3; 10). Найдите количество точек, в которых производная f(x) равна 0.</vt:lpstr>
      <vt:lpstr>Функция y = f(x) определена  на интервале (-5;6). На рисунке изображен график функции y = f(x). Найдите среди точек х_1- х_7 те точки, в которых производная  f(x)  равна 0. В ответе запишите количество найденных точек.</vt:lpstr>
      <vt:lpstr>На рисунке изображен график функции   y = f(x)   и касательная к этому графику, проведенная в точке x_0. Уравнение касательной дано на рисунке. Найдите значение производной функции   y = 2f (x)-1     в точке  x_0  . </vt:lpstr>
      <vt:lpstr>         На рисунке изображен график функции y=f(x), определенной на интервале (−1; 12). Определите количество целых точек, в которых производная функции отрицательна.         </vt:lpstr>
      <vt:lpstr>Прямая   у=5х+5     является касательной к графику функции     8х²+29х+с   .    Найдите х. </vt:lpstr>
      <vt:lpstr>Прямая   у = -9х+5  является касательной к графику функции    ах² +15х+11.   Найдите    а . </vt:lpstr>
      <vt:lpstr> На рисунке изображен график функции y = f(x), определенной на интервале (−2; 12). Найдите сумму точек экстремума функции f (x).  </vt:lpstr>
      <vt:lpstr>  На рисунке изображён график функции y=f(x) и касательная к нему в точке с абсциссой x0. Найдите значение производной функции f(x) в точке x0.   </vt:lpstr>
      <vt:lpstr> На рисунке изображён график функции y = f(x) и касательная к нему в точке с абсциссой x0. Найдите значение производной функции f(x) в точке x0.   </vt:lpstr>
      <vt:lpstr>На рисунке изображён график функции y = f(x) и касательная к нему в точке с абсциссой   x0. Найдите значение производной функции f(x) в точке x0.</vt:lpstr>
      <vt:lpstr>На рисунке изображен график функции y = f(x) и касательная к этому графику в точке абсциссой, равной 3. Найдите значение производной этой функции в точке x = 3. </vt:lpstr>
      <vt:lpstr> </vt:lpstr>
      <vt:lpstr>На рисунке изображён график функции  y = f(x). Пользуясь рисунком, вычислите F(8)-F(2), где  F(x) — одна из первообразных функции  f(x) . </vt:lpstr>
      <vt:lpstr>На рисунке изображён график  некоторой функции y = f(x). Пользуясь графиком, вычислите определённый интеграл ∫_1^6▒"f(x)dx" .</vt:lpstr>
      <vt:lpstr>На рисунке изображен график функции  и отмечены точки −2, −1, 1, 4. В какой из этих точек значение производной наименьшее? В ответе укажите эту точку. </vt:lpstr>
      <vt:lpstr>Презентация PowerPoint</vt:lpstr>
      <vt:lpstr>       На рисунке изображен график производной функции f(x), определенной на интервале (−10; 8). Найдите количество точек максимума функции f(x) на отрезке [−9;6].                                      </vt:lpstr>
      <vt:lpstr>  На рисунке изображен график производной функции f(x), определенной на интервале (−7; 10). Найдите количество точек минимума функции f(x) на отрезке [−3; 8].   </vt:lpstr>
      <vt:lpstr>      На рисунке изображен график производной функции f(x), определенной на интервале (−16; 4). Найдите количество точек экстремума функции f(x)  на отрезке [−14; 2].   </vt:lpstr>
      <vt:lpstr>   На рисунке изображен график производной функции f(x), определенной на интервале (−10; 4). Найдите промежутки убывания функции f(x). В ответе укажите длину наибольшего из них.    </vt:lpstr>
      <vt:lpstr>   На рисунке изображен график производной функции f(x), определенной на интервале (−8; 6). Найдите промежутки возрастания функции f(x). В ответе укажите длину наибольшего из них.    </vt:lpstr>
      <vt:lpstr>На рисунке изображен график y=f '(x) производной функции f(x), определенной на интервале (−3; 8). В какой точке отрезка [-2;7] функция f(x) принимает наименьшее значение?</vt:lpstr>
      <vt:lpstr>На рисунке изображен график производной функции f(x), определенной на интервале (−7; 14). Найдите количество точек максимума функции f(x) на отрезке [−6; 9].  </vt:lpstr>
      <vt:lpstr>Функция y = f(x) определена на интервале (-3; 5). На рисунке изображен график ее производной. Определите, сколько существует касательных к графику функции y = f(x), которые параллельны прямой  y=3x-5  или совпадают с ней. </vt:lpstr>
      <vt:lpstr>На рисунке изображены график функции y = f '(x). Найдите среди точек х_1- х_7 те точки, в которых функция  f(x)  возрастает. В ответе запишите количество найденных точек.</vt:lpstr>
      <vt:lpstr>ГРАФИК ПЕРВООБРАЗНОЙ</vt:lpstr>
      <vt:lpstr>На рисунке изображён график функции у = F(х) – одной из первообразных некоторой функции   f(х), определённой на некотором интервале (-16; -2).  Пользуясь рисунком, опре-делите число корней уравнения f(х) = 0 на отрезке[-14; -4]. </vt:lpstr>
      <vt:lpstr>Источники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Светлана</cp:lastModifiedBy>
  <cp:revision>369</cp:revision>
  <dcterms:created xsi:type="dcterms:W3CDTF">2012-08-12T16:04:58Z</dcterms:created>
  <dcterms:modified xsi:type="dcterms:W3CDTF">2014-07-11T06:16:21Z</dcterms:modified>
</cp:coreProperties>
</file>