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60" r:id="rId4"/>
    <p:sldId id="261" r:id="rId5"/>
    <p:sldId id="265" r:id="rId6"/>
    <p:sldId id="272" r:id="rId7"/>
    <p:sldId id="273" r:id="rId8"/>
    <p:sldId id="276" r:id="rId9"/>
    <p:sldId id="277" r:id="rId10"/>
    <p:sldId id="278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383" autoAdjust="0"/>
  </p:normalViewPr>
  <p:slideViewPr>
    <p:cSldViewPr>
      <p:cViewPr>
        <p:scale>
          <a:sx n="107" d="100"/>
          <a:sy n="107" d="100"/>
        </p:scale>
        <p:origin x="-30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F03CFD-6911-4C03-80FB-3DD53B272FA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A7906A-48E4-4E12-AFB1-64C091087C07}">
      <dgm:prSet phldrT="[Текст]"/>
      <dgm:spPr/>
      <dgm:t>
        <a:bodyPr/>
        <a:lstStyle/>
        <a:p>
          <a:r>
            <a:rPr lang="ru-RU" dirty="0" smtClean="0"/>
            <a:t>Проект</a:t>
          </a:r>
          <a:endParaRPr lang="ru-RU" dirty="0"/>
        </a:p>
      </dgm:t>
    </dgm:pt>
    <dgm:pt modelId="{82DCC15C-0F71-4475-A1D7-B326AC23700F}" type="parTrans" cxnId="{078A8854-1FB4-4D0E-A089-0ACD776140EB}">
      <dgm:prSet/>
      <dgm:spPr/>
      <dgm:t>
        <a:bodyPr/>
        <a:lstStyle/>
        <a:p>
          <a:endParaRPr lang="ru-RU"/>
        </a:p>
      </dgm:t>
    </dgm:pt>
    <dgm:pt modelId="{21115F43-D21E-4A89-8947-340509F56ACC}" type="sibTrans" cxnId="{078A8854-1FB4-4D0E-A089-0ACD776140EB}">
      <dgm:prSet/>
      <dgm:spPr/>
      <dgm:t>
        <a:bodyPr/>
        <a:lstStyle/>
        <a:p>
          <a:endParaRPr lang="ru-RU"/>
        </a:p>
      </dgm:t>
    </dgm:pt>
    <dgm:pt modelId="{68491505-2BF1-4E4F-9A8F-42631293B445}">
      <dgm:prSet phldrT="[Текст]"/>
      <dgm:spPr/>
      <dgm:t>
        <a:bodyPr/>
        <a:lstStyle/>
        <a:p>
          <a:r>
            <a:rPr lang="ru-RU" dirty="0" smtClean="0"/>
            <a:t>Исследовательская часть</a:t>
          </a:r>
          <a:endParaRPr lang="ru-RU" dirty="0"/>
        </a:p>
      </dgm:t>
    </dgm:pt>
    <dgm:pt modelId="{FFF2996D-C062-4F47-A523-3241C0073328}" type="parTrans" cxnId="{037315E7-D61D-4C56-8ADB-D2884D9FAFF4}">
      <dgm:prSet/>
      <dgm:spPr/>
      <dgm:t>
        <a:bodyPr/>
        <a:lstStyle/>
        <a:p>
          <a:endParaRPr lang="ru-RU"/>
        </a:p>
      </dgm:t>
    </dgm:pt>
    <dgm:pt modelId="{6B64BEE0-9AD4-4757-B637-8E258C54F1B1}" type="sibTrans" cxnId="{037315E7-D61D-4C56-8ADB-D2884D9FAFF4}">
      <dgm:prSet/>
      <dgm:spPr/>
      <dgm:t>
        <a:bodyPr/>
        <a:lstStyle/>
        <a:p>
          <a:endParaRPr lang="ru-RU"/>
        </a:p>
      </dgm:t>
    </dgm:pt>
    <dgm:pt modelId="{6F0774A0-C5D5-4423-80A7-AF9D99B683E5}">
      <dgm:prSet phldrT="[Текст]"/>
      <dgm:spPr/>
      <dgm:t>
        <a:bodyPr/>
        <a:lstStyle/>
        <a:p>
          <a:r>
            <a:rPr lang="ru-RU" dirty="0" smtClean="0"/>
            <a:t>Обучение на курсах повышения квалификации для учителей математики</a:t>
          </a:r>
          <a:endParaRPr lang="ru-RU" dirty="0"/>
        </a:p>
      </dgm:t>
    </dgm:pt>
    <dgm:pt modelId="{9787D60E-F64A-4A42-BBC5-1C971616B642}" type="parTrans" cxnId="{C0081AA7-52F7-406E-AE49-5CE0942F5EC2}">
      <dgm:prSet/>
      <dgm:spPr/>
      <dgm:t>
        <a:bodyPr/>
        <a:lstStyle/>
        <a:p>
          <a:endParaRPr lang="ru-RU"/>
        </a:p>
      </dgm:t>
    </dgm:pt>
    <dgm:pt modelId="{2FA7DB14-1660-4DDD-BC41-0A310677BA34}" type="sibTrans" cxnId="{C0081AA7-52F7-406E-AE49-5CE0942F5EC2}">
      <dgm:prSet/>
      <dgm:spPr/>
      <dgm:t>
        <a:bodyPr/>
        <a:lstStyle/>
        <a:p>
          <a:endParaRPr lang="ru-RU"/>
        </a:p>
      </dgm:t>
    </dgm:pt>
    <dgm:pt modelId="{E22AAEB8-8FD6-4B92-A4E6-077C15C0377E}">
      <dgm:prSet phldrT="[Текст]"/>
      <dgm:spPr/>
      <dgm:t>
        <a:bodyPr/>
        <a:lstStyle/>
        <a:p>
          <a:r>
            <a:rPr lang="ru-RU" dirty="0" smtClean="0"/>
            <a:t>Изучение нормативно-правовой базы по ФГОС ООО.</a:t>
          </a:r>
          <a:endParaRPr lang="ru-RU" dirty="0"/>
        </a:p>
      </dgm:t>
    </dgm:pt>
    <dgm:pt modelId="{1453114E-AACC-4875-A043-BC3CF785D558}" type="parTrans" cxnId="{9A988AAC-1CBF-4F37-98B7-A173A213C5F6}">
      <dgm:prSet/>
      <dgm:spPr/>
      <dgm:t>
        <a:bodyPr/>
        <a:lstStyle/>
        <a:p>
          <a:endParaRPr lang="ru-RU"/>
        </a:p>
      </dgm:t>
    </dgm:pt>
    <dgm:pt modelId="{7EFAAB85-5473-4BA9-8F5E-A6A60DAC5FAA}" type="sibTrans" cxnId="{9A988AAC-1CBF-4F37-98B7-A173A213C5F6}">
      <dgm:prSet/>
      <dgm:spPr/>
      <dgm:t>
        <a:bodyPr/>
        <a:lstStyle/>
        <a:p>
          <a:endParaRPr lang="ru-RU"/>
        </a:p>
      </dgm:t>
    </dgm:pt>
    <dgm:pt modelId="{61B140BE-65B2-47A1-A3B5-772ADE2AE206}">
      <dgm:prSet phldrT="[Текст]"/>
      <dgm:spPr/>
      <dgm:t>
        <a:bodyPr/>
        <a:lstStyle/>
        <a:p>
          <a:r>
            <a:rPr lang="ru-RU" dirty="0" smtClean="0"/>
            <a:t>Практическая часть</a:t>
          </a:r>
          <a:endParaRPr lang="ru-RU" dirty="0"/>
        </a:p>
      </dgm:t>
    </dgm:pt>
    <dgm:pt modelId="{C4EE0B47-F8AC-4D20-9F66-EEF8BA45BB4D}" type="parTrans" cxnId="{403E40E3-9391-40B5-9532-4C7989564904}">
      <dgm:prSet/>
      <dgm:spPr/>
      <dgm:t>
        <a:bodyPr/>
        <a:lstStyle/>
        <a:p>
          <a:endParaRPr lang="ru-RU"/>
        </a:p>
      </dgm:t>
    </dgm:pt>
    <dgm:pt modelId="{A8E7BEEA-B3FE-4510-A143-995643D9402D}" type="sibTrans" cxnId="{403E40E3-9391-40B5-9532-4C7989564904}">
      <dgm:prSet/>
      <dgm:spPr/>
      <dgm:t>
        <a:bodyPr/>
        <a:lstStyle/>
        <a:p>
          <a:endParaRPr lang="ru-RU"/>
        </a:p>
      </dgm:t>
    </dgm:pt>
    <dgm:pt modelId="{D30B2E52-6F71-4F52-AFB3-661A514DE318}">
      <dgm:prSet phldrT="[Текст]"/>
      <dgm:spPr/>
      <dgm:t>
        <a:bodyPr/>
        <a:lstStyle/>
        <a:p>
          <a:r>
            <a:rPr lang="ru-RU" dirty="0" smtClean="0"/>
            <a:t>Разработка  технологической карты по теме «Сложение и умножение дробей с одинаковыми знаменателями</a:t>
          </a:r>
          <a:r>
            <a:rPr lang="ru-RU" b="1" dirty="0" smtClean="0"/>
            <a:t>»</a:t>
          </a:r>
          <a:endParaRPr lang="ru-RU" dirty="0"/>
        </a:p>
      </dgm:t>
    </dgm:pt>
    <dgm:pt modelId="{7932C767-07B4-4FE8-B9F1-799A61328D19}" type="parTrans" cxnId="{F68C77FF-1EA4-40EF-96E9-6B2F18D834BA}">
      <dgm:prSet/>
      <dgm:spPr/>
      <dgm:t>
        <a:bodyPr/>
        <a:lstStyle/>
        <a:p>
          <a:endParaRPr lang="ru-RU"/>
        </a:p>
      </dgm:t>
    </dgm:pt>
    <dgm:pt modelId="{6FFCD334-4638-406B-AFDD-20AF37EB1CDB}" type="sibTrans" cxnId="{F68C77FF-1EA4-40EF-96E9-6B2F18D834BA}">
      <dgm:prSet/>
      <dgm:spPr/>
      <dgm:t>
        <a:bodyPr/>
        <a:lstStyle/>
        <a:p>
          <a:endParaRPr lang="ru-RU"/>
        </a:p>
      </dgm:t>
    </dgm:pt>
    <dgm:pt modelId="{3CE4648A-2BCD-4664-A980-29C9DB1D11AA}">
      <dgm:prSet/>
      <dgm:spPr/>
      <dgm:t>
        <a:bodyPr/>
        <a:lstStyle/>
        <a:p>
          <a:r>
            <a:rPr lang="ru-RU" dirty="0" smtClean="0"/>
            <a:t>Изучение материалов сети Интернет по данному вопросу.</a:t>
          </a:r>
          <a:endParaRPr lang="ru-RU" dirty="0"/>
        </a:p>
      </dgm:t>
    </dgm:pt>
    <dgm:pt modelId="{AE337242-FA92-4828-A974-8CE1593F8797}" type="parTrans" cxnId="{0181422A-5A32-47A3-BA3E-C7E7BCFD28AB}">
      <dgm:prSet/>
      <dgm:spPr/>
      <dgm:t>
        <a:bodyPr/>
        <a:lstStyle/>
        <a:p>
          <a:endParaRPr lang="ru-RU"/>
        </a:p>
      </dgm:t>
    </dgm:pt>
    <dgm:pt modelId="{FA8F39CB-6640-4B8C-BC9E-F9F98061E62A}" type="sibTrans" cxnId="{0181422A-5A32-47A3-BA3E-C7E7BCFD28AB}">
      <dgm:prSet/>
      <dgm:spPr/>
      <dgm:t>
        <a:bodyPr/>
        <a:lstStyle/>
        <a:p>
          <a:endParaRPr lang="ru-RU"/>
        </a:p>
      </dgm:t>
    </dgm:pt>
    <dgm:pt modelId="{59D9BF95-AD82-4162-9FD1-9497BD9D4057}" type="pres">
      <dgm:prSet presAssocID="{74F03CFD-6911-4C03-80FB-3DD53B272FA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0E63A9-D77F-43EC-83B7-5391CE4D2A0D}" type="pres">
      <dgm:prSet presAssocID="{C7A7906A-48E4-4E12-AFB1-64C091087C07}" presName="root1" presStyleCnt="0"/>
      <dgm:spPr/>
    </dgm:pt>
    <dgm:pt modelId="{1ED51D20-AE03-44C8-A9C0-08783CC966A6}" type="pres">
      <dgm:prSet presAssocID="{C7A7906A-48E4-4E12-AFB1-64C091087C0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3510E8-A05E-4ABE-A2E4-0C5D7D17F3B1}" type="pres">
      <dgm:prSet presAssocID="{C7A7906A-48E4-4E12-AFB1-64C091087C07}" presName="level2hierChild" presStyleCnt="0"/>
      <dgm:spPr/>
    </dgm:pt>
    <dgm:pt modelId="{7CDE29DD-EBEE-41C7-9810-D863FA528C43}" type="pres">
      <dgm:prSet presAssocID="{FFF2996D-C062-4F47-A523-3241C0073328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D4355EF-2DF2-4396-AFCC-F96125E00F9B}" type="pres">
      <dgm:prSet presAssocID="{FFF2996D-C062-4F47-A523-3241C0073328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D8A2B7F-E7CB-4B49-A4C9-738794FB2E26}" type="pres">
      <dgm:prSet presAssocID="{68491505-2BF1-4E4F-9A8F-42631293B445}" presName="root2" presStyleCnt="0"/>
      <dgm:spPr/>
    </dgm:pt>
    <dgm:pt modelId="{FC917FB7-DE35-41F3-AF54-BC80CFFDD55B}" type="pres">
      <dgm:prSet presAssocID="{68491505-2BF1-4E4F-9A8F-42631293B44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97A5EE-99DC-4897-888D-380AAEC43C48}" type="pres">
      <dgm:prSet presAssocID="{68491505-2BF1-4E4F-9A8F-42631293B445}" presName="level3hierChild" presStyleCnt="0"/>
      <dgm:spPr/>
    </dgm:pt>
    <dgm:pt modelId="{EEAD0198-9391-4DCF-B446-D688BDFE07D5}" type="pres">
      <dgm:prSet presAssocID="{9787D60E-F64A-4A42-BBC5-1C971616B642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E713AB9B-6270-4DAC-B848-6D0ACD11AC36}" type="pres">
      <dgm:prSet presAssocID="{9787D60E-F64A-4A42-BBC5-1C971616B642}" presName="connTx" presStyleLbl="parChTrans1D3" presStyleIdx="0" presStyleCnt="4"/>
      <dgm:spPr/>
      <dgm:t>
        <a:bodyPr/>
        <a:lstStyle/>
        <a:p>
          <a:endParaRPr lang="ru-RU"/>
        </a:p>
      </dgm:t>
    </dgm:pt>
    <dgm:pt modelId="{C332E622-6736-45C3-A480-0E0AACD6C67A}" type="pres">
      <dgm:prSet presAssocID="{6F0774A0-C5D5-4423-80A7-AF9D99B683E5}" presName="root2" presStyleCnt="0"/>
      <dgm:spPr/>
    </dgm:pt>
    <dgm:pt modelId="{E921F862-DB2A-439A-BDAF-B6CFA7AA5F98}" type="pres">
      <dgm:prSet presAssocID="{6F0774A0-C5D5-4423-80A7-AF9D99B683E5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537EF2-1878-4AA3-ADA3-71AE242C612D}" type="pres">
      <dgm:prSet presAssocID="{6F0774A0-C5D5-4423-80A7-AF9D99B683E5}" presName="level3hierChild" presStyleCnt="0"/>
      <dgm:spPr/>
    </dgm:pt>
    <dgm:pt modelId="{E4784AA9-547A-4258-85AF-20977E4D549C}" type="pres">
      <dgm:prSet presAssocID="{1453114E-AACC-4875-A043-BC3CF785D558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9B0B5A04-D2B1-457D-829A-6A8DF55E1E24}" type="pres">
      <dgm:prSet presAssocID="{1453114E-AACC-4875-A043-BC3CF785D558}" presName="connTx" presStyleLbl="parChTrans1D3" presStyleIdx="1" presStyleCnt="4"/>
      <dgm:spPr/>
      <dgm:t>
        <a:bodyPr/>
        <a:lstStyle/>
        <a:p>
          <a:endParaRPr lang="ru-RU"/>
        </a:p>
      </dgm:t>
    </dgm:pt>
    <dgm:pt modelId="{2E04AA57-3A26-4115-B111-26DC2CFBF67F}" type="pres">
      <dgm:prSet presAssocID="{E22AAEB8-8FD6-4B92-A4E6-077C15C0377E}" presName="root2" presStyleCnt="0"/>
      <dgm:spPr/>
    </dgm:pt>
    <dgm:pt modelId="{1D5B4750-579F-4436-8EA5-0B7FD5CD3A70}" type="pres">
      <dgm:prSet presAssocID="{E22AAEB8-8FD6-4B92-A4E6-077C15C0377E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44BA9D-AC81-4EEB-BC07-AD1F7BB46494}" type="pres">
      <dgm:prSet presAssocID="{E22AAEB8-8FD6-4B92-A4E6-077C15C0377E}" presName="level3hierChild" presStyleCnt="0"/>
      <dgm:spPr/>
    </dgm:pt>
    <dgm:pt modelId="{D6A67A64-9055-4911-AADE-EE9EFC49863B}" type="pres">
      <dgm:prSet presAssocID="{AE337242-FA92-4828-A974-8CE1593F8797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FE8DA2AC-3E7F-4889-90CE-CA222C83AFD4}" type="pres">
      <dgm:prSet presAssocID="{AE337242-FA92-4828-A974-8CE1593F8797}" presName="connTx" presStyleLbl="parChTrans1D3" presStyleIdx="2" presStyleCnt="4"/>
      <dgm:spPr/>
      <dgm:t>
        <a:bodyPr/>
        <a:lstStyle/>
        <a:p>
          <a:endParaRPr lang="ru-RU"/>
        </a:p>
      </dgm:t>
    </dgm:pt>
    <dgm:pt modelId="{D3DDD2D6-DE97-45FB-BE01-58706D39AAEA}" type="pres">
      <dgm:prSet presAssocID="{3CE4648A-2BCD-4664-A980-29C9DB1D11AA}" presName="root2" presStyleCnt="0"/>
      <dgm:spPr/>
    </dgm:pt>
    <dgm:pt modelId="{84184EAE-21E2-45FC-8773-68E9F1191F9F}" type="pres">
      <dgm:prSet presAssocID="{3CE4648A-2BCD-4664-A980-29C9DB1D11AA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51A7DE-2A79-46B6-8707-A9F84E345F0E}" type="pres">
      <dgm:prSet presAssocID="{3CE4648A-2BCD-4664-A980-29C9DB1D11AA}" presName="level3hierChild" presStyleCnt="0"/>
      <dgm:spPr/>
    </dgm:pt>
    <dgm:pt modelId="{2FABFDC8-27F4-4ED2-B44D-7F22803E6183}" type="pres">
      <dgm:prSet presAssocID="{C4EE0B47-F8AC-4D20-9F66-EEF8BA45BB4D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C7155FE-1A26-4FA4-8DB3-5131F16109C8}" type="pres">
      <dgm:prSet presAssocID="{C4EE0B47-F8AC-4D20-9F66-EEF8BA45BB4D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1BF8DC1-3E1E-4883-A153-84B70C5C4CEF}" type="pres">
      <dgm:prSet presAssocID="{61B140BE-65B2-47A1-A3B5-772ADE2AE206}" presName="root2" presStyleCnt="0"/>
      <dgm:spPr/>
    </dgm:pt>
    <dgm:pt modelId="{69688466-BDAC-4CA3-90E8-39B257AD55F4}" type="pres">
      <dgm:prSet presAssocID="{61B140BE-65B2-47A1-A3B5-772ADE2AE20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AB0082-BA1A-42C8-BF71-A7112B142F1D}" type="pres">
      <dgm:prSet presAssocID="{61B140BE-65B2-47A1-A3B5-772ADE2AE206}" presName="level3hierChild" presStyleCnt="0"/>
      <dgm:spPr/>
    </dgm:pt>
    <dgm:pt modelId="{478BB82D-04CB-4DD8-8569-0DC405846C50}" type="pres">
      <dgm:prSet presAssocID="{7932C767-07B4-4FE8-B9F1-799A61328D19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4203FACE-99FD-45E2-8BF7-ED820868D617}" type="pres">
      <dgm:prSet presAssocID="{7932C767-07B4-4FE8-B9F1-799A61328D19}" presName="connTx" presStyleLbl="parChTrans1D3" presStyleIdx="3" presStyleCnt="4"/>
      <dgm:spPr/>
      <dgm:t>
        <a:bodyPr/>
        <a:lstStyle/>
        <a:p>
          <a:endParaRPr lang="ru-RU"/>
        </a:p>
      </dgm:t>
    </dgm:pt>
    <dgm:pt modelId="{D99D0418-E349-455D-B246-CAE4FCE66B79}" type="pres">
      <dgm:prSet presAssocID="{D30B2E52-6F71-4F52-AFB3-661A514DE318}" presName="root2" presStyleCnt="0"/>
      <dgm:spPr/>
    </dgm:pt>
    <dgm:pt modelId="{C858D25B-2513-4583-BB68-637D128BFD95}" type="pres">
      <dgm:prSet presAssocID="{D30B2E52-6F71-4F52-AFB3-661A514DE318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36C465-EEDC-49B3-9BB8-8DD7BC5FD47A}" type="pres">
      <dgm:prSet presAssocID="{D30B2E52-6F71-4F52-AFB3-661A514DE318}" presName="level3hierChild" presStyleCnt="0"/>
      <dgm:spPr/>
    </dgm:pt>
  </dgm:ptLst>
  <dgm:cxnLst>
    <dgm:cxn modelId="{F68C77FF-1EA4-40EF-96E9-6B2F18D834BA}" srcId="{61B140BE-65B2-47A1-A3B5-772ADE2AE206}" destId="{D30B2E52-6F71-4F52-AFB3-661A514DE318}" srcOrd="0" destOrd="0" parTransId="{7932C767-07B4-4FE8-B9F1-799A61328D19}" sibTransId="{6FFCD334-4638-406B-AFDD-20AF37EB1CDB}"/>
    <dgm:cxn modelId="{0DC078F3-CD55-4C83-BDAF-22F88C2D6B97}" type="presOf" srcId="{74F03CFD-6911-4C03-80FB-3DD53B272FA0}" destId="{59D9BF95-AD82-4162-9FD1-9497BD9D4057}" srcOrd="0" destOrd="0" presId="urn:microsoft.com/office/officeart/2005/8/layout/hierarchy2"/>
    <dgm:cxn modelId="{001F38E4-5264-4890-B569-EE51DE79EBBA}" type="presOf" srcId="{D30B2E52-6F71-4F52-AFB3-661A514DE318}" destId="{C858D25B-2513-4583-BB68-637D128BFD95}" srcOrd="0" destOrd="0" presId="urn:microsoft.com/office/officeart/2005/8/layout/hierarchy2"/>
    <dgm:cxn modelId="{AF8989AA-2399-4A37-9D6D-40424F9CD4A1}" type="presOf" srcId="{AE337242-FA92-4828-A974-8CE1593F8797}" destId="{D6A67A64-9055-4911-AADE-EE9EFC49863B}" srcOrd="0" destOrd="0" presId="urn:microsoft.com/office/officeart/2005/8/layout/hierarchy2"/>
    <dgm:cxn modelId="{078A8854-1FB4-4D0E-A089-0ACD776140EB}" srcId="{74F03CFD-6911-4C03-80FB-3DD53B272FA0}" destId="{C7A7906A-48E4-4E12-AFB1-64C091087C07}" srcOrd="0" destOrd="0" parTransId="{82DCC15C-0F71-4475-A1D7-B326AC23700F}" sibTransId="{21115F43-D21E-4A89-8947-340509F56ACC}"/>
    <dgm:cxn modelId="{7653E587-BE6B-43EA-8B93-5587927FAA33}" type="presOf" srcId="{1453114E-AACC-4875-A043-BC3CF785D558}" destId="{9B0B5A04-D2B1-457D-829A-6A8DF55E1E24}" srcOrd="1" destOrd="0" presId="urn:microsoft.com/office/officeart/2005/8/layout/hierarchy2"/>
    <dgm:cxn modelId="{A9F86304-C990-4D7D-8FBC-2B542DA4866B}" type="presOf" srcId="{C4EE0B47-F8AC-4D20-9F66-EEF8BA45BB4D}" destId="{2FABFDC8-27F4-4ED2-B44D-7F22803E6183}" srcOrd="0" destOrd="0" presId="urn:microsoft.com/office/officeart/2005/8/layout/hierarchy2"/>
    <dgm:cxn modelId="{4B9B9D22-6091-4818-9661-13239BBA2A43}" type="presOf" srcId="{68491505-2BF1-4E4F-9A8F-42631293B445}" destId="{FC917FB7-DE35-41F3-AF54-BC80CFFDD55B}" srcOrd="0" destOrd="0" presId="urn:microsoft.com/office/officeart/2005/8/layout/hierarchy2"/>
    <dgm:cxn modelId="{403E40E3-9391-40B5-9532-4C7989564904}" srcId="{C7A7906A-48E4-4E12-AFB1-64C091087C07}" destId="{61B140BE-65B2-47A1-A3B5-772ADE2AE206}" srcOrd="1" destOrd="0" parTransId="{C4EE0B47-F8AC-4D20-9F66-EEF8BA45BB4D}" sibTransId="{A8E7BEEA-B3FE-4510-A143-995643D9402D}"/>
    <dgm:cxn modelId="{2AB79C05-E0CF-4136-A32E-9D61523EA315}" type="presOf" srcId="{9787D60E-F64A-4A42-BBC5-1C971616B642}" destId="{E713AB9B-6270-4DAC-B848-6D0ACD11AC36}" srcOrd="1" destOrd="0" presId="urn:microsoft.com/office/officeart/2005/8/layout/hierarchy2"/>
    <dgm:cxn modelId="{CC7DBAD6-FD01-40BD-A793-7AA74852387E}" type="presOf" srcId="{1453114E-AACC-4875-A043-BC3CF785D558}" destId="{E4784AA9-547A-4258-85AF-20977E4D549C}" srcOrd="0" destOrd="0" presId="urn:microsoft.com/office/officeart/2005/8/layout/hierarchy2"/>
    <dgm:cxn modelId="{AB30AF6F-D712-4DCB-B3DA-70CE43624F1D}" type="presOf" srcId="{7932C767-07B4-4FE8-B9F1-799A61328D19}" destId="{478BB82D-04CB-4DD8-8569-0DC405846C50}" srcOrd="0" destOrd="0" presId="urn:microsoft.com/office/officeart/2005/8/layout/hierarchy2"/>
    <dgm:cxn modelId="{8B55C838-65C2-4EE5-B335-C53435AF31A7}" type="presOf" srcId="{6F0774A0-C5D5-4423-80A7-AF9D99B683E5}" destId="{E921F862-DB2A-439A-BDAF-B6CFA7AA5F98}" srcOrd="0" destOrd="0" presId="urn:microsoft.com/office/officeart/2005/8/layout/hierarchy2"/>
    <dgm:cxn modelId="{D0641572-C0C4-487C-9BE9-4154A9536F6A}" type="presOf" srcId="{C7A7906A-48E4-4E12-AFB1-64C091087C07}" destId="{1ED51D20-AE03-44C8-A9C0-08783CC966A6}" srcOrd="0" destOrd="0" presId="urn:microsoft.com/office/officeart/2005/8/layout/hierarchy2"/>
    <dgm:cxn modelId="{B4D21E87-D80E-42C8-9C53-E5501A7FC0BA}" type="presOf" srcId="{FFF2996D-C062-4F47-A523-3241C0073328}" destId="{7CDE29DD-EBEE-41C7-9810-D863FA528C43}" srcOrd="0" destOrd="0" presId="urn:microsoft.com/office/officeart/2005/8/layout/hierarchy2"/>
    <dgm:cxn modelId="{9A988AAC-1CBF-4F37-98B7-A173A213C5F6}" srcId="{68491505-2BF1-4E4F-9A8F-42631293B445}" destId="{E22AAEB8-8FD6-4B92-A4E6-077C15C0377E}" srcOrd="1" destOrd="0" parTransId="{1453114E-AACC-4875-A043-BC3CF785D558}" sibTransId="{7EFAAB85-5473-4BA9-8F5E-A6A60DAC5FAA}"/>
    <dgm:cxn modelId="{0181422A-5A32-47A3-BA3E-C7E7BCFD28AB}" srcId="{68491505-2BF1-4E4F-9A8F-42631293B445}" destId="{3CE4648A-2BCD-4664-A980-29C9DB1D11AA}" srcOrd="2" destOrd="0" parTransId="{AE337242-FA92-4828-A974-8CE1593F8797}" sibTransId="{FA8F39CB-6640-4B8C-BC9E-F9F98061E62A}"/>
    <dgm:cxn modelId="{EE1DDA4D-DB16-4085-90B3-BD61D3512471}" type="presOf" srcId="{61B140BE-65B2-47A1-A3B5-772ADE2AE206}" destId="{69688466-BDAC-4CA3-90E8-39B257AD55F4}" srcOrd="0" destOrd="0" presId="urn:microsoft.com/office/officeart/2005/8/layout/hierarchy2"/>
    <dgm:cxn modelId="{DEFA13F9-F1AF-479A-849A-0C210E84EBCD}" type="presOf" srcId="{C4EE0B47-F8AC-4D20-9F66-EEF8BA45BB4D}" destId="{2C7155FE-1A26-4FA4-8DB3-5131F16109C8}" srcOrd="1" destOrd="0" presId="urn:microsoft.com/office/officeart/2005/8/layout/hierarchy2"/>
    <dgm:cxn modelId="{F6251515-72EC-42CE-9CC9-B643C7D8D805}" type="presOf" srcId="{AE337242-FA92-4828-A974-8CE1593F8797}" destId="{FE8DA2AC-3E7F-4889-90CE-CA222C83AFD4}" srcOrd="1" destOrd="0" presId="urn:microsoft.com/office/officeart/2005/8/layout/hierarchy2"/>
    <dgm:cxn modelId="{85BC2436-095C-497F-80FB-D6F50814913D}" type="presOf" srcId="{3CE4648A-2BCD-4664-A980-29C9DB1D11AA}" destId="{84184EAE-21E2-45FC-8773-68E9F1191F9F}" srcOrd="0" destOrd="0" presId="urn:microsoft.com/office/officeart/2005/8/layout/hierarchy2"/>
    <dgm:cxn modelId="{24A3BFC3-FFB9-496E-B10C-08CE71785DE2}" type="presOf" srcId="{7932C767-07B4-4FE8-B9F1-799A61328D19}" destId="{4203FACE-99FD-45E2-8BF7-ED820868D617}" srcOrd="1" destOrd="0" presId="urn:microsoft.com/office/officeart/2005/8/layout/hierarchy2"/>
    <dgm:cxn modelId="{7AE65FD0-3EBD-4BAA-A136-919ACD0C57AF}" type="presOf" srcId="{9787D60E-F64A-4A42-BBC5-1C971616B642}" destId="{EEAD0198-9391-4DCF-B446-D688BDFE07D5}" srcOrd="0" destOrd="0" presId="urn:microsoft.com/office/officeart/2005/8/layout/hierarchy2"/>
    <dgm:cxn modelId="{C0081AA7-52F7-406E-AE49-5CE0942F5EC2}" srcId="{68491505-2BF1-4E4F-9A8F-42631293B445}" destId="{6F0774A0-C5D5-4423-80A7-AF9D99B683E5}" srcOrd="0" destOrd="0" parTransId="{9787D60E-F64A-4A42-BBC5-1C971616B642}" sibTransId="{2FA7DB14-1660-4DDD-BC41-0A310677BA34}"/>
    <dgm:cxn modelId="{424EA036-85E1-42A7-825A-50A3FC33247B}" type="presOf" srcId="{FFF2996D-C062-4F47-A523-3241C0073328}" destId="{BD4355EF-2DF2-4396-AFCC-F96125E00F9B}" srcOrd="1" destOrd="0" presId="urn:microsoft.com/office/officeart/2005/8/layout/hierarchy2"/>
    <dgm:cxn modelId="{037315E7-D61D-4C56-8ADB-D2884D9FAFF4}" srcId="{C7A7906A-48E4-4E12-AFB1-64C091087C07}" destId="{68491505-2BF1-4E4F-9A8F-42631293B445}" srcOrd="0" destOrd="0" parTransId="{FFF2996D-C062-4F47-A523-3241C0073328}" sibTransId="{6B64BEE0-9AD4-4757-B637-8E258C54F1B1}"/>
    <dgm:cxn modelId="{13132F11-E3A2-4155-9C08-438EDD802036}" type="presOf" srcId="{E22AAEB8-8FD6-4B92-A4E6-077C15C0377E}" destId="{1D5B4750-579F-4436-8EA5-0B7FD5CD3A70}" srcOrd="0" destOrd="0" presId="urn:microsoft.com/office/officeart/2005/8/layout/hierarchy2"/>
    <dgm:cxn modelId="{9FE112DC-08FC-47C1-A48D-800217FFFF6E}" type="presParOf" srcId="{59D9BF95-AD82-4162-9FD1-9497BD9D4057}" destId="{090E63A9-D77F-43EC-83B7-5391CE4D2A0D}" srcOrd="0" destOrd="0" presId="urn:microsoft.com/office/officeart/2005/8/layout/hierarchy2"/>
    <dgm:cxn modelId="{6166BD49-5A98-44C9-A1D0-8CC813ECC477}" type="presParOf" srcId="{090E63A9-D77F-43EC-83B7-5391CE4D2A0D}" destId="{1ED51D20-AE03-44C8-A9C0-08783CC966A6}" srcOrd="0" destOrd="0" presId="urn:microsoft.com/office/officeart/2005/8/layout/hierarchy2"/>
    <dgm:cxn modelId="{5BDDE4CB-A638-43C6-BA10-DD83E52A3D9A}" type="presParOf" srcId="{090E63A9-D77F-43EC-83B7-5391CE4D2A0D}" destId="{DB3510E8-A05E-4ABE-A2E4-0C5D7D17F3B1}" srcOrd="1" destOrd="0" presId="urn:microsoft.com/office/officeart/2005/8/layout/hierarchy2"/>
    <dgm:cxn modelId="{0F908C8B-E093-4C9E-8F76-7588675A93EB}" type="presParOf" srcId="{DB3510E8-A05E-4ABE-A2E4-0C5D7D17F3B1}" destId="{7CDE29DD-EBEE-41C7-9810-D863FA528C43}" srcOrd="0" destOrd="0" presId="urn:microsoft.com/office/officeart/2005/8/layout/hierarchy2"/>
    <dgm:cxn modelId="{58415CAD-B2D1-498D-A898-C8413BBA7FC2}" type="presParOf" srcId="{7CDE29DD-EBEE-41C7-9810-D863FA528C43}" destId="{BD4355EF-2DF2-4396-AFCC-F96125E00F9B}" srcOrd="0" destOrd="0" presId="urn:microsoft.com/office/officeart/2005/8/layout/hierarchy2"/>
    <dgm:cxn modelId="{35A74168-C764-434C-BC97-50E7CF15EBC1}" type="presParOf" srcId="{DB3510E8-A05E-4ABE-A2E4-0C5D7D17F3B1}" destId="{FD8A2B7F-E7CB-4B49-A4C9-738794FB2E26}" srcOrd="1" destOrd="0" presId="urn:microsoft.com/office/officeart/2005/8/layout/hierarchy2"/>
    <dgm:cxn modelId="{1D5026EB-295C-4116-BAFB-D73A0086F81D}" type="presParOf" srcId="{FD8A2B7F-E7CB-4B49-A4C9-738794FB2E26}" destId="{FC917FB7-DE35-41F3-AF54-BC80CFFDD55B}" srcOrd="0" destOrd="0" presId="urn:microsoft.com/office/officeart/2005/8/layout/hierarchy2"/>
    <dgm:cxn modelId="{F7782105-CBA4-49A1-A434-0F05CDF61334}" type="presParOf" srcId="{FD8A2B7F-E7CB-4B49-A4C9-738794FB2E26}" destId="{3F97A5EE-99DC-4897-888D-380AAEC43C48}" srcOrd="1" destOrd="0" presId="urn:microsoft.com/office/officeart/2005/8/layout/hierarchy2"/>
    <dgm:cxn modelId="{6D6810C7-3B3A-4D59-8C4A-F230E63A7BEF}" type="presParOf" srcId="{3F97A5EE-99DC-4897-888D-380AAEC43C48}" destId="{EEAD0198-9391-4DCF-B446-D688BDFE07D5}" srcOrd="0" destOrd="0" presId="urn:microsoft.com/office/officeart/2005/8/layout/hierarchy2"/>
    <dgm:cxn modelId="{6D728F67-259E-4F63-9AAD-A426A26976FF}" type="presParOf" srcId="{EEAD0198-9391-4DCF-B446-D688BDFE07D5}" destId="{E713AB9B-6270-4DAC-B848-6D0ACD11AC36}" srcOrd="0" destOrd="0" presId="urn:microsoft.com/office/officeart/2005/8/layout/hierarchy2"/>
    <dgm:cxn modelId="{33DB50A0-1C26-4761-BFDB-9FDCEFD54FDA}" type="presParOf" srcId="{3F97A5EE-99DC-4897-888D-380AAEC43C48}" destId="{C332E622-6736-45C3-A480-0E0AACD6C67A}" srcOrd="1" destOrd="0" presId="urn:microsoft.com/office/officeart/2005/8/layout/hierarchy2"/>
    <dgm:cxn modelId="{C11DB9AB-8E66-44D2-BB22-FD62A4A6F5FF}" type="presParOf" srcId="{C332E622-6736-45C3-A480-0E0AACD6C67A}" destId="{E921F862-DB2A-439A-BDAF-B6CFA7AA5F98}" srcOrd="0" destOrd="0" presId="urn:microsoft.com/office/officeart/2005/8/layout/hierarchy2"/>
    <dgm:cxn modelId="{544FC615-B64E-4C70-9862-DBE38D0DF297}" type="presParOf" srcId="{C332E622-6736-45C3-A480-0E0AACD6C67A}" destId="{2E537EF2-1878-4AA3-ADA3-71AE242C612D}" srcOrd="1" destOrd="0" presId="urn:microsoft.com/office/officeart/2005/8/layout/hierarchy2"/>
    <dgm:cxn modelId="{B9A04326-C579-46DB-904D-A8468F591106}" type="presParOf" srcId="{3F97A5EE-99DC-4897-888D-380AAEC43C48}" destId="{E4784AA9-547A-4258-85AF-20977E4D549C}" srcOrd="2" destOrd="0" presId="urn:microsoft.com/office/officeart/2005/8/layout/hierarchy2"/>
    <dgm:cxn modelId="{A679700D-3257-4619-B360-068C07716E0D}" type="presParOf" srcId="{E4784AA9-547A-4258-85AF-20977E4D549C}" destId="{9B0B5A04-D2B1-457D-829A-6A8DF55E1E24}" srcOrd="0" destOrd="0" presId="urn:microsoft.com/office/officeart/2005/8/layout/hierarchy2"/>
    <dgm:cxn modelId="{2D7DAFA2-037A-403B-A42D-EAE3B6A891FD}" type="presParOf" srcId="{3F97A5EE-99DC-4897-888D-380AAEC43C48}" destId="{2E04AA57-3A26-4115-B111-26DC2CFBF67F}" srcOrd="3" destOrd="0" presId="urn:microsoft.com/office/officeart/2005/8/layout/hierarchy2"/>
    <dgm:cxn modelId="{9B3757FE-2E12-42E0-BED2-B5BE392A5C1D}" type="presParOf" srcId="{2E04AA57-3A26-4115-B111-26DC2CFBF67F}" destId="{1D5B4750-579F-4436-8EA5-0B7FD5CD3A70}" srcOrd="0" destOrd="0" presId="urn:microsoft.com/office/officeart/2005/8/layout/hierarchy2"/>
    <dgm:cxn modelId="{9F82C75A-D119-4E9C-9A34-0B789A0B8423}" type="presParOf" srcId="{2E04AA57-3A26-4115-B111-26DC2CFBF67F}" destId="{3A44BA9D-AC81-4EEB-BC07-AD1F7BB46494}" srcOrd="1" destOrd="0" presId="urn:microsoft.com/office/officeart/2005/8/layout/hierarchy2"/>
    <dgm:cxn modelId="{98D31E74-A660-4D6B-AD08-7850FD07491C}" type="presParOf" srcId="{3F97A5EE-99DC-4897-888D-380AAEC43C48}" destId="{D6A67A64-9055-4911-AADE-EE9EFC49863B}" srcOrd="4" destOrd="0" presId="urn:microsoft.com/office/officeart/2005/8/layout/hierarchy2"/>
    <dgm:cxn modelId="{CE80562C-4AD7-4C1D-998B-D6CB5675B9E5}" type="presParOf" srcId="{D6A67A64-9055-4911-AADE-EE9EFC49863B}" destId="{FE8DA2AC-3E7F-4889-90CE-CA222C83AFD4}" srcOrd="0" destOrd="0" presId="urn:microsoft.com/office/officeart/2005/8/layout/hierarchy2"/>
    <dgm:cxn modelId="{B229A4F1-8E3C-46DA-8B37-E06FF52C6969}" type="presParOf" srcId="{3F97A5EE-99DC-4897-888D-380AAEC43C48}" destId="{D3DDD2D6-DE97-45FB-BE01-58706D39AAEA}" srcOrd="5" destOrd="0" presId="urn:microsoft.com/office/officeart/2005/8/layout/hierarchy2"/>
    <dgm:cxn modelId="{71143982-D8AD-49B2-9DC3-72434AF1D32A}" type="presParOf" srcId="{D3DDD2D6-DE97-45FB-BE01-58706D39AAEA}" destId="{84184EAE-21E2-45FC-8773-68E9F1191F9F}" srcOrd="0" destOrd="0" presId="urn:microsoft.com/office/officeart/2005/8/layout/hierarchy2"/>
    <dgm:cxn modelId="{80C3F63E-3309-4128-BE59-22B84FE0D291}" type="presParOf" srcId="{D3DDD2D6-DE97-45FB-BE01-58706D39AAEA}" destId="{B851A7DE-2A79-46B6-8707-A9F84E345F0E}" srcOrd="1" destOrd="0" presId="urn:microsoft.com/office/officeart/2005/8/layout/hierarchy2"/>
    <dgm:cxn modelId="{1C5750FB-5B79-411D-A1C1-11A68FF4C422}" type="presParOf" srcId="{DB3510E8-A05E-4ABE-A2E4-0C5D7D17F3B1}" destId="{2FABFDC8-27F4-4ED2-B44D-7F22803E6183}" srcOrd="2" destOrd="0" presId="urn:microsoft.com/office/officeart/2005/8/layout/hierarchy2"/>
    <dgm:cxn modelId="{E210D028-F349-4ADF-9507-EC5CF9A73C20}" type="presParOf" srcId="{2FABFDC8-27F4-4ED2-B44D-7F22803E6183}" destId="{2C7155FE-1A26-4FA4-8DB3-5131F16109C8}" srcOrd="0" destOrd="0" presId="urn:microsoft.com/office/officeart/2005/8/layout/hierarchy2"/>
    <dgm:cxn modelId="{425B6D7D-375F-41AA-A3E9-9AC759CC1814}" type="presParOf" srcId="{DB3510E8-A05E-4ABE-A2E4-0C5D7D17F3B1}" destId="{71BF8DC1-3E1E-4883-A153-84B70C5C4CEF}" srcOrd="3" destOrd="0" presId="urn:microsoft.com/office/officeart/2005/8/layout/hierarchy2"/>
    <dgm:cxn modelId="{FF7A526B-0DD4-4979-AF3C-02CB9946C8CA}" type="presParOf" srcId="{71BF8DC1-3E1E-4883-A153-84B70C5C4CEF}" destId="{69688466-BDAC-4CA3-90E8-39B257AD55F4}" srcOrd="0" destOrd="0" presId="urn:microsoft.com/office/officeart/2005/8/layout/hierarchy2"/>
    <dgm:cxn modelId="{84770BDD-F053-47CA-92C2-E89F5F4E752B}" type="presParOf" srcId="{71BF8DC1-3E1E-4883-A153-84B70C5C4CEF}" destId="{FDAB0082-BA1A-42C8-BF71-A7112B142F1D}" srcOrd="1" destOrd="0" presId="urn:microsoft.com/office/officeart/2005/8/layout/hierarchy2"/>
    <dgm:cxn modelId="{858EE211-1891-49E0-8550-7538734108EA}" type="presParOf" srcId="{FDAB0082-BA1A-42C8-BF71-A7112B142F1D}" destId="{478BB82D-04CB-4DD8-8569-0DC405846C50}" srcOrd="0" destOrd="0" presId="urn:microsoft.com/office/officeart/2005/8/layout/hierarchy2"/>
    <dgm:cxn modelId="{0279EA95-3BFE-4D1B-93A9-39F86ADD5F82}" type="presParOf" srcId="{478BB82D-04CB-4DD8-8569-0DC405846C50}" destId="{4203FACE-99FD-45E2-8BF7-ED820868D617}" srcOrd="0" destOrd="0" presId="urn:microsoft.com/office/officeart/2005/8/layout/hierarchy2"/>
    <dgm:cxn modelId="{E409F7A5-0BBD-4525-9FE0-397F111EA7A9}" type="presParOf" srcId="{FDAB0082-BA1A-42C8-BF71-A7112B142F1D}" destId="{D99D0418-E349-455D-B246-CAE4FCE66B79}" srcOrd="1" destOrd="0" presId="urn:microsoft.com/office/officeart/2005/8/layout/hierarchy2"/>
    <dgm:cxn modelId="{B71886D6-54C2-4A79-9A00-E49E28F248C1}" type="presParOf" srcId="{D99D0418-E349-455D-B246-CAE4FCE66B79}" destId="{C858D25B-2513-4583-BB68-637D128BFD95}" srcOrd="0" destOrd="0" presId="urn:microsoft.com/office/officeart/2005/8/layout/hierarchy2"/>
    <dgm:cxn modelId="{7F484174-9546-4F28-9F4C-B56DA491FF3B}" type="presParOf" srcId="{D99D0418-E349-455D-B246-CAE4FCE66B79}" destId="{0236C465-EEDC-49B3-9BB8-8DD7BC5FD47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51D20-AE03-44C8-A9C0-08783CC966A6}">
      <dsp:nvSpPr>
        <dsp:cNvPr id="0" name=""/>
        <dsp:cNvSpPr/>
      </dsp:nvSpPr>
      <dsp:spPr>
        <a:xfrm>
          <a:off x="1462" y="3106737"/>
          <a:ext cx="2197369" cy="1098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Проект</a:t>
          </a:r>
          <a:endParaRPr lang="ru-RU" sz="1200" kern="1200" dirty="0"/>
        </a:p>
      </dsp:txBody>
      <dsp:txXfrm>
        <a:off x="33641" y="3138916"/>
        <a:ext cx="2133011" cy="1034326"/>
      </dsp:txXfrm>
    </dsp:sp>
    <dsp:sp modelId="{7CDE29DD-EBEE-41C7-9810-D863FA528C43}">
      <dsp:nvSpPr>
        <dsp:cNvPr id="0" name=""/>
        <dsp:cNvSpPr/>
      </dsp:nvSpPr>
      <dsp:spPr>
        <a:xfrm rot="18289469">
          <a:off x="1868736" y="3007988"/>
          <a:ext cx="1539139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1539139" y="163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99827" y="2985857"/>
        <a:ext cx="76956" cy="76956"/>
      </dsp:txXfrm>
    </dsp:sp>
    <dsp:sp modelId="{FC917FB7-DE35-41F3-AF54-BC80CFFDD55B}">
      <dsp:nvSpPr>
        <dsp:cNvPr id="0" name=""/>
        <dsp:cNvSpPr/>
      </dsp:nvSpPr>
      <dsp:spPr>
        <a:xfrm>
          <a:off x="3077779" y="1843250"/>
          <a:ext cx="2197369" cy="1098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Исследовательская часть</a:t>
          </a:r>
          <a:endParaRPr lang="ru-RU" sz="1200" kern="1200" dirty="0"/>
        </a:p>
      </dsp:txBody>
      <dsp:txXfrm>
        <a:off x="3109958" y="1875429"/>
        <a:ext cx="2133011" cy="1034326"/>
      </dsp:txXfrm>
    </dsp:sp>
    <dsp:sp modelId="{EEAD0198-9391-4DCF-B446-D688BDFE07D5}">
      <dsp:nvSpPr>
        <dsp:cNvPr id="0" name=""/>
        <dsp:cNvSpPr/>
      </dsp:nvSpPr>
      <dsp:spPr>
        <a:xfrm rot="18289469">
          <a:off x="4945052" y="1744501"/>
          <a:ext cx="1539139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1539139" y="1634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76143" y="1722370"/>
        <a:ext cx="76956" cy="76956"/>
      </dsp:txXfrm>
    </dsp:sp>
    <dsp:sp modelId="{E921F862-DB2A-439A-BDAF-B6CFA7AA5F98}">
      <dsp:nvSpPr>
        <dsp:cNvPr id="0" name=""/>
        <dsp:cNvSpPr/>
      </dsp:nvSpPr>
      <dsp:spPr>
        <a:xfrm>
          <a:off x="6154096" y="579762"/>
          <a:ext cx="2197369" cy="1098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Обучение на курсах повышения квалификации для учителей математики</a:t>
          </a:r>
          <a:endParaRPr lang="ru-RU" sz="1200" kern="1200" dirty="0"/>
        </a:p>
      </dsp:txBody>
      <dsp:txXfrm>
        <a:off x="6186275" y="611941"/>
        <a:ext cx="2133011" cy="1034326"/>
      </dsp:txXfrm>
    </dsp:sp>
    <dsp:sp modelId="{E4784AA9-547A-4258-85AF-20977E4D549C}">
      <dsp:nvSpPr>
        <dsp:cNvPr id="0" name=""/>
        <dsp:cNvSpPr/>
      </dsp:nvSpPr>
      <dsp:spPr>
        <a:xfrm>
          <a:off x="5275148" y="2376244"/>
          <a:ext cx="878947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878947" y="1634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92648" y="2370618"/>
        <a:ext cx="43947" cy="43947"/>
      </dsp:txXfrm>
    </dsp:sp>
    <dsp:sp modelId="{1D5B4750-579F-4436-8EA5-0B7FD5CD3A70}">
      <dsp:nvSpPr>
        <dsp:cNvPr id="0" name=""/>
        <dsp:cNvSpPr/>
      </dsp:nvSpPr>
      <dsp:spPr>
        <a:xfrm>
          <a:off x="6154096" y="1843250"/>
          <a:ext cx="2197369" cy="1098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Изучение нормативно-правовой базы по ФГОС ООО.</a:t>
          </a:r>
          <a:endParaRPr lang="ru-RU" sz="1200" kern="1200" dirty="0"/>
        </a:p>
      </dsp:txBody>
      <dsp:txXfrm>
        <a:off x="6186275" y="1875429"/>
        <a:ext cx="2133011" cy="1034326"/>
      </dsp:txXfrm>
    </dsp:sp>
    <dsp:sp modelId="{D6A67A64-9055-4911-AADE-EE9EFC49863B}">
      <dsp:nvSpPr>
        <dsp:cNvPr id="0" name=""/>
        <dsp:cNvSpPr/>
      </dsp:nvSpPr>
      <dsp:spPr>
        <a:xfrm rot="3310531">
          <a:off x="4945052" y="3007988"/>
          <a:ext cx="1539139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1539139" y="1634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76143" y="2985857"/>
        <a:ext cx="76956" cy="76956"/>
      </dsp:txXfrm>
    </dsp:sp>
    <dsp:sp modelId="{84184EAE-21E2-45FC-8773-68E9F1191F9F}">
      <dsp:nvSpPr>
        <dsp:cNvPr id="0" name=""/>
        <dsp:cNvSpPr/>
      </dsp:nvSpPr>
      <dsp:spPr>
        <a:xfrm>
          <a:off x="6154096" y="3106737"/>
          <a:ext cx="2197369" cy="1098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Изучение материалов сети Интернет по данному вопросу.</a:t>
          </a:r>
          <a:endParaRPr lang="ru-RU" sz="1200" kern="1200" dirty="0"/>
        </a:p>
      </dsp:txBody>
      <dsp:txXfrm>
        <a:off x="6186275" y="3138916"/>
        <a:ext cx="2133011" cy="1034326"/>
      </dsp:txXfrm>
    </dsp:sp>
    <dsp:sp modelId="{2FABFDC8-27F4-4ED2-B44D-7F22803E6183}">
      <dsp:nvSpPr>
        <dsp:cNvPr id="0" name=""/>
        <dsp:cNvSpPr/>
      </dsp:nvSpPr>
      <dsp:spPr>
        <a:xfrm rot="3310531">
          <a:off x="1868736" y="4271475"/>
          <a:ext cx="1539139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1539139" y="163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99827" y="4249344"/>
        <a:ext cx="76956" cy="76956"/>
      </dsp:txXfrm>
    </dsp:sp>
    <dsp:sp modelId="{69688466-BDAC-4CA3-90E8-39B257AD55F4}">
      <dsp:nvSpPr>
        <dsp:cNvPr id="0" name=""/>
        <dsp:cNvSpPr/>
      </dsp:nvSpPr>
      <dsp:spPr>
        <a:xfrm>
          <a:off x="3077779" y="4370224"/>
          <a:ext cx="2197369" cy="1098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Практическая часть</a:t>
          </a:r>
          <a:endParaRPr lang="ru-RU" sz="1200" kern="1200" dirty="0"/>
        </a:p>
      </dsp:txBody>
      <dsp:txXfrm>
        <a:off x="3109958" y="4402403"/>
        <a:ext cx="2133011" cy="1034326"/>
      </dsp:txXfrm>
    </dsp:sp>
    <dsp:sp modelId="{478BB82D-04CB-4DD8-8569-0DC405846C50}">
      <dsp:nvSpPr>
        <dsp:cNvPr id="0" name=""/>
        <dsp:cNvSpPr/>
      </dsp:nvSpPr>
      <dsp:spPr>
        <a:xfrm>
          <a:off x="5275148" y="4903219"/>
          <a:ext cx="878947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878947" y="1634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92648" y="4897593"/>
        <a:ext cx="43947" cy="43947"/>
      </dsp:txXfrm>
    </dsp:sp>
    <dsp:sp modelId="{C858D25B-2513-4583-BB68-637D128BFD95}">
      <dsp:nvSpPr>
        <dsp:cNvPr id="0" name=""/>
        <dsp:cNvSpPr/>
      </dsp:nvSpPr>
      <dsp:spPr>
        <a:xfrm>
          <a:off x="6154096" y="4370224"/>
          <a:ext cx="2197369" cy="1098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Разработка  технологической карты по теме «Сложение и умножение дробей с одинаковыми знаменателями</a:t>
          </a:r>
          <a:r>
            <a:rPr lang="ru-RU" sz="1200" b="1" kern="1200" dirty="0" smtClean="0"/>
            <a:t>»</a:t>
          </a:r>
          <a:endParaRPr lang="ru-RU" sz="1200" kern="1200" dirty="0"/>
        </a:p>
      </dsp:txBody>
      <dsp:txXfrm>
        <a:off x="6186275" y="4402403"/>
        <a:ext cx="2133011" cy="1034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851C8-E926-4DB2-A9EB-FFEC06685D65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8A454-BC16-4F51-A9C8-A3CBB384B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53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A454-BC16-4F51-A9C8-A3CBB384B05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91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BA3B-7E12-49CF-B2C1-1E5632F7C8AE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794A-1A7D-480C-B803-3251DC9B1FD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BA3B-7E12-49CF-B2C1-1E5632F7C8AE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794A-1A7D-480C-B803-3251DC9B1F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BA3B-7E12-49CF-B2C1-1E5632F7C8AE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794A-1A7D-480C-B803-3251DC9B1F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BA3B-7E12-49CF-B2C1-1E5632F7C8AE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794A-1A7D-480C-B803-3251DC9B1F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BA3B-7E12-49CF-B2C1-1E5632F7C8AE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794A-1A7D-480C-B803-3251DC9B1F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BA3B-7E12-49CF-B2C1-1E5632F7C8AE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794A-1A7D-480C-B803-3251DC9B1F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BA3B-7E12-49CF-B2C1-1E5632F7C8AE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794A-1A7D-480C-B803-3251DC9B1FD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BA3B-7E12-49CF-B2C1-1E5632F7C8AE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794A-1A7D-480C-B803-3251DC9B1F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BA3B-7E12-49CF-B2C1-1E5632F7C8AE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794A-1A7D-480C-B803-3251DC9B1F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BA3B-7E12-49CF-B2C1-1E5632F7C8AE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794A-1A7D-480C-B803-3251DC9B1F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BA3B-7E12-49CF-B2C1-1E5632F7C8AE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794A-1A7D-480C-B803-3251DC9B1FD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55BA3B-7E12-49CF-B2C1-1E5632F7C8AE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26794A-1A7D-480C-B803-3251DC9B1F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687309" cy="5328592"/>
          </a:xfrm>
        </p:spPr>
        <p:txBody>
          <a:bodyPr>
            <a:normAutofit fontScale="32500" lnSpcReduction="20000"/>
          </a:bodyPr>
          <a:lstStyle/>
          <a:p>
            <a:pPr algn="ctr"/>
            <a:endParaRPr lang="ru-RU" sz="7200" b="1" dirty="0" smtClean="0"/>
          </a:p>
          <a:p>
            <a:pPr algn="ctr"/>
            <a:r>
              <a:rPr lang="ru-RU" sz="7200" b="1" dirty="0" smtClean="0"/>
              <a:t>ПР</a:t>
            </a:r>
            <a:r>
              <a:rPr lang="ru-RU" sz="7200" b="1" dirty="0" smtClean="0">
                <a:solidFill>
                  <a:schemeClr val="tx1"/>
                </a:solidFill>
              </a:rPr>
              <a:t>ОЕКТ</a:t>
            </a:r>
          </a:p>
          <a:p>
            <a:pPr algn="ctr"/>
            <a:endParaRPr lang="ru-RU" sz="7200" dirty="0"/>
          </a:p>
          <a:p>
            <a:pPr algn="ctr"/>
            <a:r>
              <a:rPr lang="ru-RU" sz="7200" b="1" dirty="0">
                <a:solidFill>
                  <a:srgbClr val="C00000"/>
                </a:solidFill>
              </a:rPr>
              <a:t>Разработка технологической карты урока </a:t>
            </a:r>
            <a:endParaRPr lang="ru-RU" sz="7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по </a:t>
            </a:r>
            <a:r>
              <a:rPr lang="ru-RU" sz="7200" b="1" dirty="0">
                <a:solidFill>
                  <a:srgbClr val="C00000"/>
                </a:solidFill>
              </a:rPr>
              <a:t>математике в 5 классе</a:t>
            </a:r>
          </a:p>
          <a:p>
            <a:pPr algn="ctr"/>
            <a:r>
              <a:rPr lang="ru-RU" sz="7200" b="1" dirty="0">
                <a:solidFill>
                  <a:srgbClr val="C00000"/>
                </a:solidFill>
              </a:rPr>
              <a:t>«Сложение и умножение дробей с одинаковыми знаменателями»</a:t>
            </a:r>
          </a:p>
          <a:p>
            <a:pPr algn="r"/>
            <a:r>
              <a:rPr lang="ru-RU" dirty="0" smtClean="0"/>
              <a:t>                                         </a:t>
            </a:r>
          </a:p>
          <a:p>
            <a:pPr algn="r"/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</a:t>
            </a:r>
            <a:r>
              <a:rPr lang="ru-RU" sz="4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Крупчатникова</a:t>
            </a:r>
            <a:r>
              <a:rPr lang="ru-RU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Николаевна </a:t>
            </a:r>
          </a:p>
          <a:p>
            <a:pPr algn="r"/>
            <a:r>
              <a:rPr lang="ru-RU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высшей квалификационной категории </a:t>
            </a:r>
          </a:p>
          <a:p>
            <a:pPr algn="r"/>
            <a:r>
              <a:rPr lang="ru-RU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№49» Ново – Савиновского района города Казани РТ</a:t>
            </a: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6400" b="1" dirty="0" smtClean="0">
                <a:solidFill>
                  <a:schemeClr val="tx1"/>
                </a:solidFill>
              </a:rPr>
              <a:t>Казань </a:t>
            </a:r>
            <a:r>
              <a:rPr lang="ru-RU" sz="6400" b="1" dirty="0">
                <a:solidFill>
                  <a:schemeClr val="tx1"/>
                </a:solidFill>
              </a:rPr>
              <a:t>– 2014</a:t>
            </a:r>
            <a:endParaRPr lang="ru-RU" sz="6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784976" cy="936104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4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4624"/>
            <a:ext cx="8640960" cy="675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изучения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«Сложение и вычитание обыкновенных дробей с одинаковыми знаменателями»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открытия нового знания  (1 урок из 4х, отведенных на данную тему)</a:t>
            </a:r>
          </a:p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 урока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формировать  навыки сложения и вычитания дробей с одинаковыми знаменателями, тренировать способность к его практическому использованию.</a:t>
            </a:r>
          </a:p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Задачи: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(формирование познавательных и логических УУД):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провести актуализацию знаний по темам: «Сравнение дробей», «Правильные и неправильные дроби»,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помочь сформулировать правило сложения и вычитания обыкновенных дробей с одинаковыми знаменателями,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научить применять данное правило при выполнении заданий.</a:t>
            </a:r>
          </a:p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(формирование регулятивных УУД):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помочь  понять учебную задачу урока, осуществлять решение учебной задачи под руководством учителя;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условия для развития навыков самостоятельной работы, самоконтроля и самооценки, развития внимания, памяти, умения анализировать, обобщать, выделять главное.</a:t>
            </a:r>
          </a:p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(формирование коммуникативных и личностных УУД):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условия для развития познавательного интереса к предмету и уверенности в своих силах, формирования положительного мотива учения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учиться планированию учебного сотрудничества с учителем и сверстниками; учиться умению осознанно и произвольно строить речевое высказывание в устной и письменной форме</a:t>
            </a:r>
          </a:p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Ресурсы: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Н.Я.Виленкин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Математика. Учебник для 5-го класса.  Стр. 155-157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презентация к уроку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мультимедийный проектор, ноутбук, экран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тетрадь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электронные физкультминутки</a:t>
            </a:r>
          </a:p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работы: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Фронтальная работа, парная, индивидуальная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3811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6363" y="44624"/>
            <a:ext cx="7386024" cy="63408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Технологическая карта</a:t>
            </a: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904793"/>
              </p:ext>
            </p:extLst>
          </p:nvPr>
        </p:nvGraphicFramePr>
        <p:xfrm>
          <a:off x="287016" y="620688"/>
          <a:ext cx="8856984" cy="6136096"/>
        </p:xfrm>
        <a:graphic>
          <a:graphicData uri="http://schemas.openxmlformats.org/drawingml/2006/table">
            <a:tbl>
              <a:tblPr firstRow="1" firstCol="1" bandRow="1"/>
              <a:tblGrid>
                <a:gridCol w="288031"/>
                <a:gridCol w="936104"/>
                <a:gridCol w="1476673"/>
                <a:gridCol w="1115615"/>
                <a:gridCol w="900609"/>
                <a:gridCol w="395535"/>
                <a:gridCol w="1080120"/>
                <a:gridCol w="1111924"/>
                <a:gridCol w="922018"/>
                <a:gridCol w="630355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8" marR="44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Этап урока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8" marR="44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 учителя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8" marR="44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 ученика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8" marR="44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Материально-технич. и информационное обеспечение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8" marR="44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Вре-мя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8" marR="44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Формируемые УУД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8" marR="44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3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Познаватель-ные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8" marR="44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Регулятивные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8" marR="44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Коммуникатив-ные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8" marR="44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Личност-ные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Орг. момент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Определяет готовность учащихся. Сосредоточивает внимание учащихся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Готовят тетради и д/з для проверки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Слайд 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мин.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Целеполагание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своей учебной деятельности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Умение слушать, планирование учебного сотрудничества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8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Мотивация к учебной деятельности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Координирует   деятельность учащихся.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2720" algn="l"/>
                        </a:tabLs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 называются данные числа?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2720" algn="l"/>
                        </a:tabLs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 чего состоит дробь?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2720" algn="l"/>
                        </a:tabLs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что показывает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числитель?знаменатель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2720" algn="l"/>
                        </a:tabLs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какие группы можно разделить эти дроби?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2720" algn="l"/>
                        </a:tabLs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Какие дроби называются правил и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неправил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.?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2720" algn="l"/>
                        </a:tabLs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Какие операции вы можете выполнять с дробями?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2720" algn="l"/>
                        </a:tabLs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Сравните дроби</a:t>
                      </a: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44568" marR="44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Устно отвечают на вопросы, повторяют теорию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Слайд 2,3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мин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Анализ, сравнение, аналогия, использование знаковой системы, осознанное построение речевого высказывания, подведение под понятие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Целеполагание, выполнение пробного учебного действия, фиксация индивидуального затруднения, волевая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саморегуляция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ситуации затруднения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Выражение своих мыслей, аргументация своего мнения, учёт разных мнений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учащихся,планирование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учебного сотрудничества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Смысло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-образование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221" y="1700808"/>
            <a:ext cx="897880" cy="851513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952" y="2924944"/>
            <a:ext cx="897880" cy="108012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113" y="5229200"/>
            <a:ext cx="882097" cy="1037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8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862749"/>
              </p:ext>
            </p:extLst>
          </p:nvPr>
        </p:nvGraphicFramePr>
        <p:xfrm>
          <a:off x="107505" y="404664"/>
          <a:ext cx="8856983" cy="11151294"/>
        </p:xfrm>
        <a:graphic>
          <a:graphicData uri="http://schemas.openxmlformats.org/drawingml/2006/table">
            <a:tbl>
              <a:tblPr firstRow="1" firstCol="1" bandRow="1"/>
              <a:tblGrid>
                <a:gridCol w="216023"/>
                <a:gridCol w="864096"/>
                <a:gridCol w="1296144"/>
                <a:gridCol w="864096"/>
                <a:gridCol w="1080120"/>
                <a:gridCol w="432048"/>
                <a:gridCol w="1503543"/>
                <a:gridCol w="969163"/>
                <a:gridCol w="969163"/>
                <a:gridCol w="662587"/>
              </a:tblGrid>
              <a:tr h="6480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6" marR="2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Постановка </a:t>
                      </a:r>
                      <a:r>
                        <a:rPr lang="ru-RU" sz="1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пробле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-мы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ее решение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6" marR="2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Мотивирует учащихся.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А как вы думаете, какие еще действия можно производить с дробями?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Ставится задача научиться + и – дроби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6" marR="2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6" marR="2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Слайд 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6" marR="2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6" marR="2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Умение осознанно и произвольно строить речевое высказывание в устной форме;  построение логической цепи рассуждений; установление причинно-след-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ственных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связей, анализ, сравнение, аналогия, использование знаковой системы, осознанное построение речевого высказывания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6" marR="2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Планирование,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выполне-ние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пробного учебного действия, волевая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саморегуляция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ситуации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затрудне-ния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6" marR="2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Выражение своих мыслей, аргументация своего мнения, учёт разных мнений учащихся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6" marR="2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6" marR="2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0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6" marR="2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6" marR="2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6" marR="2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6" marR="2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6" marR="2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6" marR="2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6" marR="2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6" marR="2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6" marR="2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6" marR="28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707" y="1052736"/>
            <a:ext cx="1071278" cy="1152128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4"/>
          <a:stretch>
            <a:fillRect/>
          </a:stretch>
        </p:blipFill>
        <p:spPr>
          <a:xfrm>
            <a:off x="3333032" y="2708920"/>
            <a:ext cx="1094953" cy="111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524240"/>
              </p:ext>
            </p:extLst>
          </p:nvPr>
        </p:nvGraphicFramePr>
        <p:xfrm>
          <a:off x="35497" y="188640"/>
          <a:ext cx="9023726" cy="6480048"/>
        </p:xfrm>
        <a:graphic>
          <a:graphicData uri="http://schemas.openxmlformats.org/drawingml/2006/table">
            <a:tbl>
              <a:tblPr firstRow="1" firstCol="1" bandRow="1"/>
              <a:tblGrid>
                <a:gridCol w="329450"/>
                <a:gridCol w="750670"/>
                <a:gridCol w="1296144"/>
                <a:gridCol w="1152128"/>
                <a:gridCol w="1368152"/>
                <a:gridCol w="432048"/>
                <a:gridCol w="1224136"/>
                <a:gridCol w="798113"/>
                <a:gridCol w="993595"/>
                <a:gridCol w="679290"/>
              </a:tblGrid>
              <a:tr h="6394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4" marR="36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Откры-тие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нового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4" marR="36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Выводит с учащимися определение сложения и  вычитания обыкновенных дробей с одинаковыми знаменателями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Демонстрирует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ЭОР;организует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деятельность работы с учебником; направляет работу учащихся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4" marR="36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Слушают, отвечают на вопросы, делают выводы, работают с учебником;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Ведут записи в тетрадях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4" marR="36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Слайд 5-9</a:t>
                      </a: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36384" marR="36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мин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4" marR="36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Поиск и выделение необходимой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знаково-символические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действия,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умение осознанно и произвольно строить речевое высказывание в устной и письменной форме;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определение основной и второстепенной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информации;анализ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сравнение, обобщение, подведение под понятие, постановка и формулирование проблемы, построение речевого высказывания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4" marR="36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Анализ;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синтез,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установление причинно-следственных связей,   волевая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саморегуляция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ситуации затруднения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4" marR="36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Выражение своих мыслей, аргументация своего мнения, учёт разных мнений, разрешение конфликтной ситуации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4" marR="36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Самоопределение,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смыслообразование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4" marR="36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8" name="Рисунок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084" y="4509120"/>
            <a:ext cx="1323034" cy="106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083" y="3058392"/>
            <a:ext cx="1323035" cy="106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083" y="548680"/>
            <a:ext cx="1315976" cy="105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15" y="1789151"/>
            <a:ext cx="1340911" cy="106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1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578647"/>
              </p:ext>
            </p:extLst>
          </p:nvPr>
        </p:nvGraphicFramePr>
        <p:xfrm>
          <a:off x="179513" y="116632"/>
          <a:ext cx="8856984" cy="6343632"/>
        </p:xfrm>
        <a:graphic>
          <a:graphicData uri="http://schemas.openxmlformats.org/drawingml/2006/table">
            <a:tbl>
              <a:tblPr firstRow="1" firstCol="1" bandRow="1"/>
              <a:tblGrid>
                <a:gridCol w="231133"/>
                <a:gridCol w="950089"/>
                <a:gridCol w="1051025"/>
                <a:gridCol w="1224136"/>
                <a:gridCol w="1408814"/>
                <a:gridCol w="385582"/>
                <a:gridCol w="916372"/>
                <a:gridCol w="1002297"/>
                <a:gridCol w="1002297"/>
                <a:gridCol w="685239"/>
              </a:tblGrid>
              <a:tr h="1296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Физминут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-ка </a:t>
                      </a:r>
                      <a:r>
                        <a:rPr lang="ru-RU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Слайд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мин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Первичное закрепление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Мотивирует учащихся.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Ставит проблемные вопросы;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 складывать и вычитать обыкновенные дроби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Решают поставленные задачи, отвечают на вопросы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Слайд 11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Поиск и выделение необходимой информации;знаково-символические действия,умение осознанно и произвольно строить речевое высказывание в устной и письменной форме;   выбор оснований и критериев для сравнения.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Планирование - определение последовательности промежуточных целей с учетом конечного результата; анализ; синтез, установление причинно-следственных связей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Планирование учебного сотрудничества с учителем и сверстниками; умение слушать и вступать в диалог; участвовать в коллективном обсуждении; принятие решения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Самоопределение,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смыслообразование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Рисунок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494" y="332656"/>
            <a:ext cx="1149168" cy="99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876" y="1700808"/>
            <a:ext cx="127952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3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623116"/>
              </p:ext>
            </p:extLst>
          </p:nvPr>
        </p:nvGraphicFramePr>
        <p:xfrm>
          <a:off x="179512" y="188640"/>
          <a:ext cx="8804446" cy="6408712"/>
        </p:xfrm>
        <a:graphic>
          <a:graphicData uri="http://schemas.openxmlformats.org/drawingml/2006/table">
            <a:tbl>
              <a:tblPr firstRow="1" firstCol="1" bandRow="1"/>
              <a:tblGrid>
                <a:gridCol w="229536"/>
                <a:gridCol w="943527"/>
                <a:gridCol w="1276758"/>
                <a:gridCol w="1071527"/>
                <a:gridCol w="1310243"/>
                <a:gridCol w="382919"/>
                <a:gridCol w="910043"/>
                <a:gridCol w="1220263"/>
                <a:gridCol w="936104"/>
                <a:gridCol w="523526"/>
              </a:tblGrid>
              <a:tr h="6408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Самотоятельная</a:t>
                      </a: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работа с </a:t>
                      </a:r>
                      <a:r>
                        <a:rPr lang="ru-RU" sz="13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самопро-веркой</a:t>
                      </a: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эталону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Организует самостоятельную деятельность учащихся, взаимопроверку.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Воспитывает способность принимать самостоятельные решения; развивает навыки самоконтроля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Самостоятельно выполняют задания теста, затем  проверяют  в парах  по ключу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Установле-ние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причинно-следствен-</a:t>
                      </a:r>
                      <a:r>
                        <a:rPr lang="ru-RU" sz="13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ных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связей;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построение логической цепи </a:t>
                      </a:r>
                      <a:r>
                        <a:rPr lang="ru-RU" sz="13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рассужде-ний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 контроль и оценка процесса и результатов деятельности.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Контролируют 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процесс и результат учебной математической деятельности;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 в форме сличения способа действия и его результата с заданным эталоном с целью обнаружения отклонений и отличий от эталона;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коррекция; способность к волевому решению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Планирование учебного сотрудничества с учителем и сверстниками ;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Смыслообразование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3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8680"/>
            <a:ext cx="1224136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0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899525"/>
              </p:ext>
            </p:extLst>
          </p:nvPr>
        </p:nvGraphicFramePr>
        <p:xfrm>
          <a:off x="107504" y="188640"/>
          <a:ext cx="8928993" cy="6192688"/>
        </p:xfrm>
        <a:graphic>
          <a:graphicData uri="http://schemas.openxmlformats.org/drawingml/2006/table">
            <a:tbl>
              <a:tblPr firstRow="1" firstCol="1" bandRow="1"/>
              <a:tblGrid>
                <a:gridCol w="232783"/>
                <a:gridCol w="956874"/>
                <a:gridCol w="1294818"/>
                <a:gridCol w="1086685"/>
                <a:gridCol w="1328778"/>
                <a:gridCol w="388336"/>
                <a:gridCol w="922916"/>
                <a:gridCol w="1009454"/>
                <a:gridCol w="1009454"/>
                <a:gridCol w="698895"/>
              </a:tblGrid>
              <a:tr h="6192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Рефлексия деятельности на уроке. </a:t>
                      </a:r>
                      <a:r>
                        <a:rPr lang="ru-RU" sz="1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Подведе-ние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итогов урока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Постанов-ка </a:t>
                      </a:r>
                      <a:r>
                        <a:rPr lang="ru-RU" sz="1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домашне-го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задания.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Мотивирует учащихся на подведение итогов урока. Выявляет уровень усвоения изученного материала. </a:t>
                      </a: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Комментирует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домашнее задание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Обобщают изученный материал.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Делают вывод.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Оценивают свою работу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Записывают домашнее задание.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мин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Ррефлек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-сия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способов и условий действия, контроль и оценка процесса и результатов деятельности, адекватное понимание причин успеха или неуспеха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Оценка – выделение и осознание того, что уже усвоено и что еще подлежит усвоению, осознание качества и уровня усвоения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Самооценка на основе критерия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успешности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Аргумента-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ция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своего мнения,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планирова-ние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учебного сотрудничества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Самоо-пределение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7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6" y="2708920"/>
            <a:ext cx="1224136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0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1412776"/>
            <a:ext cx="5585823" cy="576064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sz="2000" b="1" dirty="0">
                <a:solidFill>
                  <a:srgbClr val="FF0000"/>
                </a:solidFill>
              </a:rPr>
              <a:t>Постановка проблемы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152128" cy="1463204"/>
          </a:xfr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5531316" y="116632"/>
            <a:ext cx="3546388" cy="1368152"/>
          </a:xfrm>
        </p:spPr>
        <p:txBody>
          <a:bodyPr>
            <a:normAutofit fontScale="92500" lnSpcReduction="20000"/>
          </a:bodyPr>
          <a:lstStyle/>
          <a:p>
            <a:pPr marL="82296" indent="0" algn="r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Если мы будем учить сегодня так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мы учили вчера, мы украдем у детей завтра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                                                                                                              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Дьюи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3203848" y="1988840"/>
            <a:ext cx="5873856" cy="563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Font typeface="Georgia" pitchFamily="18" charset="0"/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930509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Современное </a:t>
            </a:r>
            <a:r>
              <a:rPr lang="ru-RU" sz="1600" dirty="0"/>
              <a:t>образование отказывается от традиционного представления результатов обучения в виде знаний, умений и </a:t>
            </a:r>
            <a:r>
              <a:rPr lang="ru-RU" sz="1600" dirty="0" smtClean="0"/>
              <a:t>навыков, запрашивает </a:t>
            </a:r>
            <a:r>
              <a:rPr lang="ru-RU" sz="1600" dirty="0"/>
              <a:t>человека обучаемого, способного самостоятельно учиться, готового к самостоятельным действиям и принятию решений. Новая система образования отказывается от традиционного представления результатов обучения в виде </a:t>
            </a:r>
            <a:r>
              <a:rPr lang="ru-RU" sz="1600" dirty="0" smtClean="0"/>
              <a:t>ЗУН </a:t>
            </a:r>
            <a:r>
              <a:rPr lang="ru-RU" sz="1600" dirty="0"/>
              <a:t>и ставит главной задачей развитие личности ученика. Новые </a:t>
            </a:r>
            <a:r>
              <a:rPr lang="ru-RU" sz="1600" dirty="0" smtClean="0"/>
              <a:t>ФГОС </a:t>
            </a:r>
            <a:r>
              <a:rPr lang="ru-RU" sz="1600" dirty="0"/>
              <a:t>указывают на реальные виды деятельности, которыми учащийся должен овладеть к концу обучения. Эти требования сформулированы в виде личностных, </a:t>
            </a:r>
            <a:r>
              <a:rPr lang="ru-RU" sz="1600" dirty="0" err="1"/>
              <a:t>метапредметных</a:t>
            </a:r>
            <a:r>
              <a:rPr lang="ru-RU" sz="1600" dirty="0"/>
              <a:t> и предметных результатов. Главной же частью ядра ФГОС являются универсальные учебные действия (УУД) которые разделены на личностные, познавательные, регулятивные и коммуникативные. Формирование у учащихся в процессе обучения УУД требуют изменений деятельности учителя реализующего новый стандарт. Мы должны уметь планировать и строить урок так, чтобы осознанно осуществлять формирование результатов обучения. Поэтому должно измениться и проектирование самого урока: учитель должен не только четко  спланировать содержание  педагогического взаимодействия, но и предполагаемые образовательные результаты. Таким образом, возникла необходимость в наличии  технологической карты урока,  разработанного в соответствии с ФГОС.</a:t>
            </a:r>
          </a:p>
        </p:txBody>
      </p:sp>
    </p:spTree>
    <p:extLst>
      <p:ext uri="{BB962C8B-B14F-4D97-AF65-F5344CB8AC3E}">
        <p14:creationId xmlns:p14="http://schemas.microsoft.com/office/powerpoint/2010/main" val="15082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192688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Цель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5256584" cy="470265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технологической карты урока математики в 5 классе по теме «Сложение и вычитание обыкновенных дробей с одинаковыми знаменателями», УМК:  Учебник: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Виленкин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Я., Жохов В. И., Чесноков А. С.,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Шварцбурд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И. Математика 5 класс: Учебник для общеобразовательных учреждений. - М.: Мнемозина,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5203006" cy="4536504"/>
          </a:xfrm>
        </p:spPr>
      </p:pic>
    </p:spTree>
    <p:extLst>
      <p:ext uri="{BB962C8B-B14F-4D97-AF65-F5344CB8AC3E}">
        <p14:creationId xmlns:p14="http://schemas.microsoft.com/office/powerpoint/2010/main" val="5183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Задачи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484784"/>
            <a:ext cx="7632848" cy="4482832"/>
          </a:xfrm>
        </p:spPr>
        <p:txBody>
          <a:bodyPr>
            <a:normAutofit fontScale="92500" lnSpcReduction="10000"/>
          </a:bodyPr>
          <a:lstStyle/>
          <a:p>
            <a:pPr marL="82296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1</a:t>
            </a:r>
            <a:r>
              <a:rPr lang="ru-RU" dirty="0">
                <a:solidFill>
                  <a:schemeClr val="tx1"/>
                </a:solidFill>
              </a:rPr>
              <a:t>.	Изучить Федеральный государственный образовательный стандарт основного общего образования; </a:t>
            </a:r>
          </a:p>
          <a:p>
            <a:pPr marL="82296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2</a:t>
            </a:r>
            <a:r>
              <a:rPr lang="ru-RU" dirty="0">
                <a:solidFill>
                  <a:schemeClr val="tx1"/>
                </a:solidFill>
              </a:rPr>
              <a:t>.	Изучить методическую литературу по проблеме введения в действие Федерального государственного образовательного стандарта основного общего образования; </a:t>
            </a:r>
          </a:p>
          <a:p>
            <a:pPr marL="82296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3</a:t>
            </a:r>
            <a:r>
              <a:rPr lang="ru-RU" dirty="0">
                <a:solidFill>
                  <a:schemeClr val="tx1"/>
                </a:solidFill>
              </a:rPr>
              <a:t>.	Изучить термин «технологическая карта урока», структуру технологической карты урока, виды технологических карт урока; </a:t>
            </a:r>
          </a:p>
          <a:p>
            <a:pPr marL="82296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4</a:t>
            </a:r>
            <a:r>
              <a:rPr lang="ru-RU" dirty="0">
                <a:solidFill>
                  <a:schemeClr val="tx1"/>
                </a:solidFill>
              </a:rPr>
              <a:t>.	Проанализировать, на основе открытых электронных источников информации по данной теме технологические карты уроков, разработанные учителями-практиками. </a:t>
            </a:r>
          </a:p>
          <a:p>
            <a:pPr marL="82296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 5</a:t>
            </a:r>
            <a:r>
              <a:rPr lang="ru-RU" dirty="0">
                <a:solidFill>
                  <a:schemeClr val="tx1"/>
                </a:solidFill>
              </a:rPr>
              <a:t>.	Разработать технологическую карту с дидактической структурой урока.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39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0565072"/>
              </p:ext>
            </p:extLst>
          </p:nvPr>
        </p:nvGraphicFramePr>
        <p:xfrm>
          <a:off x="251520" y="260648"/>
          <a:ext cx="83529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47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895600"/>
          </a:xfrm>
        </p:spPr>
        <p:txBody>
          <a:bodyPr/>
          <a:lstStyle/>
          <a:p>
            <a:pPr marL="182880" indent="0">
              <a:buNone/>
            </a:pPr>
            <a:r>
              <a:rPr lang="ru-RU" altLang="ru-RU" sz="4000" b="1" dirty="0" smtClean="0">
                <a:solidFill>
                  <a:srgbClr val="FF0000"/>
                </a:solidFill>
                <a:latin typeface="DejaVu Serif" pitchFamily="18" charset="0"/>
                <a:ea typeface="DejaVu Serif" pitchFamily="18" charset="0"/>
                <a:cs typeface="Aharoni" pitchFamily="2" charset="-79"/>
              </a:rPr>
              <a:t>Проектирование технологической карты урока</a:t>
            </a:r>
          </a:p>
        </p:txBody>
      </p:sp>
      <p:pic>
        <p:nvPicPr>
          <p:cNvPr id="17411" name="Picture 7" descr="shutterstock_572945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990600"/>
            <a:ext cx="3544888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0" y="4495800"/>
            <a:ext cx="6781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  <a:defRPr/>
            </a:pPr>
            <a:r>
              <a:rPr lang="ru-RU" sz="2600" b="1" kern="0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72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536" y="10102"/>
            <a:ext cx="8382000" cy="5105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1">
              <a:buFont typeface="Symbol" pitchFamily="18" charset="2"/>
              <a:buNone/>
            </a:pPr>
            <a:r>
              <a:rPr lang="en-US" alt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Технологическая карта урока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способ графического проектирования урока, таблица, позволяющая структурировать урок по выбранным учителем параметрам.</a:t>
            </a:r>
          </a:p>
          <a:p>
            <a:pPr lvl="1">
              <a:buFont typeface="Symbol" pitchFamily="18" charset="2"/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Технологическая карта позволит учителю:</a:t>
            </a:r>
          </a:p>
          <a:p>
            <a:pPr lvl="1">
              <a:buFont typeface="Symbol" pitchFamily="18" charset="2"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реализовать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ФГОС; </a:t>
            </a:r>
          </a:p>
          <a:p>
            <a:pPr lvl="1">
              <a:buFont typeface="Symbol" pitchFamily="18" charset="2"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системно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у учащихся универсальные учебные действия;</a:t>
            </a:r>
          </a:p>
          <a:p>
            <a:pPr lvl="1">
              <a:buFont typeface="Symbol" pitchFamily="18" charset="2"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проектировать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свою деятельность на четверть, полугодие, год посредством перехода от поурочного планирования к проектированию темы;</a:t>
            </a:r>
          </a:p>
          <a:p>
            <a:pPr lvl="1">
              <a:buFont typeface="Symbol" pitchFamily="18" charset="2"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практике реализовать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связи; </a:t>
            </a:r>
          </a:p>
          <a:p>
            <a:pPr lvl="1">
              <a:buFont typeface="Symbol" pitchFamily="18" charset="2"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выполнять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диагностику достижения планируемых результатов учащимися на каждом этапе освоения темы.</a:t>
            </a:r>
          </a:p>
          <a:p>
            <a:pPr lvl="1">
              <a:buFont typeface="Symbol" pitchFamily="18" charset="2"/>
              <a:buNone/>
            </a:pPr>
            <a:endParaRPr lang="ru-RU" alt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7016" y="260648"/>
            <a:ext cx="874948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Пошаговый алгоритм составления технологической карты урока</a:t>
            </a:r>
            <a:r>
              <a:rPr lang="ru-RU" sz="2400" b="1" dirty="0" smtClean="0"/>
              <a:t>:</a:t>
            </a:r>
          </a:p>
          <a:p>
            <a:pPr algn="ctr"/>
            <a:endParaRPr lang="ru-RU" b="1" dirty="0"/>
          </a:p>
          <a:p>
            <a:pPr lvl="0"/>
            <a:r>
              <a:rPr lang="ru-RU" dirty="0" smtClean="0"/>
              <a:t>1.Чётко </a:t>
            </a:r>
            <a:r>
              <a:rPr lang="ru-RU" dirty="0"/>
              <a:t>определить и сформулировать для себя тему урока;                                                                                 </a:t>
            </a:r>
            <a:r>
              <a:rPr lang="ru-RU" dirty="0" smtClean="0"/>
              <a:t>определить </a:t>
            </a:r>
            <a:r>
              <a:rPr lang="ru-RU" dirty="0"/>
              <a:t>место темы в учебном курсе;                                                                                                            </a:t>
            </a:r>
            <a:r>
              <a:rPr lang="ru-RU" dirty="0" smtClean="0"/>
              <a:t>определить </a:t>
            </a:r>
            <a:r>
              <a:rPr lang="ru-RU" dirty="0"/>
              <a:t>ведущие понятия, на которые опирается данный урок</a:t>
            </a:r>
            <a:r>
              <a:rPr lang="ru-RU" dirty="0" smtClean="0"/>
              <a:t>.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2. Определить </a:t>
            </a:r>
            <a:r>
              <a:rPr lang="ru-RU" dirty="0"/>
              <a:t>и чётко сформулировать для себя и отдельно для учащихся целевую установку урока - зачем он вообще нужен? В связи с этим надо обозначить обучающие, развивающие, и воспитывающие функции </a:t>
            </a:r>
            <a:r>
              <a:rPr lang="ru-RU" dirty="0" smtClean="0"/>
              <a:t>урока.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3. Спланировать </a:t>
            </a:r>
            <a:r>
              <a:rPr lang="ru-RU" dirty="0"/>
              <a:t>учебный материал, подобрать учебные задания, целью которых является:  узнавание нового материала,  воспроизведение, </a:t>
            </a:r>
            <a:r>
              <a:rPr lang="ru-RU" dirty="0" smtClean="0"/>
              <a:t>применение </a:t>
            </a:r>
            <a:r>
              <a:rPr lang="ru-RU" dirty="0"/>
              <a:t>знаний в новой ситуации, применение знаний в незнакомой ситуации, творческий подход к знаниям.  Упорядочить учебные задания в соответствии с принципом «от простого к сложному».  </a:t>
            </a:r>
          </a:p>
          <a:p>
            <a:r>
              <a:rPr lang="ru-RU" dirty="0"/>
              <a:t>Составить наборы заданий:</a:t>
            </a:r>
          </a:p>
          <a:p>
            <a:r>
              <a:rPr lang="ru-RU" dirty="0"/>
              <a:t>1) задания, подводящие ученика к воспроизведению материала;   </a:t>
            </a:r>
          </a:p>
          <a:p>
            <a:r>
              <a:rPr lang="ru-RU" dirty="0"/>
              <a:t>2) задания, способствующие осмыслению материала учеником. </a:t>
            </a:r>
          </a:p>
        </p:txBody>
      </p:sp>
    </p:spTree>
    <p:extLst>
      <p:ext uri="{BB962C8B-B14F-4D97-AF65-F5344CB8AC3E}">
        <p14:creationId xmlns:p14="http://schemas.microsoft.com/office/powerpoint/2010/main" val="211479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397" y="260648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4.  Продумать «изюминку» урока. Каждый урок должен содержать что-то, что вызовет удивление, восторг учеников - одним словом, то, что они будут помнить, когда все забудут. Это может быть интересный факт, неожиданное открытие, красивый опыт, нестандартный подход уже к известному.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5. Сгруппировать </a:t>
            </a:r>
            <a:r>
              <a:rPr lang="ru-RU" dirty="0"/>
              <a:t>учебный материал. Для этого подумать, в какой последовательности будет организована работа с отобранным материалом, как будет осуществлена смена видов деятельности учащихся</a:t>
            </a:r>
            <a:r>
              <a:rPr lang="ru-RU" dirty="0" smtClean="0"/>
              <a:t>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 6. Спланировать </a:t>
            </a:r>
            <a:r>
              <a:rPr lang="ru-RU" dirty="0"/>
              <a:t>контроль  за деятельностью учащихся на уроке, для чего подумать: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что </a:t>
            </a:r>
            <a:r>
              <a:rPr lang="ru-RU" dirty="0"/>
              <a:t>контролировать;                                                                                                                                               - как  контролировать;                                                                                                                                             - как использовать результаты контроля</a:t>
            </a:r>
            <a:r>
              <a:rPr lang="ru-RU" dirty="0" smtClean="0"/>
              <a:t>.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r>
              <a:rPr lang="ru-RU" dirty="0" smtClean="0"/>
              <a:t>7. Подготовить </a:t>
            </a:r>
            <a:r>
              <a:rPr lang="ru-RU" dirty="0"/>
              <a:t>оборудование для урока. Составить список необходимых  учебно- наглядных пособий,  приборов и т.д. Продумать вид классной доски, чтобы весь новый материал остался на доске в виде опорного конспекта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lvl="0"/>
            <a:r>
              <a:rPr lang="ru-RU" dirty="0" smtClean="0"/>
              <a:t>8. Продумать </a:t>
            </a:r>
            <a:r>
              <a:rPr lang="ru-RU" dirty="0"/>
              <a:t>задания на дом: его содержательную часть, а так же рекомендации для его выполнения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1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219</TotalTime>
  <Words>1669</Words>
  <Application>Microsoft Office PowerPoint</Application>
  <PresentationFormat>Экран (4:3)</PresentationFormat>
  <Paragraphs>238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Постановка проблемы </vt:lpstr>
      <vt:lpstr>Цель проекта</vt:lpstr>
      <vt:lpstr>Задачи проекта</vt:lpstr>
      <vt:lpstr>Презентация PowerPoint</vt:lpstr>
      <vt:lpstr>Проектирование технологической карты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Технологическая карта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Оксана</cp:lastModifiedBy>
  <cp:revision>23</cp:revision>
  <dcterms:created xsi:type="dcterms:W3CDTF">2014-06-25T15:09:24Z</dcterms:created>
  <dcterms:modified xsi:type="dcterms:W3CDTF">2014-07-16T08:20:07Z</dcterms:modified>
</cp:coreProperties>
</file>