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9" r:id="rId3"/>
    <p:sldId id="262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52560-DCD4-47B1-A0D3-F0C06866D921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34048-8E66-4D47-827F-15D47CEC96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090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E2C3A98-6165-402A-BFD4-91687BA9A69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1B4D43-CBC2-4176-81D5-B6BD5CE92BB5}" type="slidenum">
              <a:rPr lang="ru-RU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>
              <a:latin typeface="Arial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latin typeface="Arial" pitchFamily="34" charset="0"/>
              </a:rPr>
              <a:t>Шаблон для создания презентаций к урокам математики. Савченко Е.М.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51C805-C153-4CE3-9C87-1C780C4B548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412A-FE93-4B06-A7E4-5AA5A6A30C8F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0BDE-A074-4AA3-A70B-A7889824E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434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412A-FE93-4B06-A7E4-5AA5A6A30C8F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0BDE-A074-4AA3-A70B-A7889824E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613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412A-FE93-4B06-A7E4-5AA5A6A30C8F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0BDE-A074-4AA3-A70B-A7889824E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052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412A-FE93-4B06-A7E4-5AA5A6A30C8F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0BDE-A074-4AA3-A70B-A7889824E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101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412A-FE93-4B06-A7E4-5AA5A6A30C8F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0BDE-A074-4AA3-A70B-A7889824E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104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412A-FE93-4B06-A7E4-5AA5A6A30C8F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0BDE-A074-4AA3-A70B-A7889824E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64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412A-FE93-4B06-A7E4-5AA5A6A30C8F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0BDE-A074-4AA3-A70B-A7889824E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490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412A-FE93-4B06-A7E4-5AA5A6A30C8F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0BDE-A074-4AA3-A70B-A7889824E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020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412A-FE93-4B06-A7E4-5AA5A6A30C8F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0BDE-A074-4AA3-A70B-A7889824E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151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412A-FE93-4B06-A7E4-5AA5A6A30C8F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0BDE-A074-4AA3-A70B-A7889824E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01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412A-FE93-4B06-A7E4-5AA5A6A30C8F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0BDE-A074-4AA3-A70B-A7889824E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85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9412A-FE93-4B06-A7E4-5AA5A6A30C8F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20BDE-A074-4AA3-A70B-A7889824E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426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festival.1september.ru/articles/596790/" TargetMode="External"/><Relationship Id="rId2" Type="http://schemas.openxmlformats.org/officeDocument/2006/relationships/hyperlink" Target="http://school-collection.edu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mages.yandex.ru/" TargetMode="External"/><Relationship Id="rId4" Type="http://schemas.openxmlformats.org/officeDocument/2006/relationships/hyperlink" Target="http://school-assistant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908720"/>
            <a:ext cx="8280920" cy="304698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i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Раскрытие скобок</a:t>
            </a:r>
            <a:endParaRPr lang="ru-RU" sz="9600" b="1" i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AutoShape 2" descr="http://im6-tub-ru.yandex.net/i?id=208323700-27-72&amp;n=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4005263"/>
            <a:ext cx="1547813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3" name="TextBox 1"/>
          <p:cNvSpPr txBox="1">
            <a:spLocks noChangeArrowheads="1"/>
          </p:cNvSpPr>
          <p:nvPr/>
        </p:nvSpPr>
        <p:spPr bwMode="auto">
          <a:xfrm>
            <a:off x="4103688" y="5154613"/>
            <a:ext cx="467095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b="1" i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Учитель математики</a:t>
            </a:r>
          </a:p>
          <a:p>
            <a:r>
              <a:rPr lang="ru-RU" sz="2400" b="1" i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МБОУ СОШ № 128 </a:t>
            </a:r>
            <a:r>
              <a:rPr lang="ru-RU" sz="2400" b="1" i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г.о</a:t>
            </a:r>
            <a:r>
              <a:rPr lang="ru-RU" sz="2400" b="1" i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. Самара</a:t>
            </a:r>
          </a:p>
          <a:p>
            <a:r>
              <a:rPr lang="ru-RU" sz="2400" b="1" i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Змеевская</a:t>
            </a:r>
            <a:r>
              <a:rPr lang="ru-RU" sz="2400" b="1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Светлана </a:t>
            </a:r>
            <a:r>
              <a:rPr lang="ru-RU" sz="2400" b="1" i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Николаевна</a:t>
            </a:r>
          </a:p>
        </p:txBody>
      </p:sp>
    </p:spTree>
    <p:extLst>
      <p:ext uri="{BB962C8B-B14F-4D97-AF65-F5344CB8AC3E}">
        <p14:creationId xmlns:p14="http://schemas.microsoft.com/office/powerpoint/2010/main" val="1299437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68313" y="-61913"/>
            <a:ext cx="8278812" cy="708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Самостоятельная</a:t>
            </a:r>
            <a:r>
              <a:rPr lang="ru-RU" sz="4000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работа</a:t>
            </a:r>
            <a:endParaRPr lang="ru-RU" sz="4000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555875" y="1243013"/>
            <a:ext cx="417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Раскройте скобки: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07963" y="1928813"/>
            <a:ext cx="25638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(5 – </a:t>
            </a:r>
            <a:r>
              <a:rPr lang="en-US" sz="28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=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639219" y="1243013"/>
            <a:ext cx="3529012" cy="457200"/>
          </a:xfrm>
          <a:prstGeom prst="rect">
            <a:avLst/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Проверьте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Century Schoolbook" pitchFamily="18" charset="0"/>
                <a:cs typeface="+mn-cs"/>
              </a:rPr>
              <a:t> себя: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98438" y="2714625"/>
            <a:ext cx="30956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=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176213" y="3490913"/>
            <a:ext cx="27368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8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=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176213" y="4219575"/>
            <a:ext cx="3217862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–9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 – </a:t>
            </a:r>
            <a:r>
              <a:rPr lang="en-US" sz="28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=</a:t>
            </a: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234950" y="5041900"/>
            <a:ext cx="2563813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=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198438" y="5592763"/>
            <a:ext cx="25638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8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5) =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4716463" y="1916113"/>
            <a:ext cx="259238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–3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=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4716463" y="2747963"/>
            <a:ext cx="26511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–12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4716463" y="3579813"/>
            <a:ext cx="26511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–9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+ 7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=</a:t>
            </a:r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4716463" y="4275138"/>
            <a:ext cx="2735262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–5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–8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=</a:t>
            </a: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4716463" y="5019675"/>
            <a:ext cx="26511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8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4816475" y="5741988"/>
            <a:ext cx="2392363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=</a:t>
            </a:r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1009173" y="671658"/>
            <a:ext cx="3529012" cy="457200"/>
          </a:xfrm>
          <a:prstGeom prst="rect">
            <a:avLst/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 вариант</a:t>
            </a:r>
          </a:p>
        </p:txBody>
      </p: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4557713" y="671513"/>
            <a:ext cx="3529012" cy="457200"/>
          </a:xfrm>
          <a:prstGeom prst="rect">
            <a:avLst/>
          </a:prstGeom>
          <a:gradFill rotWithShape="1">
            <a:gsLst>
              <a:gs pos="0">
                <a:srgbClr val="F3C78A"/>
              </a:gs>
              <a:gs pos="50000">
                <a:srgbClr val="F5DBB9"/>
              </a:gs>
              <a:gs pos="100000">
                <a:srgbClr val="FAEDDD"/>
              </a:gs>
            </a:gsLst>
            <a:lin ang="135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400" b="1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 вариант</a:t>
            </a:r>
          </a:p>
        </p:txBody>
      </p:sp>
      <p:sp>
        <p:nvSpPr>
          <p:cNvPr id="12311" name="Line 47"/>
          <p:cNvSpPr>
            <a:spLocks noChangeShapeType="1"/>
          </p:cNvSpPr>
          <p:nvPr/>
        </p:nvSpPr>
        <p:spPr bwMode="auto">
          <a:xfrm>
            <a:off x="4525963" y="1773238"/>
            <a:ext cx="0" cy="5084762"/>
          </a:xfrm>
          <a:prstGeom prst="line">
            <a:avLst/>
          </a:prstGeom>
          <a:noFill/>
          <a:ln w="38100">
            <a:pattFill prst="trellis">
              <a:fgClr>
                <a:srgbClr val="FF9966"/>
              </a:fgClr>
              <a:bgClr>
                <a:srgbClr val="FFFFFF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2798763" y="1914525"/>
            <a:ext cx="1604962" cy="579438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FF9966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 –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2798763" y="2746375"/>
            <a:ext cx="1604962" cy="579438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FF9966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–6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 – 4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х;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2820988" y="3519488"/>
            <a:ext cx="1604962" cy="579437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FF9966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2820988" y="4276725"/>
            <a:ext cx="1604962" cy="579438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FF9966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8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9" name="AutoShape 21"/>
          <p:cNvSpPr>
            <a:spLocks noChangeArrowheads="1"/>
          </p:cNvSpPr>
          <p:nvPr/>
        </p:nvSpPr>
        <p:spPr bwMode="auto">
          <a:xfrm>
            <a:off x="2820988" y="5013325"/>
            <a:ext cx="1604962" cy="579438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FF9966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–8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2" name="AutoShape 24"/>
          <p:cNvSpPr>
            <a:spLocks noChangeArrowheads="1"/>
          </p:cNvSpPr>
          <p:nvPr/>
        </p:nvSpPr>
        <p:spPr bwMode="auto">
          <a:xfrm>
            <a:off x="2798763" y="5767388"/>
            <a:ext cx="1604962" cy="509587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5" name="AutoShape 27"/>
          <p:cNvSpPr>
            <a:spLocks noChangeArrowheads="1"/>
          </p:cNvSpPr>
          <p:nvPr/>
        </p:nvSpPr>
        <p:spPr bwMode="auto">
          <a:xfrm>
            <a:off x="7020272" y="1928813"/>
            <a:ext cx="2014191" cy="578882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27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8" name="AutoShape 30"/>
          <p:cNvSpPr>
            <a:spLocks noChangeArrowheads="1"/>
          </p:cNvSpPr>
          <p:nvPr/>
        </p:nvSpPr>
        <p:spPr bwMode="auto">
          <a:xfrm>
            <a:off x="7308850" y="2713562"/>
            <a:ext cx="1677988" cy="578882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–6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 –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х;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1" name="AutoShape 33"/>
          <p:cNvSpPr>
            <a:spLocks noChangeArrowheads="1"/>
          </p:cNvSpPr>
          <p:nvPr/>
        </p:nvSpPr>
        <p:spPr bwMode="auto">
          <a:xfrm>
            <a:off x="7322373" y="3434315"/>
            <a:ext cx="1677988" cy="578882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–9</a:t>
            </a:r>
            <a:r>
              <a:rPr lang="en-US" sz="28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63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4" name="AutoShape 36"/>
          <p:cNvSpPr>
            <a:spLocks noChangeArrowheads="1"/>
          </p:cNvSpPr>
          <p:nvPr/>
        </p:nvSpPr>
        <p:spPr bwMode="auto">
          <a:xfrm>
            <a:off x="7356475" y="4219117"/>
            <a:ext cx="1677988" cy="578882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7" name="AutoShape 39"/>
          <p:cNvSpPr>
            <a:spLocks noChangeArrowheads="1"/>
          </p:cNvSpPr>
          <p:nvPr/>
        </p:nvSpPr>
        <p:spPr bwMode="auto">
          <a:xfrm>
            <a:off x="7338969" y="4986099"/>
            <a:ext cx="1677988" cy="578882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0" name="AutoShape 42"/>
          <p:cNvSpPr>
            <a:spLocks noChangeArrowheads="1"/>
          </p:cNvSpPr>
          <p:nvPr/>
        </p:nvSpPr>
        <p:spPr bwMode="auto">
          <a:xfrm>
            <a:off x="7322373" y="5686074"/>
            <a:ext cx="1677988" cy="578882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–7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Century Schoolbook" pitchFamily="18" charset="0"/>
                <a:cs typeface="+mn-cs"/>
              </a:rPr>
              <a:t>;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Century Schoolbook" pitchFamily="18" charset="0"/>
              <a:cs typeface="+mn-cs"/>
            </a:endParaRPr>
          </a:p>
        </p:txBody>
      </p:sp>
      <p:pic>
        <p:nvPicPr>
          <p:cNvPr id="1233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38100"/>
            <a:ext cx="100012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509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5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4" grpId="0"/>
      <p:bldP spid="2059" grpId="0"/>
      <p:bldP spid="2062" grpId="0"/>
      <p:bldP spid="2065" grpId="0"/>
      <p:bldP spid="2068" grpId="0"/>
      <p:bldP spid="2071" grpId="0"/>
      <p:bldP spid="2074" grpId="0"/>
      <p:bldP spid="2077" grpId="0"/>
      <p:bldP spid="2080" grpId="0"/>
      <p:bldP spid="2083" grpId="0"/>
      <p:bldP spid="2086" grpId="0"/>
      <p:bldP spid="2089" grpId="0"/>
      <p:bldP spid="2093" grpId="0" animBg="1"/>
      <p:bldP spid="2056" grpId="0" animBg="1"/>
      <p:bldP spid="2060" grpId="0" animBg="1"/>
      <p:bldP spid="2063" grpId="0" animBg="1"/>
      <p:bldP spid="2066" grpId="0" animBg="1"/>
      <p:bldP spid="2069" grpId="0" animBg="1"/>
      <p:bldP spid="207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908175" y="2133600"/>
            <a:ext cx="4535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95288" y="163513"/>
            <a:ext cx="8763000" cy="319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60000"/>
              </a:lnSpc>
            </a:pPr>
            <a:r>
              <a:rPr lang="ru-RU" sz="4200" b="1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Новым было для меня …</a:t>
            </a:r>
          </a:p>
          <a:p>
            <a:pPr>
              <a:lnSpc>
                <a:spcPct val="160000"/>
              </a:lnSpc>
            </a:pPr>
            <a:r>
              <a:rPr lang="ru-RU" sz="4200" b="1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Мне интересно было, когда …</a:t>
            </a:r>
          </a:p>
          <a:p>
            <a:pPr>
              <a:lnSpc>
                <a:spcPct val="160000"/>
              </a:lnSpc>
            </a:pPr>
            <a:r>
              <a:rPr lang="ru-RU" sz="4200" b="1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Испытывал(а) трудности, когда …</a:t>
            </a:r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4868863"/>
            <a:ext cx="100012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62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>
          <a:xfrm>
            <a:off x="468313" y="1196975"/>
            <a:ext cx="8229600" cy="2520057"/>
          </a:xfrm>
          <a:extLst/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3100" b="1" i="1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Источники:</a:t>
            </a:r>
            <a:br>
              <a:rPr lang="ru-RU" sz="3100" b="1" i="1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Математика 6 класс, Н.Я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Виленкин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1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http://school-collection.edu.ru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1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en-US" sz="31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school-assistant.ru</a:t>
            </a:r>
            <a:r>
              <a:rPr lang="ru-RU" sz="31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31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images.yandex.ru</a:t>
            </a: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en-US" sz="32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http://le-savchen.ucoz.ru</a:t>
            </a:r>
            <a:r>
              <a:rPr lang="ru-RU" sz="32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 smtClean="0"/>
          </a:p>
        </p:txBody>
      </p:sp>
    </p:spTree>
    <p:extLst>
      <p:ext uri="{BB962C8B-B14F-4D97-AF65-F5344CB8AC3E}">
        <p14:creationId xmlns:p14="http://schemas.microsoft.com/office/powerpoint/2010/main" val="52364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Вставьте пропущенные числа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Прямоугольник 3"/>
          <p:cNvSpPr>
            <a:spLocks noChangeArrowheads="1"/>
          </p:cNvSpPr>
          <p:nvPr/>
        </p:nvSpPr>
        <p:spPr bwMode="auto">
          <a:xfrm>
            <a:off x="971550" y="1341438"/>
            <a:ext cx="3095625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200" b="1"/>
              <a:t> </a:t>
            </a:r>
            <a:r>
              <a:rPr lang="ru-RU" sz="4000" b="1">
                <a:latin typeface="Times New Roman" pitchFamily="18" charset="0"/>
                <a:cs typeface="Times New Roman" pitchFamily="18" charset="0"/>
              </a:rPr>
              <a:t>+ ( -3) = 5 </a:t>
            </a:r>
            <a:endParaRPr lang="ru-RU" sz="4000"/>
          </a:p>
        </p:txBody>
      </p:sp>
      <p:sp>
        <p:nvSpPr>
          <p:cNvPr id="3076" name="Прямоугольник 4"/>
          <p:cNvSpPr>
            <a:spLocks noChangeArrowheads="1"/>
          </p:cNvSpPr>
          <p:nvPr/>
        </p:nvSpPr>
        <p:spPr bwMode="auto">
          <a:xfrm>
            <a:off x="395288" y="2441575"/>
            <a:ext cx="35893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4000" b="1">
                <a:latin typeface="Times New Roman" pitchFamily="18" charset="0"/>
                <a:cs typeface="Times New Roman" pitchFamily="18" charset="0"/>
              </a:rPr>
              <a:t>54 +         = – 3  </a:t>
            </a:r>
            <a:endParaRPr lang="ru-RU" sz="4000"/>
          </a:p>
        </p:txBody>
      </p:sp>
      <p:sp>
        <p:nvSpPr>
          <p:cNvPr id="3077" name="Прямоугольник 5"/>
          <p:cNvSpPr>
            <a:spLocks noChangeArrowheads="1"/>
          </p:cNvSpPr>
          <p:nvPr/>
        </p:nvSpPr>
        <p:spPr bwMode="auto">
          <a:xfrm>
            <a:off x="4356100" y="1177925"/>
            <a:ext cx="4367213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b="1">
                <a:latin typeface="Times New Roman" pitchFamily="18" charset="0"/>
                <a:cs typeface="Times New Roman" pitchFamily="18" charset="0"/>
              </a:rPr>
              <a:t>-0,12 –          =  3,24</a:t>
            </a:r>
          </a:p>
        </p:txBody>
      </p:sp>
      <p:sp>
        <p:nvSpPr>
          <p:cNvPr id="3078" name="Прямоугольник 6"/>
          <p:cNvSpPr>
            <a:spLocks noChangeArrowheads="1"/>
          </p:cNvSpPr>
          <p:nvPr/>
        </p:nvSpPr>
        <p:spPr bwMode="auto">
          <a:xfrm>
            <a:off x="4556125" y="2147888"/>
            <a:ext cx="3248025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b="1">
                <a:latin typeface="Times New Roman" pitchFamily="18" charset="0"/>
                <a:cs typeface="Times New Roman" pitchFamily="18" charset="0"/>
              </a:rPr>
              <a:t>13 +         = - 5</a:t>
            </a:r>
          </a:p>
        </p:txBody>
      </p:sp>
      <p:sp>
        <p:nvSpPr>
          <p:cNvPr id="3079" name="Прямоугольник 7"/>
          <p:cNvSpPr>
            <a:spLocks noChangeArrowheads="1"/>
          </p:cNvSpPr>
          <p:nvPr/>
        </p:nvSpPr>
        <p:spPr bwMode="auto">
          <a:xfrm>
            <a:off x="438150" y="3429000"/>
            <a:ext cx="3940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4000" b="1">
                <a:latin typeface="Times New Roman" pitchFamily="18" charset="0"/>
                <a:cs typeface="Times New Roman" pitchFamily="18" charset="0"/>
              </a:rPr>
              <a:t>–  48 –          =  42</a:t>
            </a:r>
          </a:p>
        </p:txBody>
      </p:sp>
      <p:sp>
        <p:nvSpPr>
          <p:cNvPr id="3080" name="TextBox 8"/>
          <p:cNvSpPr txBox="1">
            <a:spLocks noChangeArrowheads="1"/>
          </p:cNvSpPr>
          <p:nvPr/>
        </p:nvSpPr>
        <p:spPr bwMode="auto">
          <a:xfrm>
            <a:off x="4668838" y="3433763"/>
            <a:ext cx="3776662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/>
              <a:t> </a:t>
            </a:r>
            <a:r>
              <a:rPr lang="ru-RU" sz="4000" b="1">
                <a:latin typeface="Times New Roman" pitchFamily="18" charset="0"/>
                <a:cs typeface="Times New Roman" pitchFamily="18" charset="0"/>
              </a:rPr>
              <a:t>– 9 ·        = – 72  </a:t>
            </a:r>
          </a:p>
        </p:txBody>
      </p:sp>
      <p:sp>
        <p:nvSpPr>
          <p:cNvPr id="3081" name="TextBox 9"/>
          <p:cNvSpPr txBox="1">
            <a:spLocks noChangeArrowheads="1"/>
          </p:cNvSpPr>
          <p:nvPr/>
        </p:nvSpPr>
        <p:spPr bwMode="auto">
          <a:xfrm>
            <a:off x="395288" y="4508500"/>
            <a:ext cx="35226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/>
              <a:t> </a:t>
            </a:r>
            <a:r>
              <a:rPr lang="ru-RU" sz="4000" b="1">
                <a:latin typeface="Times New Roman" pitchFamily="18" charset="0"/>
                <a:cs typeface="Times New Roman" pitchFamily="18" charset="0"/>
              </a:rPr>
              <a:t>– 5,7 :          = 3</a:t>
            </a:r>
          </a:p>
        </p:txBody>
      </p:sp>
      <p:sp>
        <p:nvSpPr>
          <p:cNvPr id="3082" name="TextBox 10"/>
          <p:cNvSpPr txBox="1">
            <a:spLocks noChangeArrowheads="1"/>
          </p:cNvSpPr>
          <p:nvPr/>
        </p:nvSpPr>
        <p:spPr bwMode="auto">
          <a:xfrm>
            <a:off x="5383213" y="4425950"/>
            <a:ext cx="36941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/>
              <a:t> </a:t>
            </a:r>
            <a:r>
              <a:rPr lang="ru-RU" sz="4000" b="1">
                <a:latin typeface="Times New Roman" pitchFamily="18" charset="0"/>
                <a:cs typeface="Times New Roman" pitchFamily="18" charset="0"/>
              </a:rPr>
              <a:t>– ( – 5 ) =  – 20  </a:t>
            </a:r>
          </a:p>
        </p:txBody>
      </p:sp>
      <p:sp>
        <p:nvSpPr>
          <p:cNvPr id="12" name="Солнце 11"/>
          <p:cNvSpPr/>
          <p:nvPr/>
        </p:nvSpPr>
        <p:spPr>
          <a:xfrm>
            <a:off x="4699000" y="4514850"/>
            <a:ext cx="684213" cy="601663"/>
          </a:xfrm>
          <a:prstGeom prst="sun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олнце 12"/>
          <p:cNvSpPr/>
          <p:nvPr/>
        </p:nvSpPr>
        <p:spPr>
          <a:xfrm>
            <a:off x="1871663" y="4559300"/>
            <a:ext cx="684212" cy="579438"/>
          </a:xfrm>
          <a:prstGeom prst="sun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олнце 13"/>
          <p:cNvSpPr/>
          <p:nvPr/>
        </p:nvSpPr>
        <p:spPr>
          <a:xfrm>
            <a:off x="5873750" y="3494088"/>
            <a:ext cx="682625" cy="577850"/>
          </a:xfrm>
          <a:prstGeom prst="sun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олнце 14"/>
          <p:cNvSpPr/>
          <p:nvPr/>
        </p:nvSpPr>
        <p:spPr>
          <a:xfrm>
            <a:off x="5795963" y="2430463"/>
            <a:ext cx="684212" cy="590550"/>
          </a:xfrm>
          <a:prstGeom prst="sun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олнце 15"/>
          <p:cNvSpPr/>
          <p:nvPr/>
        </p:nvSpPr>
        <p:spPr>
          <a:xfrm>
            <a:off x="1584325" y="2506663"/>
            <a:ext cx="684213" cy="579437"/>
          </a:xfrm>
          <a:prstGeom prst="sun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олнце 16"/>
          <p:cNvSpPr/>
          <p:nvPr/>
        </p:nvSpPr>
        <p:spPr>
          <a:xfrm>
            <a:off x="360363" y="1384300"/>
            <a:ext cx="682625" cy="568325"/>
          </a:xfrm>
          <a:prstGeom prst="sun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олнце 17"/>
          <p:cNvSpPr/>
          <p:nvPr/>
        </p:nvSpPr>
        <p:spPr>
          <a:xfrm>
            <a:off x="5942013" y="1452563"/>
            <a:ext cx="684212" cy="560387"/>
          </a:xfrm>
          <a:prstGeom prst="sun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Солнце 18"/>
          <p:cNvSpPr/>
          <p:nvPr/>
        </p:nvSpPr>
        <p:spPr>
          <a:xfrm>
            <a:off x="2079625" y="3497263"/>
            <a:ext cx="684213" cy="579437"/>
          </a:xfrm>
          <a:prstGeom prst="sun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59621" y="1177395"/>
            <a:ext cx="717179" cy="864096"/>
          </a:xfrm>
          <a:prstGeom prst="rect">
            <a:avLst/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494382" y="2364138"/>
            <a:ext cx="1025390" cy="864096"/>
          </a:xfrm>
          <a:prstGeom prst="rect">
            <a:avLst/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57 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007077" y="3354909"/>
            <a:ext cx="1201300" cy="864096"/>
          </a:xfrm>
          <a:prstGeom prst="rect">
            <a:avLst/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90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866694" y="4481286"/>
            <a:ext cx="1193138" cy="864096"/>
          </a:xfrm>
          <a:prstGeom prst="rect">
            <a:avLst/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1,9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657344" y="2298806"/>
            <a:ext cx="1074896" cy="864096"/>
          </a:xfrm>
          <a:prstGeom prst="rect">
            <a:avLst/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18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955651" y="1253641"/>
            <a:ext cx="1128475" cy="939417"/>
          </a:xfrm>
          <a:prstGeom prst="rect">
            <a:avLst/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3,36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5808029" y="3317248"/>
            <a:ext cx="818599" cy="939417"/>
          </a:xfrm>
          <a:prstGeom prst="rect">
            <a:avLst/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377716" y="4310498"/>
            <a:ext cx="1128475" cy="939417"/>
          </a:xfrm>
          <a:prstGeom prst="rect">
            <a:avLst/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25 </a:t>
            </a:r>
          </a:p>
        </p:txBody>
      </p:sp>
      <p:sp>
        <p:nvSpPr>
          <p:cNvPr id="3115" name="AutoShape 2" descr="http://im1-tub-ru.yandex.net/i?id=181768868-19-72&amp;n=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311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75" y="5013325"/>
            <a:ext cx="100012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2433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Вычислите устно</a:t>
            </a:r>
            <a:endParaRPr lang="ru-RU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323850" y="1412875"/>
            <a:ext cx="8640763" cy="4927600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- 8 + 6 =                       -4 · </a:t>
            </a:r>
            <a:r>
              <a:rPr lang="ru-RU" sz="4000" b="1" i="1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marL="0" indent="0">
              <a:buFont typeface="Arial" pitchFamily="34" charset="0"/>
              <a:buNone/>
            </a:pP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- 5 + 5 =                      5,1 </a:t>
            </a:r>
            <a:r>
              <a:rPr lang="ru-RU" sz="4000" b="1" smtClean="0">
                <a:latin typeface="Trebuchet MS" pitchFamily="34" charset="0"/>
                <a:cs typeface="Times New Roman" pitchFamily="18" charset="0"/>
              </a:rPr>
              <a:t>· </a:t>
            </a:r>
            <a:r>
              <a:rPr lang="en-US" sz="4000" b="1" i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marL="0" indent="0">
              <a:buFont typeface="Arial" pitchFamily="34" charset="0"/>
              <a:buNone/>
            </a:pP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-9+(–2)=                      8,1</a:t>
            </a: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(-4,1)=</a:t>
            </a:r>
          </a:p>
          <a:p>
            <a:pPr marL="0" indent="0">
              <a:buFont typeface="Arial" pitchFamily="34" charset="0"/>
              <a:buNone/>
            </a:pP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12+(-4)=                      1,2</a:t>
            </a: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3,2=</a:t>
            </a:r>
            <a:endParaRPr lang="en-US" sz="4000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31 – 12 =</a:t>
            </a: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 – 2,7 </a:t>
            </a: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 9 =</a:t>
            </a:r>
            <a:endParaRPr lang="ru-RU" sz="40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346585" y="1402918"/>
            <a:ext cx="1044054" cy="585922"/>
          </a:xfrm>
          <a:prstGeom prst="ellipse">
            <a:avLst/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- 2</a:t>
            </a:r>
          </a:p>
        </p:txBody>
      </p:sp>
      <p:sp>
        <p:nvSpPr>
          <p:cNvPr id="5" name="Овал 4"/>
          <p:cNvSpPr/>
          <p:nvPr/>
        </p:nvSpPr>
        <p:spPr>
          <a:xfrm>
            <a:off x="2164095" y="2204864"/>
            <a:ext cx="1039754" cy="576064"/>
          </a:xfrm>
          <a:prstGeom prst="ellipse">
            <a:avLst/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6" name="Овал 5"/>
          <p:cNvSpPr/>
          <p:nvPr/>
        </p:nvSpPr>
        <p:spPr>
          <a:xfrm>
            <a:off x="2164095" y="2958914"/>
            <a:ext cx="1439614" cy="651247"/>
          </a:xfrm>
          <a:prstGeom prst="ellipse">
            <a:avLst/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- 11</a:t>
            </a:r>
          </a:p>
        </p:txBody>
      </p:sp>
      <p:sp>
        <p:nvSpPr>
          <p:cNvPr id="7" name="Овал 6"/>
          <p:cNvSpPr/>
          <p:nvPr/>
        </p:nvSpPr>
        <p:spPr>
          <a:xfrm>
            <a:off x="2304951" y="3717032"/>
            <a:ext cx="1127323" cy="648121"/>
          </a:xfrm>
          <a:prstGeom prst="ellipse">
            <a:avLst/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804025" y="1474356"/>
            <a:ext cx="1152351" cy="586492"/>
          </a:xfrm>
          <a:prstGeom prst="rect">
            <a:avLst/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- 4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824660" y="2212256"/>
            <a:ext cx="1287550" cy="576585"/>
          </a:xfrm>
          <a:prstGeom prst="rect">
            <a:avLst/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5,1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668344" y="2962192"/>
            <a:ext cx="1255974" cy="527230"/>
          </a:xfrm>
          <a:prstGeom prst="rect">
            <a:avLst/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12,2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38326" y="3717033"/>
            <a:ext cx="1060035" cy="504056"/>
          </a:xfrm>
          <a:prstGeom prst="rect">
            <a:avLst/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- 2</a:t>
            </a:r>
          </a:p>
        </p:txBody>
      </p:sp>
      <p:sp>
        <p:nvSpPr>
          <p:cNvPr id="12" name="Овал 11"/>
          <p:cNvSpPr/>
          <p:nvPr/>
        </p:nvSpPr>
        <p:spPr>
          <a:xfrm>
            <a:off x="2339975" y="4437063"/>
            <a:ext cx="1727200" cy="576262"/>
          </a:xfrm>
          <a:prstGeom prst="ellipse">
            <a:avLst/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- 19 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318375" y="4368800"/>
            <a:ext cx="1274763" cy="601663"/>
          </a:xfrm>
          <a:prstGeom prst="rect">
            <a:avLst/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0,3</a:t>
            </a:r>
            <a:endParaRPr lang="ru-RU" sz="4000" dirty="0">
              <a:solidFill>
                <a:schemeClr val="tx1"/>
              </a:solidFill>
            </a:endParaRPr>
          </a:p>
        </p:txBody>
      </p:sp>
      <p:pic>
        <p:nvPicPr>
          <p:cNvPr id="51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3075" y="5013325"/>
            <a:ext cx="100012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4959607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4905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Раскройте скобки</a:t>
            </a:r>
            <a:endParaRPr lang="ru-RU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268760"/>
            <a:ext cx="8229600" cy="4857403"/>
          </a:xfrm>
          <a:blipFill rotWithShape="1">
            <a:blip r:embed="rId2"/>
            <a:stretch>
              <a:fillRect l="-2296" t="-2258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88963" y="549275"/>
            <a:ext cx="7993062" cy="625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Какое свойство применяется?</a:t>
            </a:r>
            <a:endParaRPr lang="ru-RU" sz="40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48038" y="1384300"/>
            <a:ext cx="2016125" cy="5032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 – 2а </a:t>
            </a:r>
            <a:endParaRPr lang="ru-RU" sz="40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92500" y="2082800"/>
            <a:ext cx="2519363" cy="5540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+ 4,8</a:t>
            </a:r>
            <a:endParaRPr lang="ru-RU" sz="40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92500" y="3046413"/>
            <a:ext cx="23749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5х - 2</a:t>
            </a:r>
            <a:endParaRPr lang="ru-RU" sz="40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16013" y="3806825"/>
            <a:ext cx="654050" cy="7207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b="1" i="1" dirty="0">
                <a:solidFill>
                  <a:schemeClr val="accent2">
                    <a:lumMod val="75000"/>
                  </a:schemeClr>
                </a:solidFill>
                <a:latin typeface="Trebuchet MS"/>
                <a:cs typeface="Times New Roman" pitchFamily="18" charset="0"/>
              </a:rPr>
              <a:t>·  </a:t>
            </a:r>
            <a:endParaRPr lang="ru-RU" sz="36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63938" y="3841750"/>
            <a:ext cx="2232025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 + 4 </a:t>
            </a:r>
            <a:endParaRPr lang="ru-RU" sz="40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08400" y="4527550"/>
            <a:ext cx="115252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7 - у</a:t>
            </a:r>
            <a:endParaRPr lang="ru-RU" sz="40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1963" y="4941888"/>
            <a:ext cx="100012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221199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Вычислите устно</a:t>
            </a:r>
            <a:endParaRPr lang="ru-RU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323850" y="1412875"/>
            <a:ext cx="8640763" cy="4927600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- 8 + 6 =                       -4 · </a:t>
            </a:r>
            <a:r>
              <a:rPr lang="ru-RU" sz="4000" b="1" i="1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marL="0" indent="0">
              <a:buFont typeface="Arial" pitchFamily="34" charset="0"/>
              <a:buNone/>
            </a:pP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- 5 + 5 =                      5,1 </a:t>
            </a:r>
            <a:r>
              <a:rPr lang="ru-RU" sz="4000" b="1" smtClean="0">
                <a:latin typeface="Trebuchet MS" pitchFamily="34" charset="0"/>
                <a:cs typeface="Times New Roman" pitchFamily="18" charset="0"/>
              </a:rPr>
              <a:t>· </a:t>
            </a:r>
            <a:r>
              <a:rPr lang="en-US" sz="4000" b="1" i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marL="0" indent="0">
              <a:buFont typeface="Arial" pitchFamily="34" charset="0"/>
              <a:buNone/>
            </a:pP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-9+(–2)=                      8,1</a:t>
            </a: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(-4,1)=</a:t>
            </a:r>
          </a:p>
          <a:p>
            <a:pPr marL="0" indent="0">
              <a:buFont typeface="Arial" pitchFamily="34" charset="0"/>
              <a:buNone/>
            </a:pP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12+(-4)=                      1,2</a:t>
            </a: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3,2=</a:t>
            </a:r>
            <a:endParaRPr lang="en-US" sz="4000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31 – 12 =</a:t>
            </a: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 – 2,7 </a:t>
            </a: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 9 =</a:t>
            </a:r>
            <a:endParaRPr lang="ru-RU" sz="40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346585" y="1402918"/>
            <a:ext cx="1044054" cy="585922"/>
          </a:xfrm>
          <a:prstGeom prst="ellipse">
            <a:avLst/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- 2</a:t>
            </a:r>
          </a:p>
        </p:txBody>
      </p:sp>
      <p:sp>
        <p:nvSpPr>
          <p:cNvPr id="5" name="Овал 4"/>
          <p:cNvSpPr/>
          <p:nvPr/>
        </p:nvSpPr>
        <p:spPr>
          <a:xfrm>
            <a:off x="2164095" y="2204864"/>
            <a:ext cx="1039754" cy="576064"/>
          </a:xfrm>
          <a:prstGeom prst="ellipse">
            <a:avLst/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6" name="Овал 5"/>
          <p:cNvSpPr/>
          <p:nvPr/>
        </p:nvSpPr>
        <p:spPr>
          <a:xfrm>
            <a:off x="2164095" y="2958914"/>
            <a:ext cx="1439614" cy="651247"/>
          </a:xfrm>
          <a:prstGeom prst="ellipse">
            <a:avLst/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- 11</a:t>
            </a:r>
          </a:p>
        </p:txBody>
      </p:sp>
      <p:sp>
        <p:nvSpPr>
          <p:cNvPr id="7" name="Овал 6"/>
          <p:cNvSpPr/>
          <p:nvPr/>
        </p:nvSpPr>
        <p:spPr>
          <a:xfrm>
            <a:off x="2304951" y="3717032"/>
            <a:ext cx="1127323" cy="648121"/>
          </a:xfrm>
          <a:prstGeom prst="ellipse">
            <a:avLst/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804025" y="1474356"/>
            <a:ext cx="1152351" cy="586492"/>
          </a:xfrm>
          <a:prstGeom prst="rect">
            <a:avLst/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- 4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24660" y="2212256"/>
            <a:ext cx="1287550" cy="576585"/>
          </a:xfrm>
          <a:prstGeom prst="rect">
            <a:avLst/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5,1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668344" y="2962192"/>
            <a:ext cx="1255974" cy="527230"/>
          </a:xfrm>
          <a:prstGeom prst="rect">
            <a:avLst/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12,2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38326" y="3717033"/>
            <a:ext cx="1060035" cy="504056"/>
          </a:xfrm>
          <a:prstGeom prst="rect">
            <a:avLst/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- 2</a:t>
            </a:r>
          </a:p>
        </p:txBody>
      </p:sp>
      <p:sp>
        <p:nvSpPr>
          <p:cNvPr id="12" name="Овал 11"/>
          <p:cNvSpPr/>
          <p:nvPr/>
        </p:nvSpPr>
        <p:spPr>
          <a:xfrm>
            <a:off x="2339975" y="4437063"/>
            <a:ext cx="1727200" cy="576262"/>
          </a:xfrm>
          <a:prstGeom prst="ellipse">
            <a:avLst/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- 19 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318375" y="4368800"/>
            <a:ext cx="1274763" cy="601663"/>
          </a:xfrm>
          <a:prstGeom prst="rect">
            <a:avLst/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0,3</a:t>
            </a:r>
            <a:endParaRPr lang="ru-RU" sz="4000" dirty="0">
              <a:solidFill>
                <a:schemeClr val="tx1"/>
              </a:solidFill>
            </a:endParaRPr>
          </a:p>
        </p:txBody>
      </p:sp>
      <p:pic>
        <p:nvPicPr>
          <p:cNvPr id="51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3075" y="5013325"/>
            <a:ext cx="100012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4959607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0"/>
            <a:ext cx="84915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Назовите 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число, противоположное</a:t>
            </a:r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42938" y="1285875"/>
            <a:ext cx="92868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400" b="1">
                <a:latin typeface="Times New Roman" pitchFamily="18" charset="0"/>
                <a:cs typeface="Times New Roman" pitchFamily="18" charset="0"/>
              </a:rPr>
              <a:t>17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86000" y="1285875"/>
            <a:ext cx="14287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-17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0063" y="2214563"/>
            <a:ext cx="12858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400" b="1">
                <a:latin typeface="Times New Roman" pitchFamily="18" charset="0"/>
                <a:cs typeface="Times New Roman" pitchFamily="18" charset="0"/>
              </a:rPr>
              <a:t>-46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86000" y="2214563"/>
            <a:ext cx="92868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46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57188" y="3357563"/>
            <a:ext cx="1357312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400" b="1">
                <a:latin typeface="Times New Roman" pitchFamily="18" charset="0"/>
                <a:cs typeface="Times New Roman" pitchFamily="18" charset="0"/>
              </a:rPr>
              <a:t>53,6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286000" y="3429000"/>
            <a:ext cx="164306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-53,6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57188" y="4357688"/>
            <a:ext cx="1357312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400" b="1">
                <a:latin typeface="Times New Roman" pitchFamily="18" charset="0"/>
                <a:cs typeface="Times New Roman" pitchFamily="18" charset="0"/>
              </a:rPr>
              <a:t>-8,2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214563" y="4429125"/>
            <a:ext cx="13573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8,2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00063" y="5348288"/>
            <a:ext cx="1357312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400" b="1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259013" y="5348288"/>
            <a:ext cx="1357312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929063" y="1143000"/>
            <a:ext cx="521493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Какое число, противоположное положительному числу?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929063" y="2714625"/>
            <a:ext cx="521493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Какое число, противоположное отрицательному числу?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929063" y="4214813"/>
            <a:ext cx="521493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Какое число, противоположное нулю?</a:t>
            </a:r>
          </a:p>
        </p:txBody>
      </p:sp>
      <p:pic>
        <p:nvPicPr>
          <p:cNvPr id="616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4941888"/>
            <a:ext cx="100012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9916141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856662" cy="1425575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перед скобками стоит знак </a:t>
            </a: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«+»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то скобки можно опустить сохранив знаки слагаемых.</a:t>
            </a:r>
            <a:endParaRPr lang="ru-RU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68313" y="2276475"/>
            <a:ext cx="34623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+(x</a:t>
            </a:r>
            <a:r>
              <a:rPr lang="en-US" sz="40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40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3у</a:t>
            </a:r>
            <a:r>
              <a:rPr lang="en-US" sz="40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40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000" b="1" i="1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 )=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20750" y="2401888"/>
            <a:ext cx="27813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3у – 4</a:t>
            </a:r>
            <a:r>
              <a:rPr lang="en-US" sz="4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endParaRPr lang="ru-RU" sz="4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79425" y="2984500"/>
            <a:ext cx="43259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+(</a:t>
            </a:r>
            <a:r>
              <a:rPr lang="en-US" sz="4000" b="1" i="1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1,2а</a:t>
            </a:r>
            <a:r>
              <a:rPr lang="en-US" sz="40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0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6b</a:t>
            </a:r>
            <a:r>
              <a:rPr lang="en-US" sz="4000" b="1" i="1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m)= </a:t>
            </a:r>
            <a:endParaRPr lang="en-US" sz="40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5350" y="2984500"/>
            <a:ext cx="3327400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1,2а + 6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m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571500" y="3692525"/>
            <a:ext cx="30702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а + ( 6 + </a:t>
            </a:r>
            <a:r>
              <a:rPr lang="en-US" sz="4000" b="1" i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 ) =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571500" y="3692525"/>
            <a:ext cx="4413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984250" y="3692525"/>
            <a:ext cx="476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687513" y="3694113"/>
            <a:ext cx="12461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6 + </a:t>
            </a:r>
            <a:r>
              <a:rPr lang="en-US" sz="4000" b="1" i="1">
                <a:latin typeface="Times New Roman" pitchFamily="18" charset="0"/>
                <a:cs typeface="Times New Roman" pitchFamily="18" charset="0"/>
              </a:rPr>
              <a:t>b</a:t>
            </a:r>
            <a:endParaRPr lang="ru-RU" sz="40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514350" y="4411663"/>
            <a:ext cx="33702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- 3 + ( а + </a:t>
            </a:r>
            <a:r>
              <a:rPr lang="en-US" sz="4000" b="1" i="1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) =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514350" y="4437063"/>
            <a:ext cx="798513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- 3</a:t>
            </a:r>
            <a:r>
              <a:rPr lang="ru-RU" b="1" i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193800" y="4430713"/>
            <a:ext cx="4778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936750" y="4430713"/>
            <a:ext cx="1244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а + </a:t>
            </a:r>
            <a:r>
              <a:rPr lang="en-US" sz="4000" b="1" i="1">
                <a:latin typeface="Times New Roman" pitchFamily="18" charset="0"/>
                <a:cs typeface="Times New Roman" pitchFamily="18" charset="0"/>
              </a:rPr>
              <a:t>b</a:t>
            </a:r>
            <a:endParaRPr lang="ru-RU" sz="40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571500" y="5110163"/>
            <a:ext cx="35972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4 + ( - х + у ) =  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571500" y="5110163"/>
            <a:ext cx="4413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955675" y="5143500"/>
            <a:ext cx="476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687513" y="5110163"/>
            <a:ext cx="15176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- х + у</a:t>
            </a: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552450" y="5818188"/>
            <a:ext cx="30781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-    ( х + 4 ) =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819150" y="5851525"/>
            <a:ext cx="569913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1·</a:t>
            </a:r>
          </a:p>
        </p:txBody>
      </p:sp>
      <p:sp>
        <p:nvSpPr>
          <p:cNvPr id="23" name="Выгнутая вправо стрелка 22"/>
          <p:cNvSpPr/>
          <p:nvPr/>
        </p:nvSpPr>
        <p:spPr>
          <a:xfrm rot="16200000">
            <a:off x="1300163" y="5602288"/>
            <a:ext cx="219075" cy="625475"/>
          </a:xfrm>
          <a:prstGeom prst="curvedLeftArrow">
            <a:avLst>
              <a:gd name="adj1" fmla="val 25000"/>
              <a:gd name="adj2" fmla="val 66545"/>
              <a:gd name="adj3" fmla="val 25000"/>
            </a:avLst>
          </a:prstGeom>
          <a:solidFill>
            <a:srgbClr val="996633"/>
          </a:solidFill>
          <a:ln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429000" y="5805488"/>
            <a:ext cx="739775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х</a:t>
            </a:r>
            <a:endParaRPr lang="ru-RU" sz="4000" dirty="0">
              <a:latin typeface="+mn-lt"/>
              <a:cs typeface="+mn-cs"/>
            </a:endParaRPr>
          </a:p>
        </p:txBody>
      </p:sp>
      <p:sp>
        <p:nvSpPr>
          <p:cNvPr id="25" name="Выгнутая вниз стрелка 24"/>
          <p:cNvSpPr/>
          <p:nvPr/>
        </p:nvSpPr>
        <p:spPr>
          <a:xfrm>
            <a:off x="1060450" y="6392863"/>
            <a:ext cx="1581150" cy="133350"/>
          </a:xfrm>
          <a:prstGeom prst="curvedUpArrow">
            <a:avLst>
              <a:gd name="adj1" fmla="val 25000"/>
              <a:gd name="adj2" fmla="val 50000"/>
              <a:gd name="adj3" fmla="val 36489"/>
            </a:avLst>
          </a:prstGeom>
          <a:solidFill>
            <a:srgbClr val="C00000"/>
          </a:solidFill>
          <a:ln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090988" y="5818188"/>
            <a:ext cx="741362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- 4</a:t>
            </a:r>
          </a:p>
        </p:txBody>
      </p:sp>
      <p:pic>
        <p:nvPicPr>
          <p:cNvPr id="821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4964113"/>
            <a:ext cx="100012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996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0312 -0.00949 L 0.08837 0.02151 C 0.10625 0.02845 0.13298 0.03238 0.16076 0.03238 C 0.19253 0.03238 0.21788 0.02845 0.23576 0.02151 L 0.32118 -0.00949 " pathEditMode="relative" rAng="0" ptsTypes="FffFF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03" y="20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7847 0.00277 L 0.16702 0.03377 C 0.18559 0.04071 0.21337 0.04464 0.24219 0.04464 C 0.27517 0.04464 0.30156 0.04071 0.32014 0.03377 L 0.40886 0.00277 " pathEditMode="relative" rAng="0" ptsTypes="FffFF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10" y="20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7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1.38889E-6 -2.68101E-6 L 0.09167 0.03655 C 0.11094 0.04488 0.13976 0.04951 0.16979 0.04951 C 0.20399 0.04951 0.23143 0.04488 0.2507 0.03655 L 0.34254 -2.68101E-6 " pathEditMode="relative" rAng="0" ptsTypes="FffFF">
                                      <p:cBhvr>
                                        <p:cTn id="6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18" y="2475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37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5.55556E-7 0.00439 L 0.08976 0.04094 C 0.10851 0.04927 0.13663 0.05389 0.16597 0.05389 C 0.19948 0.05389 0.22622 0.04927 0.24497 0.04094 L 0.3349 0.00439 " pathEditMode="relative" rAng="0" ptsTypes="FffFF">
                                      <p:cBhvr>
                                        <p:cTn id="7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36" y="24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7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1.66667E-6 -1.92228E-6 L 0.08524 0.03678 C 0.10313 0.04511 0.12986 0.04974 0.15764 0.04974 C 0.18959 0.04974 0.21493 0.04511 0.23281 0.03678 L 0.31823 -1.92228E-6 " pathEditMode="relative" rAng="0" ptsTypes="FffFF">
                                      <p:cBhvr>
                                        <p:cTn id="8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03" y="24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1146 -0.00925 L 0.10313 0.02961 C 0.1224 0.0384 0.15105 0.04326 0.18108 0.04326 C 0.21528 0.04326 0.24254 0.0384 0.26181 0.02961 L 0.35365 -0.00925 " pathEditMode="relative" rAng="0" ptsTypes="FffFF">
                                      <p:cBhvr>
                                        <p:cTn id="108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01" y="2614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217 -0.00833 L 0.10972 0.02984 C 0.1283 0.0384 0.1559 0.04326 0.18472 0.04326 C 0.21753 0.04326 0.24375 0.0384 0.26232 0.02984 L 0.35052 -0.00833 " pathEditMode="relative" rAng="0" ptsTypes="FffFF">
                                      <p:cBhvr>
                                        <p:cTn id="110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41" y="25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1685 -0.00833 L 0.09514 0.02984 C 0.11164 0.0384 0.13629 0.04326 0.16181 0.04326 C 0.19098 0.04326 0.21441 0.0384 0.23091 0.02984 L 0.30938 -0.00833 " pathEditMode="relative" rAng="0" ptsTypes="FffFF">
                                      <p:cBhvr>
                                        <p:cTn id="123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18" y="25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37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1.94444E-6 -0.00278 L 0.10018 0.03909 C 0.12118 0.04857 0.15261 0.05389 0.18542 0.05389 C 0.22275 0.05389 0.25261 0.04857 0.27361 0.03909 L 0.37396 -0.00278 " pathEditMode="relative" rAng="0" ptsTypes="FffFF">
                                      <p:cBhvr>
                                        <p:cTn id="14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98" y="2822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37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4.44444E-6 -0.00763 L 0.10312 0.03794 C 0.12482 0.04835 0.15729 0.0539 0.19097 0.0539 C 0.22951 0.0539 0.26024 0.04835 0.28194 0.03794 L 0.38524 -0.00763 " pathEditMode="relative" rAng="0" ptsTypes="FffFF">
                                      <p:cBhvr>
                                        <p:cTn id="15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53" y="30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1.11111E-6 -0.00231 L 0.09219 0.04095 C 0.11146 0.05089 0.14045 0.05621 0.17066 0.05621 C 0.20486 0.05621 0.23247 0.05089 0.25174 0.04095 L 0.34445 -0.00231 " pathEditMode="relative" rAng="0" ptsTypes="FffFF">
                                      <p:cBhvr>
                                        <p:cTn id="163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22" y="29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5" grpId="1"/>
      <p:bldP spid="5" grpId="2"/>
      <p:bldP spid="6" grpId="0"/>
      <p:bldP spid="7" grpId="0"/>
      <p:bldP spid="7" grpId="1"/>
      <p:bldP spid="7" grpId="2"/>
      <p:bldP spid="8" grpId="0"/>
      <p:bldP spid="9" grpId="0"/>
      <p:bldP spid="9" grpId="1"/>
      <p:bldP spid="9" grpId="2"/>
      <p:bldP spid="10" grpId="0"/>
      <p:bldP spid="10" grpId="1"/>
      <p:bldP spid="10" grpId="2"/>
      <p:bldP spid="11" grpId="0"/>
      <p:bldP spid="11" grpId="1"/>
      <p:bldP spid="11" grpId="2"/>
      <p:bldP spid="12" grpId="0"/>
      <p:bldP spid="13" grpId="0" build="allAtOnce"/>
      <p:bldP spid="13" grpId="1" build="allAtOnce"/>
      <p:bldP spid="14" grpId="0" build="allAtOnce"/>
      <p:bldP spid="14" grpId="1" build="allAtOnce"/>
      <p:bldP spid="15" grpId="0" build="allAtOnce"/>
      <p:bldP spid="15" grpId="1" build="allAtOnce"/>
      <p:bldP spid="16" grpId="0"/>
      <p:bldP spid="17" grpId="0"/>
      <p:bldP spid="17" grpId="1"/>
      <p:bldP spid="17" grpId="2"/>
      <p:bldP spid="18" grpId="0"/>
      <p:bldP spid="18" grpId="1"/>
      <p:bldP spid="18" grpId="2"/>
      <p:bldP spid="20" grpId="0" build="allAtOnce"/>
      <p:bldP spid="20" grpId="1" build="allAtOnce"/>
      <p:bldP spid="21" grpId="0"/>
      <p:bldP spid="22" grpId="0"/>
      <p:bldP spid="22" grpId="1"/>
      <p:bldP spid="23" grpId="0" animBg="1"/>
      <p:bldP spid="24" grpId="0"/>
      <p:bldP spid="25" grpId="0" animBg="1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750" y="0"/>
            <a:ext cx="8640763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defRPr/>
            </a:pPr>
            <a:r>
              <a:rPr lang="en-GB" sz="4000" b="1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Раскройте</a:t>
            </a:r>
            <a:r>
              <a:rPr lang="en-GB" sz="4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скобки</a:t>
            </a:r>
            <a:r>
              <a:rPr lang="en-GB" sz="4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sz="4000" b="1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найдите</a:t>
            </a:r>
            <a:r>
              <a:rPr lang="en-GB" sz="4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значение</a:t>
            </a:r>
            <a:r>
              <a:rPr lang="en-GB" sz="4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выражений</a:t>
            </a:r>
            <a:r>
              <a:rPr lang="en-GB" sz="4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40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7625" y="1370013"/>
            <a:ext cx="41973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8000"/>
              </a:buClr>
            </a:pPr>
            <a:r>
              <a:rPr lang="en-GB" sz="4000" b="1">
                <a:latin typeface="Times New Roman" pitchFamily="18" charset="0"/>
                <a:cs typeface="Times New Roman" pitchFamily="18" charset="0"/>
              </a:rPr>
              <a:t>а) 5,7 + (8,1 </a:t>
            </a:r>
            <a:r>
              <a:rPr lang="en-GB" sz="4000" b="1" i="1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GB" sz="4000" b="1">
                <a:latin typeface="Times New Roman" pitchFamily="18" charset="0"/>
                <a:cs typeface="Times New Roman" pitchFamily="18" charset="0"/>
              </a:rPr>
              <a:t>  4,7)</a:t>
            </a:r>
            <a:r>
              <a:rPr lang="ar-SA" sz="4000" b="1">
                <a:latin typeface="Times New Roman" pitchFamily="18" charset="0"/>
                <a:cs typeface="Times New Roman" pitchFamily="18" charset="0"/>
              </a:rPr>
              <a:t>‏</a:t>
            </a:r>
            <a:endParaRPr lang="ru-RU"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067175" y="1370013"/>
            <a:ext cx="37179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4000" b="1">
                <a:latin typeface="Times New Roman" pitchFamily="18" charset="0"/>
                <a:cs typeface="Times New Roman" pitchFamily="18" charset="0"/>
              </a:rPr>
              <a:t>= 5,7 + 8,1 – 4,7 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7524750" y="1385888"/>
            <a:ext cx="12461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= 9,1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9050" y="2122488"/>
            <a:ext cx="48021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8000"/>
              </a:buClr>
            </a:pPr>
            <a:r>
              <a:rPr lang="en-GB" sz="4000" b="1">
                <a:latin typeface="Times New Roman" pitchFamily="18" charset="0"/>
                <a:cs typeface="Times New Roman" pitchFamily="18" charset="0"/>
              </a:rPr>
              <a:t>б) 3,39 </a:t>
            </a:r>
            <a:r>
              <a:rPr lang="en-GB" sz="4000" b="1" i="1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GB" sz="4000" b="1">
                <a:latin typeface="Times New Roman" pitchFamily="18" charset="0"/>
                <a:cs typeface="Times New Roman" pitchFamily="18" charset="0"/>
              </a:rPr>
              <a:t> (1,39 </a:t>
            </a:r>
            <a:r>
              <a:rPr lang="en-GB" sz="4000" b="1" i="1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GB" sz="4000" b="1">
                <a:latin typeface="Times New Roman" pitchFamily="18" charset="0"/>
                <a:cs typeface="Times New Roman" pitchFamily="18" charset="0"/>
              </a:rPr>
              <a:t> 4,5)</a:t>
            </a:r>
            <a:r>
              <a:rPr lang="ar-SA" sz="4000" b="1">
                <a:latin typeface="Times New Roman" pitchFamily="18" charset="0"/>
                <a:cs typeface="Times New Roman" pitchFamily="18" charset="0"/>
              </a:rPr>
              <a:t>‏</a:t>
            </a:r>
            <a:endParaRPr lang="en-GB"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4643438" y="2205038"/>
            <a:ext cx="45227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4000" b="1">
                <a:latin typeface="Times New Roman" pitchFamily="18" charset="0"/>
                <a:cs typeface="Times New Roman" pitchFamily="18" charset="0"/>
              </a:rPr>
              <a:t>= 3,39 – 1,39 + 4,5= 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395288" y="2830513"/>
            <a:ext cx="12461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4000" b="1">
                <a:latin typeface="Times New Roman" pitchFamily="18" charset="0"/>
                <a:cs typeface="Times New Roman" pitchFamily="18" charset="0"/>
              </a:rPr>
              <a:t>= 6,5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1750" y="3357563"/>
            <a:ext cx="8640763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defRPr/>
            </a:pPr>
            <a:r>
              <a:rPr lang="en-GB" sz="4000" b="1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Упростите</a:t>
            </a:r>
            <a:r>
              <a:rPr lang="en-GB" sz="4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i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выражения</a:t>
            </a:r>
            <a:r>
              <a:rPr lang="en-GB" sz="4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40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87313" y="3952875"/>
            <a:ext cx="4452937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8000"/>
              </a:buClr>
            </a:pPr>
            <a:r>
              <a:rPr lang="en-GB" sz="4000" b="1">
                <a:latin typeface="Times New Roman" pitchFamily="18" charset="0"/>
                <a:cs typeface="Times New Roman" pitchFamily="18" charset="0"/>
              </a:rPr>
              <a:t>а) 4,74 </a:t>
            </a:r>
            <a:r>
              <a:rPr lang="en-GB" sz="4000" b="1" i="1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GB" sz="4000" b="1">
                <a:latin typeface="Times New Roman" pitchFamily="18" charset="0"/>
                <a:cs typeface="Times New Roman" pitchFamily="18" charset="0"/>
              </a:rPr>
              <a:t> ( 2</a:t>
            </a:r>
            <a:r>
              <a:rPr lang="en-GB" sz="4000" b="1" i="1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GB" sz="4000" b="1">
                <a:latin typeface="Times New Roman" pitchFamily="18" charset="0"/>
                <a:cs typeface="Times New Roman" pitchFamily="18" charset="0"/>
              </a:rPr>
              <a:t>+ 3,7)</a:t>
            </a:r>
            <a:r>
              <a:rPr lang="ar-SA" sz="4000" b="1">
                <a:latin typeface="Times New Roman" pitchFamily="18" charset="0"/>
                <a:cs typeface="Times New Roman" pitchFamily="18" charset="0"/>
              </a:rPr>
              <a:t>‏</a:t>
            </a:r>
            <a:endParaRPr lang="ru-RU"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4386263" y="3994150"/>
            <a:ext cx="43592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4000" b="1">
                <a:latin typeface="Times New Roman" pitchFamily="18" charset="0"/>
                <a:cs typeface="Times New Roman" pitchFamily="18" charset="0"/>
              </a:rPr>
              <a:t>= 4,74 – 2</a:t>
            </a:r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="1">
                <a:latin typeface="Times New Roman" pitchFamily="18" charset="0"/>
                <a:cs typeface="Times New Roman" pitchFamily="18" charset="0"/>
              </a:rPr>
              <a:t> – 3,7  = 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7164388" y="4652963"/>
            <a:ext cx="863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968875" y="4652963"/>
            <a:ext cx="865188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250825" y="4581525"/>
            <a:ext cx="25288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4000" b="1">
                <a:latin typeface="Times New Roman" pitchFamily="18" charset="0"/>
                <a:cs typeface="Times New Roman" pitchFamily="18" charset="0"/>
              </a:rPr>
              <a:t>= 1,04 – 2</a:t>
            </a:r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71438" y="5084763"/>
            <a:ext cx="46180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8000"/>
              </a:buClr>
            </a:pPr>
            <a:r>
              <a:rPr lang="en-GB" sz="4000" b="1">
                <a:latin typeface="Times New Roman" pitchFamily="18" charset="0"/>
                <a:cs typeface="Times New Roman" pitchFamily="18" charset="0"/>
              </a:rPr>
              <a:t>б) – (</a:t>
            </a:r>
            <a:r>
              <a:rPr lang="en-GB" sz="4000" b="1" i="1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GB" sz="4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GB" sz="4000" b="1">
                <a:latin typeface="Times New Roman" pitchFamily="18" charset="0"/>
                <a:cs typeface="Times New Roman" pitchFamily="18" charset="0"/>
              </a:rPr>
              <a:t> + 3,8) + 0,7</a:t>
            </a: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4513263" y="5091113"/>
            <a:ext cx="3624262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4000" b="1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4000" b="1" i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000" b="1">
                <a:latin typeface="Times New Roman" pitchFamily="18" charset="0"/>
                <a:cs typeface="Times New Roman" pitchFamily="18" charset="0"/>
              </a:rPr>
              <a:t> – 3,8 + 0,7 =</a:t>
            </a: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96850" y="5781675"/>
            <a:ext cx="20145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4000" b="1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4000" b="1" i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000" b="1">
                <a:latin typeface="Times New Roman" pitchFamily="18" charset="0"/>
                <a:cs typeface="Times New Roman" pitchFamily="18" charset="0"/>
              </a:rPr>
              <a:t> – 3,1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6858000" y="5765800"/>
            <a:ext cx="863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702300" y="5781675"/>
            <a:ext cx="863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150" y="5027613"/>
            <a:ext cx="100012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202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2" grpId="0"/>
      <p:bldP spid="13" grpId="0"/>
      <p:bldP spid="14" grpId="0"/>
      <p:bldP spid="17" grpId="0"/>
      <p:bldP spid="18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8" name="Freeform 16"/>
          <p:cNvSpPr>
            <a:spLocks/>
          </p:cNvSpPr>
          <p:nvPr/>
        </p:nvSpPr>
        <p:spPr bwMode="auto">
          <a:xfrm flipH="1">
            <a:off x="4171950" y="184150"/>
            <a:ext cx="4953000" cy="76200"/>
          </a:xfrm>
          <a:custGeom>
            <a:avLst/>
            <a:gdLst>
              <a:gd name="T0" fmla="*/ 70 w 3594"/>
              <a:gd name="T1" fmla="*/ 4 h 46"/>
              <a:gd name="T2" fmla="*/ 3575 w 3594"/>
              <a:gd name="T3" fmla="*/ 0 h 46"/>
              <a:gd name="T4" fmla="*/ 3594 w 3594"/>
              <a:gd name="T5" fmla="*/ 30 h 46"/>
              <a:gd name="T6" fmla="*/ 3580 w 3594"/>
              <a:gd name="T7" fmla="*/ 46 h 46"/>
              <a:gd name="T8" fmla="*/ 3552 w 3594"/>
              <a:gd name="T9" fmla="*/ 46 h 46"/>
              <a:gd name="T10" fmla="*/ 85 w 3594"/>
              <a:gd name="T11" fmla="*/ 35 h 46"/>
              <a:gd name="T12" fmla="*/ 69 w 3594"/>
              <a:gd name="T13" fmla="*/ 27 h 46"/>
              <a:gd name="T14" fmla="*/ 0 w 3594"/>
              <a:gd name="T15" fmla="*/ 16 h 46"/>
              <a:gd name="T16" fmla="*/ 84 w 3594"/>
              <a:gd name="T17" fmla="*/ 4 h 46"/>
              <a:gd name="T18" fmla="*/ 669 w 3594"/>
              <a:gd name="T19" fmla="*/ 7 h 46"/>
              <a:gd name="T20" fmla="*/ 747 w 3594"/>
              <a:gd name="T21" fmla="*/ 8 h 46"/>
              <a:gd name="T22" fmla="*/ 70 w 3594"/>
              <a:gd name="T23" fmla="*/ 4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594" h="46">
                <a:moveTo>
                  <a:pt x="70" y="4"/>
                </a:moveTo>
                <a:lnTo>
                  <a:pt x="3575" y="0"/>
                </a:lnTo>
                <a:lnTo>
                  <a:pt x="3594" y="30"/>
                </a:lnTo>
                <a:lnTo>
                  <a:pt x="3580" y="46"/>
                </a:lnTo>
                <a:lnTo>
                  <a:pt x="3552" y="46"/>
                </a:lnTo>
                <a:lnTo>
                  <a:pt x="85" y="35"/>
                </a:lnTo>
                <a:lnTo>
                  <a:pt x="69" y="27"/>
                </a:lnTo>
                <a:lnTo>
                  <a:pt x="0" y="16"/>
                </a:lnTo>
                <a:lnTo>
                  <a:pt x="84" y="4"/>
                </a:lnTo>
                <a:lnTo>
                  <a:pt x="669" y="7"/>
                </a:lnTo>
                <a:lnTo>
                  <a:pt x="747" y="8"/>
                </a:lnTo>
                <a:lnTo>
                  <a:pt x="70" y="4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44000"/>
                </a:schemeClr>
              </a:gs>
              <a:gs pos="50000">
                <a:srgbClr val="0066FF">
                  <a:alpha val="38000"/>
                </a:srgbClr>
              </a:gs>
              <a:gs pos="100000">
                <a:schemeClr val="bg1">
                  <a:alpha val="44000"/>
                </a:schemeClr>
              </a:gs>
            </a:gsLst>
            <a:lin ang="5400000" scaled="1"/>
          </a:gradFill>
          <a:ln w="9525" cap="flat" cmpd="sng">
            <a:solidFill>
              <a:srgbClr val="0099FF">
                <a:alpha val="61000"/>
              </a:srgbClr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charset="0"/>
              <a:cs typeface="+mn-cs"/>
            </a:endParaRPr>
          </a:p>
        </p:txBody>
      </p:sp>
      <p:sp>
        <p:nvSpPr>
          <p:cNvPr id="8256" name="Rectangle 64"/>
          <p:cNvSpPr>
            <a:spLocks noChangeArrowheads="1"/>
          </p:cNvSpPr>
          <p:nvPr/>
        </p:nvSpPr>
        <p:spPr bwMode="auto">
          <a:xfrm>
            <a:off x="168275" y="9525"/>
            <a:ext cx="9017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Упростите выражение    Ответы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395288" y="801688"/>
            <a:ext cx="3641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4,7 – ( 2а + 3,7 )</a:t>
            </a: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468313" y="1576388"/>
            <a:ext cx="3619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( 4,5</a:t>
            </a:r>
            <a:r>
              <a:rPr lang="en-US" sz="4000" b="1" i="1">
                <a:latin typeface="Times New Roman" pitchFamily="18" charset="0"/>
                <a:cs typeface="Times New Roman" pitchFamily="18" charset="0"/>
              </a:rPr>
              <a:t> – m</a:t>
            </a:r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 – 1,5 </a:t>
            </a: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481013" y="2308225"/>
            <a:ext cx="36052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12,3 – ( х – 1,7 )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56325" y="739775"/>
            <a:ext cx="1466850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– 2а</a:t>
            </a:r>
            <a:endParaRPr lang="ru-RU" sz="40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2" name="TextBox 7"/>
          <p:cNvSpPr txBox="1">
            <a:spLocks noChangeArrowheads="1"/>
          </p:cNvSpPr>
          <p:nvPr/>
        </p:nvSpPr>
        <p:spPr bwMode="auto">
          <a:xfrm>
            <a:off x="498475" y="3157538"/>
            <a:ext cx="33543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( 9,2 – у ) + 0,8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76963" y="1458913"/>
            <a:ext cx="160972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m </a:t>
            </a:r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194425" y="2222500"/>
            <a:ext cx="1979613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10,6 – х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88075" y="3081338"/>
            <a:ext cx="1566863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 – у </a:t>
            </a:r>
            <a:endParaRPr lang="ru-RU" sz="40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24575" y="3916363"/>
            <a:ext cx="1747838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 </a:t>
            </a:r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х – у </a:t>
            </a:r>
            <a:endParaRPr lang="ru-RU" sz="40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45213" y="4891088"/>
            <a:ext cx="1722437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3а – </a:t>
            </a:r>
            <a:r>
              <a:rPr lang="en-US" sz="4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2b</a:t>
            </a:r>
            <a:endParaRPr lang="ru-RU" sz="40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8" name="TextBox 8"/>
          <p:cNvSpPr txBox="1">
            <a:spLocks noChangeArrowheads="1"/>
          </p:cNvSpPr>
          <p:nvPr/>
        </p:nvSpPr>
        <p:spPr bwMode="auto">
          <a:xfrm>
            <a:off x="384175" y="3916363"/>
            <a:ext cx="4724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( 7,8 – х ) – ( у + 7,8 )</a:t>
            </a:r>
          </a:p>
        </p:txBody>
      </p:sp>
      <p:sp>
        <p:nvSpPr>
          <p:cNvPr id="11279" name="TextBox 9"/>
          <p:cNvSpPr txBox="1">
            <a:spLocks noChangeArrowheads="1"/>
          </p:cNvSpPr>
          <p:nvPr/>
        </p:nvSpPr>
        <p:spPr bwMode="auto">
          <a:xfrm>
            <a:off x="366713" y="4941888"/>
            <a:ext cx="466725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5,3 + ( 3а – 2</a:t>
            </a:r>
            <a:r>
              <a:rPr lang="en-US" sz="4000" b="1" i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 – 5,3 )</a:t>
            </a:r>
          </a:p>
        </p:txBody>
      </p:sp>
      <p:grpSp>
        <p:nvGrpSpPr>
          <p:cNvPr id="8209" name="Group 17"/>
          <p:cNvGrpSpPr>
            <a:grpSpLocks/>
          </p:cNvGrpSpPr>
          <p:nvPr/>
        </p:nvGrpSpPr>
        <p:grpSpPr bwMode="auto">
          <a:xfrm>
            <a:off x="5221899" y="132058"/>
            <a:ext cx="3902440" cy="6440488"/>
            <a:chOff x="2064" y="192"/>
            <a:chExt cx="3599" cy="4057"/>
          </a:xfrm>
          <a:gradFill flip="none" rotWithShape="1">
            <a:gsLst>
              <a:gs pos="0">
                <a:srgbClr val="996633">
                  <a:tint val="66000"/>
                  <a:satMod val="160000"/>
                </a:srgbClr>
              </a:gs>
              <a:gs pos="50000">
                <a:srgbClr val="996633">
                  <a:tint val="44500"/>
                  <a:satMod val="160000"/>
                </a:srgbClr>
              </a:gs>
              <a:gs pos="100000">
                <a:srgbClr val="996633">
                  <a:tint val="23500"/>
                  <a:satMod val="160000"/>
                </a:srgbClr>
              </a:gs>
            </a:gsLst>
            <a:lin ang="2700000" scaled="1"/>
            <a:tileRect/>
          </a:gradFill>
        </p:grpSpPr>
        <p:sp>
          <p:nvSpPr>
            <p:cNvPr id="8210" name="Freeform 18"/>
            <p:cNvSpPr>
              <a:spLocks/>
            </p:cNvSpPr>
            <p:nvPr/>
          </p:nvSpPr>
          <p:spPr bwMode="auto">
            <a:xfrm>
              <a:off x="2064" y="365"/>
              <a:ext cx="3599" cy="3884"/>
            </a:xfrm>
            <a:custGeom>
              <a:avLst/>
              <a:gdLst>
                <a:gd name="T0" fmla="*/ 387 w 3599"/>
                <a:gd name="T1" fmla="*/ 180 h 3884"/>
                <a:gd name="T2" fmla="*/ 587 w 3599"/>
                <a:gd name="T3" fmla="*/ 20 h 3884"/>
                <a:gd name="T4" fmla="*/ 801 w 3599"/>
                <a:gd name="T5" fmla="*/ 188 h 3884"/>
                <a:gd name="T6" fmla="*/ 1034 w 3599"/>
                <a:gd name="T7" fmla="*/ 4 h 3884"/>
                <a:gd name="T8" fmla="*/ 1268 w 3599"/>
                <a:gd name="T9" fmla="*/ 164 h 3884"/>
                <a:gd name="T10" fmla="*/ 1508 w 3599"/>
                <a:gd name="T11" fmla="*/ 20 h 3884"/>
                <a:gd name="T12" fmla="*/ 1741 w 3599"/>
                <a:gd name="T13" fmla="*/ 180 h 3884"/>
                <a:gd name="T14" fmla="*/ 1981 w 3599"/>
                <a:gd name="T15" fmla="*/ 20 h 3884"/>
                <a:gd name="T16" fmla="*/ 2208 w 3599"/>
                <a:gd name="T17" fmla="*/ 188 h 3884"/>
                <a:gd name="T18" fmla="*/ 2428 w 3599"/>
                <a:gd name="T19" fmla="*/ 20 h 3884"/>
                <a:gd name="T20" fmla="*/ 2669 w 3599"/>
                <a:gd name="T21" fmla="*/ 212 h 3884"/>
                <a:gd name="T22" fmla="*/ 2882 w 3599"/>
                <a:gd name="T23" fmla="*/ 44 h 3884"/>
                <a:gd name="T24" fmla="*/ 3029 w 3599"/>
                <a:gd name="T25" fmla="*/ 260 h 3884"/>
                <a:gd name="T26" fmla="*/ 3312 w 3599"/>
                <a:gd name="T27" fmla="*/ 59 h 3884"/>
                <a:gd name="T28" fmla="*/ 3480 w 3599"/>
                <a:gd name="T29" fmla="*/ 251 h 3884"/>
                <a:gd name="T30" fmla="*/ 3488 w 3599"/>
                <a:gd name="T31" fmla="*/ 827 h 3884"/>
                <a:gd name="T32" fmla="*/ 3456 w 3599"/>
                <a:gd name="T33" fmla="*/ 1763 h 3884"/>
                <a:gd name="T34" fmla="*/ 3408 w 3599"/>
                <a:gd name="T35" fmla="*/ 2499 h 3884"/>
                <a:gd name="T36" fmla="*/ 3416 w 3599"/>
                <a:gd name="T37" fmla="*/ 3083 h 3884"/>
                <a:gd name="T38" fmla="*/ 3488 w 3599"/>
                <a:gd name="T39" fmla="*/ 3419 h 3884"/>
                <a:gd name="T40" fmla="*/ 3589 w 3599"/>
                <a:gd name="T41" fmla="*/ 3524 h 3884"/>
                <a:gd name="T42" fmla="*/ 3549 w 3599"/>
                <a:gd name="T43" fmla="*/ 3572 h 3884"/>
                <a:gd name="T44" fmla="*/ 3389 w 3599"/>
                <a:gd name="T45" fmla="*/ 3668 h 3884"/>
                <a:gd name="T46" fmla="*/ 3229 w 3599"/>
                <a:gd name="T47" fmla="*/ 3668 h 3884"/>
                <a:gd name="T48" fmla="*/ 2909 w 3599"/>
                <a:gd name="T49" fmla="*/ 3572 h 3884"/>
                <a:gd name="T50" fmla="*/ 2709 w 3599"/>
                <a:gd name="T51" fmla="*/ 3764 h 3884"/>
                <a:gd name="T52" fmla="*/ 2468 w 3599"/>
                <a:gd name="T53" fmla="*/ 3860 h 3884"/>
                <a:gd name="T54" fmla="*/ 2068 w 3599"/>
                <a:gd name="T55" fmla="*/ 3668 h 3884"/>
                <a:gd name="T56" fmla="*/ 1628 w 3599"/>
                <a:gd name="T57" fmla="*/ 3860 h 3884"/>
                <a:gd name="T58" fmla="*/ 1067 w 3599"/>
                <a:gd name="T59" fmla="*/ 3668 h 3884"/>
                <a:gd name="T60" fmla="*/ 627 w 3599"/>
                <a:gd name="T61" fmla="*/ 3860 h 3884"/>
                <a:gd name="T62" fmla="*/ 347 w 3599"/>
                <a:gd name="T63" fmla="*/ 3812 h 3884"/>
                <a:gd name="T64" fmla="*/ 27 w 3599"/>
                <a:gd name="T65" fmla="*/ 3620 h 3884"/>
                <a:gd name="T66" fmla="*/ 187 w 3599"/>
                <a:gd name="T67" fmla="*/ 3524 h 3884"/>
                <a:gd name="T68" fmla="*/ 307 w 3599"/>
                <a:gd name="T69" fmla="*/ 3044 h 3884"/>
                <a:gd name="T70" fmla="*/ 352 w 3599"/>
                <a:gd name="T71" fmla="*/ 2331 h 3884"/>
                <a:gd name="T72" fmla="*/ 347 w 3599"/>
                <a:gd name="T73" fmla="*/ 1076 h 3884"/>
                <a:gd name="T74" fmla="*/ 336 w 3599"/>
                <a:gd name="T75" fmla="*/ 523 h 3884"/>
                <a:gd name="T76" fmla="*/ 389 w 3599"/>
                <a:gd name="T77" fmla="*/ 176 h 3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599" h="3884">
                  <a:moveTo>
                    <a:pt x="387" y="180"/>
                  </a:moveTo>
                  <a:cubicBezTo>
                    <a:pt x="420" y="155"/>
                    <a:pt x="518" y="19"/>
                    <a:pt x="587" y="20"/>
                  </a:cubicBezTo>
                  <a:cubicBezTo>
                    <a:pt x="656" y="21"/>
                    <a:pt x="726" y="191"/>
                    <a:pt x="801" y="188"/>
                  </a:cubicBezTo>
                  <a:cubicBezTo>
                    <a:pt x="875" y="185"/>
                    <a:pt x="957" y="8"/>
                    <a:pt x="1034" y="4"/>
                  </a:cubicBezTo>
                  <a:cubicBezTo>
                    <a:pt x="1112" y="0"/>
                    <a:pt x="1188" y="161"/>
                    <a:pt x="1268" y="164"/>
                  </a:cubicBezTo>
                  <a:cubicBezTo>
                    <a:pt x="1347" y="167"/>
                    <a:pt x="1429" y="17"/>
                    <a:pt x="1508" y="20"/>
                  </a:cubicBezTo>
                  <a:cubicBezTo>
                    <a:pt x="1587" y="23"/>
                    <a:pt x="1662" y="180"/>
                    <a:pt x="1741" y="180"/>
                  </a:cubicBezTo>
                  <a:cubicBezTo>
                    <a:pt x="1821" y="180"/>
                    <a:pt x="1904" y="19"/>
                    <a:pt x="1981" y="20"/>
                  </a:cubicBezTo>
                  <a:cubicBezTo>
                    <a:pt x="2059" y="21"/>
                    <a:pt x="2134" y="188"/>
                    <a:pt x="2208" y="188"/>
                  </a:cubicBezTo>
                  <a:cubicBezTo>
                    <a:pt x="2283" y="188"/>
                    <a:pt x="2352" y="16"/>
                    <a:pt x="2428" y="20"/>
                  </a:cubicBezTo>
                  <a:cubicBezTo>
                    <a:pt x="2505" y="24"/>
                    <a:pt x="2593" y="208"/>
                    <a:pt x="2669" y="212"/>
                  </a:cubicBezTo>
                  <a:cubicBezTo>
                    <a:pt x="2745" y="216"/>
                    <a:pt x="2822" y="36"/>
                    <a:pt x="2882" y="44"/>
                  </a:cubicBezTo>
                  <a:cubicBezTo>
                    <a:pt x="2942" y="52"/>
                    <a:pt x="2957" y="257"/>
                    <a:pt x="3029" y="260"/>
                  </a:cubicBezTo>
                  <a:cubicBezTo>
                    <a:pt x="3101" y="263"/>
                    <a:pt x="3237" y="60"/>
                    <a:pt x="3312" y="59"/>
                  </a:cubicBezTo>
                  <a:cubicBezTo>
                    <a:pt x="3387" y="58"/>
                    <a:pt x="3451" y="123"/>
                    <a:pt x="3480" y="251"/>
                  </a:cubicBezTo>
                  <a:cubicBezTo>
                    <a:pt x="3509" y="379"/>
                    <a:pt x="3492" y="575"/>
                    <a:pt x="3488" y="827"/>
                  </a:cubicBezTo>
                  <a:cubicBezTo>
                    <a:pt x="3484" y="1079"/>
                    <a:pt x="3469" y="1484"/>
                    <a:pt x="3456" y="1763"/>
                  </a:cubicBezTo>
                  <a:cubicBezTo>
                    <a:pt x="3443" y="2042"/>
                    <a:pt x="3415" y="2279"/>
                    <a:pt x="3408" y="2499"/>
                  </a:cubicBezTo>
                  <a:cubicBezTo>
                    <a:pt x="3401" y="2719"/>
                    <a:pt x="3403" y="2930"/>
                    <a:pt x="3416" y="3083"/>
                  </a:cubicBezTo>
                  <a:cubicBezTo>
                    <a:pt x="3429" y="3236"/>
                    <a:pt x="3459" y="3346"/>
                    <a:pt x="3488" y="3419"/>
                  </a:cubicBezTo>
                  <a:cubicBezTo>
                    <a:pt x="3517" y="3492"/>
                    <a:pt x="3579" y="3499"/>
                    <a:pt x="3589" y="3524"/>
                  </a:cubicBezTo>
                  <a:cubicBezTo>
                    <a:pt x="3599" y="3549"/>
                    <a:pt x="3583" y="3548"/>
                    <a:pt x="3549" y="3572"/>
                  </a:cubicBezTo>
                  <a:cubicBezTo>
                    <a:pt x="3516" y="3596"/>
                    <a:pt x="3443" y="3652"/>
                    <a:pt x="3389" y="3668"/>
                  </a:cubicBezTo>
                  <a:cubicBezTo>
                    <a:pt x="3336" y="3684"/>
                    <a:pt x="3309" y="3684"/>
                    <a:pt x="3229" y="3668"/>
                  </a:cubicBezTo>
                  <a:cubicBezTo>
                    <a:pt x="3149" y="3652"/>
                    <a:pt x="2996" y="3556"/>
                    <a:pt x="2909" y="3572"/>
                  </a:cubicBezTo>
                  <a:cubicBezTo>
                    <a:pt x="2822" y="3588"/>
                    <a:pt x="2782" y="3716"/>
                    <a:pt x="2709" y="3764"/>
                  </a:cubicBezTo>
                  <a:cubicBezTo>
                    <a:pt x="2635" y="3812"/>
                    <a:pt x="2575" y="3876"/>
                    <a:pt x="2468" y="3860"/>
                  </a:cubicBezTo>
                  <a:cubicBezTo>
                    <a:pt x="2362" y="3844"/>
                    <a:pt x="2208" y="3668"/>
                    <a:pt x="2068" y="3668"/>
                  </a:cubicBezTo>
                  <a:cubicBezTo>
                    <a:pt x="1928" y="3668"/>
                    <a:pt x="1795" y="3860"/>
                    <a:pt x="1628" y="3860"/>
                  </a:cubicBezTo>
                  <a:cubicBezTo>
                    <a:pt x="1461" y="3860"/>
                    <a:pt x="1234" y="3668"/>
                    <a:pt x="1067" y="3668"/>
                  </a:cubicBezTo>
                  <a:cubicBezTo>
                    <a:pt x="901" y="3668"/>
                    <a:pt x="747" y="3836"/>
                    <a:pt x="627" y="3860"/>
                  </a:cubicBezTo>
                  <a:cubicBezTo>
                    <a:pt x="507" y="3884"/>
                    <a:pt x="447" y="3852"/>
                    <a:pt x="347" y="3812"/>
                  </a:cubicBezTo>
                  <a:cubicBezTo>
                    <a:pt x="247" y="3772"/>
                    <a:pt x="53" y="3668"/>
                    <a:pt x="27" y="3620"/>
                  </a:cubicBezTo>
                  <a:cubicBezTo>
                    <a:pt x="0" y="3572"/>
                    <a:pt x="140" y="3620"/>
                    <a:pt x="187" y="3524"/>
                  </a:cubicBezTo>
                  <a:cubicBezTo>
                    <a:pt x="234" y="3428"/>
                    <a:pt x="280" y="3243"/>
                    <a:pt x="307" y="3044"/>
                  </a:cubicBezTo>
                  <a:cubicBezTo>
                    <a:pt x="334" y="2845"/>
                    <a:pt x="345" y="2659"/>
                    <a:pt x="352" y="2331"/>
                  </a:cubicBezTo>
                  <a:cubicBezTo>
                    <a:pt x="359" y="2003"/>
                    <a:pt x="350" y="1377"/>
                    <a:pt x="347" y="1076"/>
                  </a:cubicBezTo>
                  <a:cubicBezTo>
                    <a:pt x="344" y="775"/>
                    <a:pt x="329" y="673"/>
                    <a:pt x="336" y="523"/>
                  </a:cubicBezTo>
                  <a:cubicBezTo>
                    <a:pt x="343" y="373"/>
                    <a:pt x="378" y="248"/>
                    <a:pt x="389" y="176"/>
                  </a:cubicBezTo>
                </a:path>
              </a:pathLst>
            </a:custGeom>
            <a:grpFill/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Arial" charset="0"/>
                <a:cs typeface="+mn-cs"/>
              </a:endParaRPr>
            </a:p>
          </p:txBody>
        </p:sp>
        <p:grpSp>
          <p:nvGrpSpPr>
            <p:cNvPr id="6153" name="Group 19"/>
            <p:cNvGrpSpPr>
              <a:grpSpLocks/>
            </p:cNvGrpSpPr>
            <p:nvPr/>
          </p:nvGrpSpPr>
          <p:grpSpPr bwMode="auto">
            <a:xfrm>
              <a:off x="2560" y="192"/>
              <a:ext cx="134" cy="385"/>
              <a:chOff x="275" y="191"/>
              <a:chExt cx="161" cy="385"/>
            </a:xfrm>
            <a:grpFill/>
          </p:grpSpPr>
          <p:sp>
            <p:nvSpPr>
              <p:cNvPr id="6175" name="Oval 2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8213" name="Freeform 21"/>
              <p:cNvSpPr>
                <a:spLocks/>
              </p:cNvSpPr>
              <p:nvPr/>
            </p:nvSpPr>
            <p:spPr bwMode="auto">
              <a:xfrm>
                <a:off x="275" y="191"/>
                <a:ext cx="159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Arial" charset="0"/>
                  <a:cs typeface="+mn-cs"/>
                </a:endParaRPr>
              </a:p>
            </p:txBody>
          </p:sp>
        </p:grpSp>
        <p:grpSp>
          <p:nvGrpSpPr>
            <p:cNvPr id="6154" name="Group 22"/>
            <p:cNvGrpSpPr>
              <a:grpSpLocks/>
            </p:cNvGrpSpPr>
            <p:nvPr/>
          </p:nvGrpSpPr>
          <p:grpSpPr bwMode="auto">
            <a:xfrm>
              <a:off x="3011" y="193"/>
              <a:ext cx="135" cy="385"/>
              <a:chOff x="275" y="191"/>
              <a:chExt cx="161" cy="385"/>
            </a:xfrm>
            <a:grpFill/>
          </p:grpSpPr>
          <p:sp>
            <p:nvSpPr>
              <p:cNvPr id="6173" name="Oval 2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8216" name="Freeform 24"/>
              <p:cNvSpPr>
                <a:spLocks/>
              </p:cNvSpPr>
              <p:nvPr/>
            </p:nvSpPr>
            <p:spPr bwMode="auto">
              <a:xfrm>
                <a:off x="277" y="191"/>
                <a:ext cx="159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Arial" charset="0"/>
                  <a:cs typeface="+mn-cs"/>
                </a:endParaRPr>
              </a:p>
            </p:txBody>
          </p:sp>
        </p:grpSp>
        <p:grpSp>
          <p:nvGrpSpPr>
            <p:cNvPr id="6155" name="Group 25"/>
            <p:cNvGrpSpPr>
              <a:grpSpLocks/>
            </p:cNvGrpSpPr>
            <p:nvPr/>
          </p:nvGrpSpPr>
          <p:grpSpPr bwMode="auto">
            <a:xfrm>
              <a:off x="3492" y="193"/>
              <a:ext cx="134" cy="385"/>
              <a:chOff x="275" y="191"/>
              <a:chExt cx="161" cy="385"/>
            </a:xfrm>
            <a:grpFill/>
          </p:grpSpPr>
          <p:sp>
            <p:nvSpPr>
              <p:cNvPr id="6171" name="Oval 26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8219" name="Freeform 27"/>
              <p:cNvSpPr>
                <a:spLocks/>
              </p:cNvSpPr>
              <p:nvPr/>
            </p:nvSpPr>
            <p:spPr bwMode="auto">
              <a:xfrm>
                <a:off x="275" y="191"/>
                <a:ext cx="159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Arial" charset="0"/>
                  <a:cs typeface="+mn-cs"/>
                </a:endParaRPr>
              </a:p>
            </p:txBody>
          </p:sp>
        </p:grpSp>
        <p:grpSp>
          <p:nvGrpSpPr>
            <p:cNvPr id="6156" name="Group 28"/>
            <p:cNvGrpSpPr>
              <a:grpSpLocks/>
            </p:cNvGrpSpPr>
            <p:nvPr/>
          </p:nvGrpSpPr>
          <p:grpSpPr bwMode="auto">
            <a:xfrm>
              <a:off x="3972" y="193"/>
              <a:ext cx="134" cy="385"/>
              <a:chOff x="275" y="191"/>
              <a:chExt cx="161" cy="385"/>
            </a:xfrm>
            <a:grpFill/>
          </p:grpSpPr>
          <p:sp>
            <p:nvSpPr>
              <p:cNvPr id="6169" name="Oval 2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8222" name="Freeform 30"/>
              <p:cNvSpPr>
                <a:spLocks/>
              </p:cNvSpPr>
              <p:nvPr/>
            </p:nvSpPr>
            <p:spPr bwMode="auto">
              <a:xfrm>
                <a:off x="275" y="191"/>
                <a:ext cx="159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Arial" charset="0"/>
                  <a:cs typeface="+mn-cs"/>
                </a:endParaRPr>
              </a:p>
            </p:txBody>
          </p:sp>
        </p:grpSp>
        <p:grpSp>
          <p:nvGrpSpPr>
            <p:cNvPr id="6157" name="Group 31"/>
            <p:cNvGrpSpPr>
              <a:grpSpLocks/>
            </p:cNvGrpSpPr>
            <p:nvPr/>
          </p:nvGrpSpPr>
          <p:grpSpPr bwMode="auto">
            <a:xfrm>
              <a:off x="4398" y="193"/>
              <a:ext cx="134" cy="385"/>
              <a:chOff x="275" y="191"/>
              <a:chExt cx="161" cy="385"/>
            </a:xfrm>
            <a:grpFill/>
          </p:grpSpPr>
          <p:sp>
            <p:nvSpPr>
              <p:cNvPr id="6167" name="Oval 32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8225" name="Freeform 33"/>
              <p:cNvSpPr>
                <a:spLocks/>
              </p:cNvSpPr>
              <p:nvPr/>
            </p:nvSpPr>
            <p:spPr bwMode="auto">
              <a:xfrm>
                <a:off x="275" y="191"/>
                <a:ext cx="163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Arial" charset="0"/>
                  <a:cs typeface="+mn-cs"/>
                </a:endParaRPr>
              </a:p>
            </p:txBody>
          </p:sp>
        </p:grpSp>
        <p:grpSp>
          <p:nvGrpSpPr>
            <p:cNvPr id="6158" name="Group 34"/>
            <p:cNvGrpSpPr>
              <a:grpSpLocks/>
            </p:cNvGrpSpPr>
            <p:nvPr/>
          </p:nvGrpSpPr>
          <p:grpSpPr bwMode="auto">
            <a:xfrm>
              <a:off x="4879" y="193"/>
              <a:ext cx="134" cy="385"/>
              <a:chOff x="275" y="191"/>
              <a:chExt cx="161" cy="385"/>
            </a:xfrm>
            <a:grpFill/>
          </p:grpSpPr>
          <p:sp>
            <p:nvSpPr>
              <p:cNvPr id="6165" name="Oval 35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8228" name="Freeform 36"/>
              <p:cNvSpPr>
                <a:spLocks/>
              </p:cNvSpPr>
              <p:nvPr/>
            </p:nvSpPr>
            <p:spPr bwMode="auto">
              <a:xfrm>
                <a:off x="275" y="191"/>
                <a:ext cx="163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Arial" charset="0"/>
                  <a:cs typeface="+mn-cs"/>
                </a:endParaRPr>
              </a:p>
            </p:txBody>
          </p:sp>
        </p:grpSp>
        <p:sp>
          <p:nvSpPr>
            <p:cNvPr id="6159" name="Freeform 37"/>
            <p:cNvSpPr>
              <a:spLocks/>
            </p:cNvSpPr>
            <p:nvPr/>
          </p:nvSpPr>
          <p:spPr bwMode="auto">
            <a:xfrm>
              <a:off x="4727" y="1560"/>
              <a:ext cx="206" cy="2377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grpFill/>
            <a:ln w="9525" cap="flat" cmpd="sng">
              <a:solidFill>
                <a:srgbClr val="0099FF">
                  <a:alpha val="50195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160" name="Freeform 38"/>
            <p:cNvSpPr>
              <a:spLocks/>
            </p:cNvSpPr>
            <p:nvPr/>
          </p:nvSpPr>
          <p:spPr bwMode="auto">
            <a:xfrm>
              <a:off x="3892" y="2161"/>
              <a:ext cx="320" cy="1872"/>
            </a:xfrm>
            <a:custGeom>
              <a:avLst/>
              <a:gdLst>
                <a:gd name="T0" fmla="*/ 267 w 384"/>
                <a:gd name="T1" fmla="*/ 2808 h 1248"/>
                <a:gd name="T2" fmla="*/ 167 w 384"/>
                <a:gd name="T3" fmla="*/ 2484 h 1248"/>
                <a:gd name="T4" fmla="*/ 67 w 384"/>
                <a:gd name="T5" fmla="*/ 1512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grpFill/>
            <a:ln w="9525" cap="flat" cmpd="sng">
              <a:solidFill>
                <a:srgbClr val="0099FF">
                  <a:alpha val="50195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161" name="Freeform 39"/>
            <p:cNvSpPr>
              <a:spLocks/>
            </p:cNvSpPr>
            <p:nvPr/>
          </p:nvSpPr>
          <p:spPr bwMode="auto">
            <a:xfrm>
              <a:off x="3011" y="2785"/>
              <a:ext cx="321" cy="1296"/>
            </a:xfrm>
            <a:custGeom>
              <a:avLst/>
              <a:gdLst>
                <a:gd name="T0" fmla="*/ 268 w 384"/>
                <a:gd name="T1" fmla="*/ 1346 h 1248"/>
                <a:gd name="T2" fmla="*/ 168 w 384"/>
                <a:gd name="T3" fmla="*/ 1190 h 1248"/>
                <a:gd name="T4" fmla="*/ 67 w 384"/>
                <a:gd name="T5" fmla="*/ 725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grpFill/>
            <a:ln w="9525" cap="flat" cmpd="sng">
              <a:solidFill>
                <a:srgbClr val="0099FF">
                  <a:alpha val="50195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grpSp>
          <p:nvGrpSpPr>
            <p:cNvPr id="6162" name="Group 40"/>
            <p:cNvGrpSpPr>
              <a:grpSpLocks/>
            </p:cNvGrpSpPr>
            <p:nvPr/>
          </p:nvGrpSpPr>
          <p:grpSpPr bwMode="auto">
            <a:xfrm>
              <a:off x="5328" y="192"/>
              <a:ext cx="134" cy="385"/>
              <a:chOff x="275" y="191"/>
              <a:chExt cx="161" cy="385"/>
            </a:xfrm>
            <a:grpFill/>
          </p:grpSpPr>
          <p:sp>
            <p:nvSpPr>
              <p:cNvPr id="6163" name="Oval 41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8234" name="Freeform 42"/>
              <p:cNvSpPr>
                <a:spLocks/>
              </p:cNvSpPr>
              <p:nvPr/>
            </p:nvSpPr>
            <p:spPr bwMode="auto">
              <a:xfrm>
                <a:off x="275" y="191"/>
                <a:ext cx="163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Arial" charset="0"/>
                  <a:cs typeface="+mn-cs"/>
                </a:endParaRPr>
              </a:p>
            </p:txBody>
          </p:sp>
        </p:grpSp>
      </p:grpSp>
      <p:sp>
        <p:nvSpPr>
          <p:cNvPr id="11281" name="AutoShape 2" descr="http://im2-tub-ru.yandex.net/i?id=455078368-21-72&amp;n=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1282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7363" y="4941888"/>
            <a:ext cx="100012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830434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11111E-6 L 0.6335 -0.00278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6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766</Words>
  <Application>Microsoft Office PowerPoint</Application>
  <PresentationFormat>Экран (4:3)</PresentationFormat>
  <Paragraphs>161</Paragraphs>
  <Slides>12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Вставьте пропущенные числа</vt:lpstr>
      <vt:lpstr>Вычислите устно</vt:lpstr>
      <vt:lpstr>Раскройте скобки</vt:lpstr>
      <vt:lpstr>Вычислите устно</vt:lpstr>
      <vt:lpstr>Презентация PowerPoint</vt:lpstr>
      <vt:lpstr>Если перед скобками стоит знак «+», то скобки можно опустить сохранив знаки слагаемых.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Источники:  1. Математика 6 класс, Н.Я Виленкин. 2. http://school-collection.edu.ru / 3. http://school-assistant.ru 4. http://images.yandex.ru 5. http://le-savchen.ucoz.ru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Светлана</cp:lastModifiedBy>
  <cp:revision>1</cp:revision>
  <dcterms:created xsi:type="dcterms:W3CDTF">2014-07-08T08:36:48Z</dcterms:created>
  <dcterms:modified xsi:type="dcterms:W3CDTF">2014-07-08T08:43:59Z</dcterms:modified>
</cp:coreProperties>
</file>