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72" r:id="rId7"/>
    <p:sldId id="264" r:id="rId8"/>
    <p:sldId id="265" r:id="rId9"/>
    <p:sldId id="266" r:id="rId10"/>
    <p:sldId id="268" r:id="rId11"/>
    <p:sldId id="269" r:id="rId12"/>
    <p:sldId id="271" r:id="rId13"/>
    <p:sldId id="273" r:id="rId14"/>
    <p:sldId id="262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44BE2-6B42-4AA5-B083-40804586C59F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71A63-8CE1-4A94-B63A-A71A111F1F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49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37B48E-CCB2-47E0-8381-049BD91BA3FD}" type="slidenum">
              <a:rPr lang="ru-RU" sz="1200" smtClean="0"/>
              <a:pPr eaLnBrk="1" hangingPunct="1"/>
              <a:t>9</a:t>
            </a:fld>
            <a:endParaRPr lang="ru-RU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CD31B-A77D-467F-BCF9-A4D5A1920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99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-n.ru/" TargetMode="External"/><Relationship Id="rId3" Type="http://schemas.openxmlformats.org/officeDocument/2006/relationships/hyperlink" Target="http://www.rusedu.ru/" TargetMode="External"/><Relationship Id="rId7" Type="http://schemas.openxmlformats.org/officeDocument/2006/relationships/hyperlink" Target="http://www.uchportal.ru/" TargetMode="External"/><Relationship Id="rId2" Type="http://schemas.openxmlformats.org/officeDocument/2006/relationships/hyperlink" Target="http://www.fio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-yroky.ru/" TargetMode="External"/><Relationship Id="rId5" Type="http://schemas.openxmlformats.org/officeDocument/2006/relationships/hyperlink" Target="http://www.openclass.ru/" TargetMode="External"/><Relationship Id="rId10" Type="http://schemas.openxmlformats.org/officeDocument/2006/relationships/hyperlink" Target="http://www.o-urok.ru/" TargetMode="External"/><Relationship Id="rId4" Type="http://schemas.openxmlformats.org/officeDocument/2006/relationships/hyperlink" Target="http://www.proshkolu.ru/" TargetMode="External"/><Relationship Id="rId9" Type="http://schemas.openxmlformats.org/officeDocument/2006/relationships/hyperlink" Target="http://wwwnsportal.ru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b="1" dirty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b="1" dirty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b="1" dirty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sz="3100" b="1" dirty="0" smtClean="0">
                <a:solidFill>
                  <a:srgbClr val="FFFF00"/>
                </a:solidFill>
                <a:latin typeface="Tahoma" pitchFamily="34" charset="0"/>
              </a:rPr>
              <a:t>Активизация </a:t>
            </a:r>
            <a:r>
              <a:rPr lang="ru-RU" sz="3100" b="1" dirty="0">
                <a:solidFill>
                  <a:srgbClr val="FFFF00"/>
                </a:solidFill>
                <a:latin typeface="Tahoma" pitchFamily="34" charset="0"/>
              </a:rPr>
              <a:t>познавательного интереса и эмоционального отношения учащихся к урокам </a:t>
            </a:r>
            <a:r>
              <a:rPr lang="ru-RU" sz="3100" b="1" dirty="0" smtClean="0">
                <a:solidFill>
                  <a:srgbClr val="FFFF00"/>
                </a:solidFill>
                <a:latin typeface="Tahoma" pitchFamily="34" charset="0"/>
              </a:rPr>
              <a:t>биологии</a:t>
            </a:r>
            <a:br>
              <a:rPr lang="ru-RU" sz="3100" b="1" dirty="0" smtClean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sz="3100" b="1" dirty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ru-RU" sz="3100" b="1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ru-RU" sz="3100" dirty="0">
                <a:latin typeface="Tahoma" pitchFamily="34" charset="0"/>
              </a:rPr>
              <a:t>Из опыта работы</a:t>
            </a:r>
            <a:br>
              <a:rPr lang="ru-RU" sz="3100" dirty="0">
                <a:latin typeface="Tahoma" pitchFamily="34" charset="0"/>
              </a:rPr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Кадырова Т.М. учитель биологии ГБОУ ООШ пос. Ильичевский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9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bg1"/>
                </a:solidFill>
                <a:effectLst/>
              </a:rPr>
              <a:t>Приемы на этапе воспроизведения полученных знаний</a:t>
            </a:r>
            <a:br>
              <a:rPr lang="ru-RU" sz="2800" b="1" dirty="0" smtClean="0">
                <a:solidFill>
                  <a:schemeClr val="bg1"/>
                </a:solidFill>
                <a:effectLst/>
              </a:rPr>
            </a:br>
            <a:endParaRPr lang="ru-RU" sz="2800" b="1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4038600" cy="452596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dirty="0" smtClean="0">
                <a:effectLst/>
              </a:rPr>
              <a:t>Мини – эксперимент (исследовательский прием)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dirty="0" smtClean="0">
                <a:effectLst/>
              </a:rPr>
              <a:t>Работа с учебником (прием создания проблемной ситуации)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dirty="0" smtClean="0">
                <a:effectLst/>
              </a:rPr>
              <a:t>Решение биологических задач.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dirty="0" smtClean="0">
                <a:effectLst/>
              </a:rPr>
              <a:t>Тест как инструмент обучения.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dirty="0" smtClean="0">
                <a:effectLst/>
              </a:rPr>
              <a:t>Работа с терминами (прием </a:t>
            </a:r>
            <a:r>
              <a:rPr lang="ru-RU" sz="2400" dirty="0" err="1" smtClean="0">
                <a:effectLst/>
              </a:rPr>
              <a:t>семантизации</a:t>
            </a:r>
            <a:r>
              <a:rPr lang="ru-RU" sz="2400" dirty="0" smtClean="0">
                <a:effectLst/>
              </a:rPr>
              <a:t>)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R-102\Desktop\все фото\новое оборудование\DSC034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20888"/>
            <a:ext cx="3032828" cy="2274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28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bg1"/>
                </a:solidFill>
                <a:effectLst/>
              </a:rPr>
              <a:t>Приемы на этапе воспроизведения полученных знаний</a:t>
            </a:r>
            <a:r>
              <a:rPr lang="ru-RU" sz="2800" b="1" dirty="0" smtClean="0">
                <a:solidFill>
                  <a:schemeClr val="hlink"/>
                </a:solidFill>
                <a:effectLst/>
              </a:rPr>
              <a:t/>
            </a:r>
            <a:br>
              <a:rPr lang="ru-RU" sz="2800" b="1" dirty="0" smtClean="0">
                <a:solidFill>
                  <a:schemeClr val="hlink"/>
                </a:solidFill>
                <a:effectLst/>
              </a:rPr>
            </a:br>
            <a:endParaRPr lang="ru-RU" sz="2800" b="1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idx="1"/>
          </p:nvPr>
        </p:nvSpPr>
        <p:spPr>
          <a:xfrm>
            <a:off x="899592" y="2636912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Отгадай кроссворд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Чудо-дерево или </a:t>
            </a:r>
            <a:r>
              <a:rPr lang="ru-RU" sz="2000" dirty="0" err="1" smtClean="0">
                <a:effectLst/>
              </a:rPr>
              <a:t>цветик-семицветик</a:t>
            </a:r>
            <a:r>
              <a:rPr lang="ru-RU" sz="2000" dirty="0" smtClean="0">
                <a:effectLst/>
              </a:rPr>
              <a:t>. </a:t>
            </a:r>
            <a:r>
              <a:rPr lang="ru-RU" sz="2000" dirty="0" smtClean="0"/>
              <a:t>На обратной стороне листьев задания или занимательные вопросы.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Аукцион «Кто больше?»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Да – нет, дай ответ (мини - викторина)</a:t>
            </a:r>
            <a:r>
              <a:rPr lang="ru-RU" sz="2000" dirty="0" smtClean="0"/>
              <a:t> Репродуктивный метод. Задаются вопросы на утверждения по диагонали, по периметру, через одного, зигзагом.</a:t>
            </a:r>
            <a:endParaRPr lang="ru-RU" sz="20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Переводчики. </a:t>
            </a:r>
            <a:r>
              <a:rPr lang="ru-RU" sz="2000" dirty="0" smtClean="0"/>
              <a:t>На выбор учеников термины на слайдах, карточках (прикрепленные к магнитной доске). Дать определение понятия.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Кто лишний?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Чьи детки на этой ветке? (прием натурализации)</a:t>
            </a:r>
            <a:r>
              <a:rPr lang="ru-RU" sz="2000" dirty="0" smtClean="0"/>
              <a:t> Выдается набор побегов, цветков, листьев, плодов. Задание: собрать все одного вида. (6 класс Семейства цветковых растений.)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Установи последовательность (прием моделирования)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Игра «Поиск».</a:t>
            </a:r>
            <a:r>
              <a:rPr lang="ru-RU" sz="2000" dirty="0" smtClean="0"/>
              <a:t> Ученики ищут в учебнике новые термины </a:t>
            </a:r>
            <a:endParaRPr lang="ru-RU" sz="20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64931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2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2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2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2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2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2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2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52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3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Приемы</a:t>
            </a:r>
            <a:r>
              <a:rPr lang="ru-RU" b="1" dirty="0" smtClean="0">
                <a:solidFill>
                  <a:schemeClr val="hlink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на этапе домашнего задания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FontTx/>
              <a:buAutoNum type="arabicPeriod"/>
            </a:pPr>
            <a:r>
              <a:rPr lang="ru-RU" dirty="0"/>
              <a:t>Составь кроссворд. После завершения изучения темы проводится «Базар кроссвордов»(головоломок, ребусов и т.п., составленных учениками)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dirty="0"/>
              <a:t>Составь тест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dirty="0"/>
              <a:t>Сочини сказку (прием символизации)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dirty="0"/>
              <a:t>Проделай опыт или наблюдение. На следующем уроке ученики демонстрируют и объясняют результаты.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dirty="0"/>
              <a:t>Составь вопросы одноклассникам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dirty="0"/>
              <a:t>Подумай над вопросом (эвристический прием)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40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>
                <a:hlinkClick r:id="rId2"/>
              </a:rPr>
              <a:t>www.fio.ru</a:t>
            </a:r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en-US" u="sng" dirty="0">
                <a:hlinkClick r:id="rId3"/>
              </a:rPr>
              <a:t>http</a:t>
            </a:r>
            <a:r>
              <a:rPr lang="ru-RU" u="sng" dirty="0">
                <a:hlinkClick r:id="rId3"/>
              </a:rPr>
              <a:t>://</a:t>
            </a:r>
            <a:r>
              <a:rPr lang="en-US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rusedu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en-US" dirty="0"/>
              <a:t> </a:t>
            </a:r>
            <a:endParaRPr lang="ru-RU" dirty="0"/>
          </a:p>
          <a:p>
            <a:r>
              <a:rPr lang="en-US" u="sng" dirty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>
                <a:hlinkClick r:id="rId4"/>
              </a:rPr>
              <a:t>www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proshkolu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r>
              <a:rPr lang="ru-RU" dirty="0"/>
              <a:t>  </a:t>
            </a:r>
          </a:p>
          <a:p>
            <a:r>
              <a:rPr lang="ru-RU" u="sng" dirty="0">
                <a:hlinkClick r:id="rId5"/>
              </a:rPr>
              <a:t>http://www.openclass.ru</a:t>
            </a:r>
            <a:endParaRPr lang="ru-RU" dirty="0"/>
          </a:p>
          <a:p>
            <a:r>
              <a:rPr lang="en-US" u="sng" dirty="0">
                <a:hlinkClick r:id="rId6"/>
              </a:rPr>
              <a:t>http</a:t>
            </a:r>
            <a:r>
              <a:rPr lang="ru-RU" u="sng" dirty="0">
                <a:hlinkClick r:id="rId6"/>
              </a:rPr>
              <a:t>://</a:t>
            </a:r>
            <a:r>
              <a:rPr lang="en-US" u="sng" dirty="0">
                <a:hlinkClick r:id="rId6"/>
              </a:rPr>
              <a:t>k</a:t>
            </a:r>
            <a:r>
              <a:rPr lang="ru-RU" u="sng" dirty="0">
                <a:hlinkClick r:id="rId6"/>
              </a:rPr>
              <a:t>-</a:t>
            </a:r>
            <a:r>
              <a:rPr lang="en-US" u="sng" dirty="0" err="1">
                <a:hlinkClick r:id="rId6"/>
              </a:rPr>
              <a:t>yroky</a:t>
            </a:r>
            <a:r>
              <a:rPr lang="ru-RU" u="sng" dirty="0">
                <a:hlinkClick r:id="rId6"/>
              </a:rPr>
              <a:t>.</a:t>
            </a:r>
            <a:r>
              <a:rPr lang="en-US" u="sng" dirty="0" err="1">
                <a:hlinkClick r:id="rId6"/>
              </a:rPr>
              <a:t>ru</a:t>
            </a:r>
            <a:r>
              <a:rPr lang="en-US" dirty="0"/>
              <a:t> </a:t>
            </a:r>
            <a:endParaRPr lang="ru-RU" dirty="0"/>
          </a:p>
          <a:p>
            <a:r>
              <a:rPr lang="en-US" u="sng" dirty="0">
                <a:hlinkClick r:id="rId7"/>
              </a:rPr>
              <a:t>http</a:t>
            </a:r>
            <a:r>
              <a:rPr lang="ru-RU" u="sng" dirty="0">
                <a:hlinkClick r:id="rId7"/>
              </a:rPr>
              <a:t>://</a:t>
            </a:r>
            <a:r>
              <a:rPr lang="en-US" u="sng" dirty="0">
                <a:hlinkClick r:id="rId7"/>
              </a:rPr>
              <a:t>www</a:t>
            </a:r>
            <a:r>
              <a:rPr lang="ru-RU" u="sng" dirty="0">
                <a:hlinkClick r:id="rId7"/>
              </a:rPr>
              <a:t>.</a:t>
            </a:r>
            <a:r>
              <a:rPr lang="en-US" u="sng" dirty="0" err="1">
                <a:hlinkClick r:id="rId7"/>
              </a:rPr>
              <a:t>uchportal</a:t>
            </a:r>
            <a:r>
              <a:rPr lang="ru-RU" u="sng" dirty="0">
                <a:hlinkClick r:id="rId7"/>
              </a:rPr>
              <a:t>.</a:t>
            </a:r>
            <a:r>
              <a:rPr lang="en-US" u="sng" dirty="0" err="1">
                <a:hlinkClick r:id="rId7"/>
              </a:rPr>
              <a:t>ru</a:t>
            </a:r>
            <a:r>
              <a:rPr lang="en-US" dirty="0"/>
              <a:t> </a:t>
            </a:r>
            <a:endParaRPr lang="ru-RU" dirty="0"/>
          </a:p>
          <a:p>
            <a:r>
              <a:rPr lang="en-US" u="sng" dirty="0">
                <a:hlinkClick r:id="rId8"/>
              </a:rPr>
              <a:t>http</a:t>
            </a:r>
            <a:r>
              <a:rPr lang="ru-RU" u="sng" dirty="0">
                <a:hlinkClick r:id="rId8"/>
              </a:rPr>
              <a:t>://</a:t>
            </a:r>
            <a:r>
              <a:rPr lang="en-US" u="sng" dirty="0">
                <a:hlinkClick r:id="rId8"/>
              </a:rPr>
              <a:t>www</a:t>
            </a:r>
            <a:r>
              <a:rPr lang="ru-RU" u="sng" dirty="0">
                <a:hlinkClick r:id="rId8"/>
              </a:rPr>
              <a:t>.</a:t>
            </a:r>
            <a:r>
              <a:rPr lang="en-US" u="sng" dirty="0">
                <a:hlinkClick r:id="rId8"/>
              </a:rPr>
              <a:t>it</a:t>
            </a:r>
            <a:r>
              <a:rPr lang="ru-RU" u="sng" dirty="0">
                <a:hlinkClick r:id="rId8"/>
              </a:rPr>
              <a:t>-</a:t>
            </a:r>
            <a:r>
              <a:rPr lang="en-US" u="sng" dirty="0">
                <a:hlinkClick r:id="rId8"/>
              </a:rPr>
              <a:t>n</a:t>
            </a:r>
            <a:r>
              <a:rPr lang="ru-RU" u="sng" dirty="0">
                <a:hlinkClick r:id="rId8"/>
              </a:rPr>
              <a:t>.</a:t>
            </a:r>
            <a:r>
              <a:rPr lang="en-US" u="sng" dirty="0" err="1">
                <a:hlinkClick r:id="rId8"/>
              </a:rPr>
              <a:t>ru</a:t>
            </a:r>
            <a:endParaRPr lang="ru-RU" dirty="0"/>
          </a:p>
          <a:p>
            <a:r>
              <a:rPr lang="en-US" u="sng" dirty="0">
                <a:hlinkClick r:id="rId9"/>
              </a:rPr>
              <a:t>http</a:t>
            </a:r>
            <a:r>
              <a:rPr lang="ru-RU" u="sng" dirty="0">
                <a:hlinkClick r:id="rId9"/>
              </a:rPr>
              <a:t>://</a:t>
            </a:r>
            <a:r>
              <a:rPr lang="en-US" u="sng" dirty="0" err="1">
                <a:hlinkClick r:id="rId9"/>
              </a:rPr>
              <a:t>wwwnsportal</a:t>
            </a:r>
            <a:r>
              <a:rPr lang="ru-RU" u="sng" dirty="0">
                <a:hlinkClick r:id="rId9"/>
              </a:rPr>
              <a:t>.</a:t>
            </a:r>
            <a:r>
              <a:rPr lang="en-US" u="sng" dirty="0" err="1">
                <a:hlinkClick r:id="rId9"/>
              </a:rPr>
              <a:t>ru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/>
              <a:t> </a:t>
            </a:r>
            <a:r>
              <a:rPr lang="en-US" u="sng" dirty="0">
                <a:hlinkClick r:id="rId10"/>
              </a:rPr>
              <a:t>http</a:t>
            </a:r>
            <a:r>
              <a:rPr lang="ru-RU" u="sng" dirty="0">
                <a:hlinkClick r:id="rId10"/>
              </a:rPr>
              <a:t>://</a:t>
            </a:r>
            <a:r>
              <a:rPr lang="en-US" u="sng" dirty="0">
                <a:hlinkClick r:id="rId10"/>
              </a:rPr>
              <a:t>www</a:t>
            </a:r>
            <a:r>
              <a:rPr lang="ru-RU" u="sng" dirty="0">
                <a:hlinkClick r:id="rId10"/>
              </a:rPr>
              <a:t>.</a:t>
            </a:r>
            <a:r>
              <a:rPr lang="en-US" u="sng" dirty="0">
                <a:hlinkClick r:id="rId10"/>
              </a:rPr>
              <a:t>o</a:t>
            </a:r>
            <a:r>
              <a:rPr lang="ru-RU" u="sng" dirty="0">
                <a:hlinkClick r:id="rId10"/>
              </a:rPr>
              <a:t>-</a:t>
            </a:r>
            <a:r>
              <a:rPr lang="en-US" u="sng" dirty="0" err="1">
                <a:hlinkClick r:id="rId10"/>
              </a:rPr>
              <a:t>urok</a:t>
            </a:r>
            <a:r>
              <a:rPr lang="ru-RU" u="sng" dirty="0">
                <a:hlinkClick r:id="rId10"/>
              </a:rPr>
              <a:t>.</a:t>
            </a:r>
            <a:r>
              <a:rPr lang="en-US" u="sng" dirty="0" err="1">
                <a:hlinkClick r:id="rId10"/>
              </a:rPr>
              <a:t>ru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 подготовке к уроку</a:t>
            </a:r>
          </a:p>
        </p:txBody>
      </p:sp>
    </p:spTree>
    <p:extLst>
      <p:ext uri="{BB962C8B-B14F-4D97-AF65-F5344CB8AC3E}">
        <p14:creationId xmlns:p14="http://schemas.microsoft.com/office/powerpoint/2010/main" val="3212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сформированность</a:t>
            </a:r>
            <a:r>
              <a:rPr lang="ru-RU" dirty="0" smtClean="0"/>
              <a:t> </a:t>
            </a:r>
            <a:r>
              <a:rPr lang="ru-RU" dirty="0" err="1"/>
              <a:t>общеучебных</a:t>
            </a:r>
            <a:r>
              <a:rPr lang="ru-RU" dirty="0"/>
              <a:t> и общекультурных навыков работы с информацией. </a:t>
            </a:r>
          </a:p>
          <a:p>
            <a:r>
              <a:rPr lang="ru-RU" dirty="0" smtClean="0"/>
              <a:t>устойчивая </a:t>
            </a:r>
            <a:r>
              <a:rPr lang="ru-RU" dirty="0"/>
              <a:t>внутренняя мотивация для активной познавательной деятельности и развитие  умения самостоятельно приобретать новые знания, решать новые проблемы.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методических рекомендаций и базы ЭОР для учащихся по </a:t>
            </a:r>
            <a:r>
              <a:rPr lang="ru-RU" dirty="0" smtClean="0"/>
              <a:t>биологии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79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11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133600" y="533400"/>
            <a:ext cx="480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chemeClr val="hlink"/>
                </a:solidFill>
              </a:rPr>
              <a:t>Активизация обучения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3124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Активизация обучающей деятельности учителя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5257800" y="16764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1800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953000" y="1905000"/>
            <a:ext cx="342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Активизация деятельности учеников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3200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Эффективные методические приёмы организации учебно-познавательной деятельности учащихся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029200" y="4038600"/>
            <a:ext cx="373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Самоорганизация, самоконтроль, творчество</a:t>
            </a:r>
          </a:p>
        </p:txBody>
      </p:sp>
      <p:sp>
        <p:nvSpPr>
          <p:cNvPr id="4104" name="Line 13"/>
          <p:cNvSpPr>
            <a:spLocks noChangeShapeType="1"/>
          </p:cNvSpPr>
          <p:nvPr/>
        </p:nvSpPr>
        <p:spPr bwMode="auto">
          <a:xfrm flipV="1">
            <a:off x="6248400" y="2667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" name="Line 14"/>
          <p:cNvSpPr>
            <a:spLocks noChangeShapeType="1"/>
          </p:cNvSpPr>
          <p:nvPr/>
        </p:nvSpPr>
        <p:spPr bwMode="auto">
          <a:xfrm flipH="1">
            <a:off x="2438400" y="990600"/>
            <a:ext cx="1752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" name="Line 17"/>
          <p:cNvSpPr>
            <a:spLocks noChangeShapeType="1"/>
          </p:cNvSpPr>
          <p:nvPr/>
        </p:nvSpPr>
        <p:spPr bwMode="auto">
          <a:xfrm>
            <a:off x="4495800" y="990600"/>
            <a:ext cx="1676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" name="Line 19"/>
          <p:cNvSpPr>
            <a:spLocks noChangeShapeType="1"/>
          </p:cNvSpPr>
          <p:nvPr/>
        </p:nvSpPr>
        <p:spPr bwMode="auto">
          <a:xfrm>
            <a:off x="1295400" y="2971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" name="Line 20"/>
          <p:cNvSpPr>
            <a:spLocks noChangeShapeType="1"/>
          </p:cNvSpPr>
          <p:nvPr/>
        </p:nvSpPr>
        <p:spPr bwMode="auto">
          <a:xfrm flipV="1">
            <a:off x="1219200" y="2895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83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/>
      <p:bldP spid="29704" grpId="0"/>
      <p:bldP spid="29705" grpId="0"/>
      <p:bldP spid="297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691916" y="376237"/>
            <a:ext cx="2667000" cy="538163"/>
          </a:xfrm>
          <a:prstGeom prst="rect">
            <a:avLst/>
          </a:prstGeom>
          <a:solidFill>
            <a:schemeClr val="tx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Активность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65161" y="903287"/>
            <a:ext cx="3124200" cy="1382713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Позитивные эмоциональные реакции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358916" y="1148140"/>
            <a:ext cx="2514600" cy="538163"/>
          </a:xfrm>
          <a:prstGeom prst="rect">
            <a:avLst/>
          </a:prstGeom>
          <a:solidFill>
            <a:schemeClr val="tx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Внимание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429000" y="2444087"/>
            <a:ext cx="3505200" cy="965200"/>
          </a:xfrm>
          <a:prstGeom prst="rect">
            <a:avLst/>
          </a:prstGeom>
          <a:solidFill>
            <a:srgbClr val="FFFF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Познавательный интерес учеников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074761" y="4773494"/>
            <a:ext cx="2514600" cy="965200"/>
          </a:xfrm>
          <a:prstGeom prst="rect">
            <a:avLst/>
          </a:prstGeom>
          <a:solidFill>
            <a:schemeClr val="tx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Вопросы учителю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444516" y="4773494"/>
            <a:ext cx="3429000" cy="1392238"/>
          </a:xfrm>
          <a:prstGeom prst="rect">
            <a:avLst/>
          </a:prstGeom>
          <a:solidFill>
            <a:schemeClr val="tx2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>
                <a:solidFill>
                  <a:schemeClr val="bg1"/>
                </a:solidFill>
              </a:rPr>
              <a:t>Чтение дополнительной литературы</a:t>
            </a:r>
          </a:p>
        </p:txBody>
      </p:sp>
      <p:sp>
        <p:nvSpPr>
          <p:cNvPr id="5128" name="Line 22"/>
          <p:cNvSpPr>
            <a:spLocks noChangeShapeType="1"/>
          </p:cNvSpPr>
          <p:nvPr/>
        </p:nvSpPr>
        <p:spPr bwMode="auto">
          <a:xfrm>
            <a:off x="7391400" y="2209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>
            <a:off x="1676400" y="1981200"/>
            <a:ext cx="1752600" cy="58370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0" name="Line 28"/>
          <p:cNvSpPr>
            <a:spLocks noChangeShapeType="1"/>
          </p:cNvSpPr>
          <p:nvPr/>
        </p:nvSpPr>
        <p:spPr bwMode="auto">
          <a:xfrm>
            <a:off x="4876800" y="91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1" name="Line 29"/>
          <p:cNvSpPr>
            <a:spLocks noChangeShapeType="1"/>
          </p:cNvSpPr>
          <p:nvPr/>
        </p:nvSpPr>
        <p:spPr bwMode="auto">
          <a:xfrm>
            <a:off x="4953000" y="914400"/>
            <a:ext cx="0" cy="152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2" name="Line 30"/>
          <p:cNvSpPr>
            <a:spLocks noChangeShapeType="1"/>
          </p:cNvSpPr>
          <p:nvPr/>
        </p:nvSpPr>
        <p:spPr bwMode="auto">
          <a:xfrm flipH="1">
            <a:off x="6248400" y="1524000"/>
            <a:ext cx="1371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3" name="Line 32"/>
          <p:cNvSpPr>
            <a:spLocks noChangeShapeType="1"/>
          </p:cNvSpPr>
          <p:nvPr/>
        </p:nvSpPr>
        <p:spPr bwMode="auto">
          <a:xfrm flipV="1">
            <a:off x="2267744" y="3401894"/>
            <a:ext cx="1524000" cy="1447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4" name="Line 33"/>
          <p:cNvSpPr>
            <a:spLocks noChangeShapeType="1"/>
          </p:cNvSpPr>
          <p:nvPr/>
        </p:nvSpPr>
        <p:spPr bwMode="auto">
          <a:xfrm flipH="1" flipV="1">
            <a:off x="6207457" y="3401894"/>
            <a:ext cx="1371600" cy="1371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9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  <p:bldP spid="32774" grpId="0" animBg="1"/>
      <p:bldP spid="32777" grpId="0" animBg="1"/>
      <p:bldP spid="32779" grpId="0" animBg="1"/>
      <p:bldP spid="327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3200400" y="304800"/>
            <a:ext cx="28194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657600" y="8382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429000" y="6096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/>
              <a:t>Демонстрационные</a:t>
            </a:r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3048000" y="1828800"/>
            <a:ext cx="2743200" cy="3124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3352800" y="2286000"/>
            <a:ext cx="22098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dirty="0"/>
              <a:t>Методические приемы, активизирующие восприятие содержания учебного материала </a:t>
            </a:r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6172200" y="1524000"/>
            <a:ext cx="2590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629400" y="18288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dirty="0"/>
              <a:t>Логические</a:t>
            </a:r>
          </a:p>
        </p:txBody>
      </p:sp>
      <p:sp>
        <p:nvSpPr>
          <p:cNvPr id="9225" name="Oval 11"/>
          <p:cNvSpPr>
            <a:spLocks noChangeArrowheads="1"/>
          </p:cNvSpPr>
          <p:nvPr/>
        </p:nvSpPr>
        <p:spPr bwMode="auto">
          <a:xfrm>
            <a:off x="369673" y="2286000"/>
            <a:ext cx="2590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23528" y="2590800"/>
            <a:ext cx="21148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dirty="0"/>
              <a:t>Другие приемы</a:t>
            </a:r>
          </a:p>
        </p:txBody>
      </p:sp>
      <p:sp>
        <p:nvSpPr>
          <p:cNvPr id="9227" name="Oval 13"/>
          <p:cNvSpPr>
            <a:spLocks noChangeArrowheads="1"/>
          </p:cNvSpPr>
          <p:nvPr/>
        </p:nvSpPr>
        <p:spPr bwMode="auto">
          <a:xfrm>
            <a:off x="6096000" y="3657600"/>
            <a:ext cx="26670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6324600" y="38862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400800" y="38862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dirty="0"/>
              <a:t>Графические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747225" y="3451794"/>
            <a:ext cx="1835696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hlink"/>
                </a:solidFill>
              </a:rPr>
              <a:t>Новизны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772256" y="4047674"/>
            <a:ext cx="190499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hlink"/>
                </a:solidFill>
              </a:rPr>
              <a:t>Динамичности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96943" y="4569436"/>
            <a:ext cx="289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hlink"/>
                </a:solidFill>
              </a:rPr>
              <a:t>Создания проблемной ситуации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1066800" y="5358636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hlink"/>
                </a:solidFill>
              </a:rPr>
              <a:t>Значимости</a:t>
            </a:r>
          </a:p>
        </p:txBody>
      </p:sp>
      <p:sp>
        <p:nvSpPr>
          <p:cNvPr id="9235" name="Line 22"/>
          <p:cNvSpPr>
            <a:spLocks noChangeShapeType="1"/>
          </p:cNvSpPr>
          <p:nvPr/>
        </p:nvSpPr>
        <p:spPr bwMode="auto">
          <a:xfrm flipH="1">
            <a:off x="2769973" y="2895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23"/>
          <p:cNvSpPr>
            <a:spLocks noChangeShapeType="1"/>
          </p:cNvSpPr>
          <p:nvPr/>
        </p:nvSpPr>
        <p:spPr bwMode="auto">
          <a:xfrm flipV="1">
            <a:off x="44196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Line 24"/>
          <p:cNvSpPr>
            <a:spLocks noChangeShapeType="1"/>
          </p:cNvSpPr>
          <p:nvPr/>
        </p:nvSpPr>
        <p:spPr bwMode="auto">
          <a:xfrm flipV="1">
            <a:off x="5562600" y="21336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8" name="Line 25"/>
          <p:cNvSpPr>
            <a:spLocks noChangeShapeType="1"/>
          </p:cNvSpPr>
          <p:nvPr/>
        </p:nvSpPr>
        <p:spPr bwMode="auto">
          <a:xfrm>
            <a:off x="5791200" y="3657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41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4" grpId="0"/>
      <p:bldP spid="36876" grpId="0"/>
      <p:bldP spid="36879" grpId="0"/>
      <p:bldP spid="36883" grpId="0"/>
      <p:bldP spid="36884" grpId="0"/>
      <p:bldP spid="368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Компьютерная </a:t>
            </a:r>
            <a:r>
              <a:rPr lang="ru-RU" dirty="0"/>
              <a:t>поддержка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 подменяя собой учебник или другие учебные пособия, электронные издания обладают собственными дидактическими функциями. Они не привязаны жестко к какому-либо конкретному учебнику, в них представлены наиболее значимые вопросы содержания образования для основной и старшей </a:t>
            </a:r>
            <a:r>
              <a:rPr lang="ru-RU" dirty="0" smtClean="0"/>
              <a:t>школы</a:t>
            </a:r>
          </a:p>
          <a:p>
            <a:r>
              <a:rPr lang="en-US" dirty="0">
                <a:hlinkClick r:id="rId2"/>
              </a:rPr>
              <a:t>http://school-collection.edu.ru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>
                <a:hlinkClick r:id="rId3"/>
              </a:rPr>
              <a:t>http://fcior.edu.ru/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69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Таким образом, использование компьютера и ЭОР  на уроках – это не дань моде, не способ переложить на плечи компьютера многогранный творческий труд учителя, а лишь одно из средств, позволяющее интенсифицировать образовательный процесс, активизировать познавательную деятельность, увеличить эффективность урока.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приемы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На этапе проверки домашнего задания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На этапе восприятия и способствующие пробуждению интереса к изучаемому материалу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На этапе осмысления (усвоения) изучаемого материала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На этапе воспроизведения полученных знаний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dirty="0"/>
              <a:t> На этапе домашнего задания.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effectLst/>
              </a:rPr>
              <a:t/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Приемы на этапе проверки домашнего задания.</a:t>
            </a:r>
            <a:br>
              <a:rPr lang="ru-RU" sz="2800" b="1" dirty="0" smtClean="0">
                <a:effectLst/>
              </a:rPr>
            </a:br>
            <a:endParaRPr lang="ru-RU" sz="2800" b="1" dirty="0" smtClean="0">
              <a:effectLst/>
            </a:endParaRPr>
          </a:p>
        </p:txBody>
      </p:sp>
      <p:sp>
        <p:nvSpPr>
          <p:cNvPr id="4710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Письмо Незнайки.</a:t>
            </a:r>
            <a:r>
              <a:rPr lang="ru-RU" sz="2000" dirty="0" smtClean="0"/>
              <a:t> Найдите и исправьте ошибку в тексте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Слушай, не зевай!</a:t>
            </a:r>
            <a:r>
              <a:rPr lang="ru-RU" sz="2000" dirty="0" smtClean="0"/>
              <a:t> Одновременно 3 ученика перед классом поднимают свою карточку, если вопрос - утверждение учителя кажется им правильным.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Пока не звенит колокольчик или Оратор.</a:t>
            </a:r>
            <a:r>
              <a:rPr lang="ru-RU" sz="2000" dirty="0" smtClean="0"/>
              <a:t> Сообщение,  подготовленное учеником, звучит в течение 1 минуты. За одну минуту надо сказать много и интересно.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Ты мне, я тебе.</a:t>
            </a:r>
            <a:r>
              <a:rPr lang="ru-RU" sz="2000" dirty="0" smtClean="0"/>
              <a:t> Вопросы по домашнему заданию.</a:t>
            </a:r>
            <a:endParaRPr lang="ru-RU" sz="20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Спор – конкурс (сократический прием).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Что бы это не значило?</a:t>
            </a:r>
            <a:r>
              <a:rPr lang="ru-RU" sz="2000" dirty="0" smtClean="0"/>
              <a:t> На картинке, слайде какое-то изображение (образование цисты, размножение амебы). Дать исчерпывающий ответ.</a:t>
            </a:r>
            <a:endParaRPr lang="ru-RU" sz="20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Горячий стул.</a:t>
            </a:r>
            <a:r>
              <a:rPr lang="ru-RU" sz="2000" dirty="0" smtClean="0"/>
              <a:t> Один ученик садится перед классом. Остальные задают ему вопросы по домашнему заданию</a:t>
            </a:r>
            <a:endParaRPr lang="ru-RU" sz="20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В кабинете у врача.</a:t>
            </a:r>
            <a:r>
              <a:rPr lang="ru-RU" sz="2000" dirty="0" smtClean="0"/>
              <a:t> Один ученик изображает пациента, который с жалобами обращается к «врачу». «Врач» задает вопросы, ставит диагноз и дает рекомендации.(8 класс)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ru-RU" sz="2000" dirty="0" smtClean="0">
                <a:effectLst/>
              </a:rPr>
              <a:t>Народная мудрость (пословицы, поговорки, приметы)</a:t>
            </a:r>
            <a:r>
              <a:rPr lang="ru-RU" sz="2000" dirty="0" smtClean="0"/>
              <a:t> Объясните выражение: «Долго жуешь – долго живешь». (8 класс. Регуляция пищеварения )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ru-RU" sz="20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78836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effectLst/>
              </a:rPr>
              <a:t/>
            </a:r>
            <a:br>
              <a:rPr lang="ru-RU" sz="2400" b="1" dirty="0" smtClean="0">
                <a:effectLst/>
              </a:rPr>
            </a:br>
            <a:r>
              <a:rPr lang="ru-RU" sz="2400" b="1" dirty="0" smtClean="0">
                <a:effectLst/>
              </a:rPr>
              <a:t>Приемы на этапе восприятия и способствующие пробуждению интереса к изучаемому материалу.</a:t>
            </a:r>
            <a:br>
              <a:rPr lang="ru-RU" sz="2400" b="1" dirty="0" smtClean="0">
                <a:effectLst/>
              </a:rPr>
            </a:br>
            <a:endParaRPr lang="ru-RU" sz="2400" b="1" dirty="0" smtClean="0">
              <a:effectLst/>
            </a:endParaRPr>
          </a:p>
        </p:txBody>
      </p:sp>
      <p:sp>
        <p:nvSpPr>
          <p:cNvPr id="45062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Прочитайте зашифрованную тему урока.</a:t>
            </a:r>
            <a:r>
              <a:rPr lang="ru-RU" sz="1800" dirty="0" smtClean="0"/>
              <a:t> 5 класс. Как питаются паразиты.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/>
              <a:t>	4 2 1 2 5 6 3 7   (1-Р, 2-А, 3-Т, 4-П, 5-З, 6-И, 7-Ы)</a:t>
            </a: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Ассоциация.</a:t>
            </a:r>
            <a:r>
              <a:rPr lang="ru-RU" sz="1800" dirty="0" smtClean="0"/>
              <a:t> Перед уроком написать ассоциации со словом………. и поместить их на доске.</a:t>
            </a: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Третий лишний.</a:t>
            </a:r>
            <a:r>
              <a:rPr lang="ru-RU" sz="1800" dirty="0" smtClean="0"/>
              <a:t> Тренировка логического мышления. 6 класс. Разнообразие и значение плодов. Плоды: слива, фасоль, абрикос, персик.</a:t>
            </a: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Закончи предложение.</a:t>
            </a: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Рассказик или сказка.</a:t>
            </a:r>
            <a:r>
              <a:rPr lang="ru-RU" sz="1800" dirty="0" smtClean="0"/>
              <a:t> По ролям с минимальным текстом и оформлением, подготовка прямо на уроке</a:t>
            </a:r>
            <a:endParaRPr lang="ru-RU" sz="1800" b="1" dirty="0" smtClean="0">
              <a:effectLst/>
            </a:endParaRP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Загадки.</a:t>
            </a: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Верите ли вы, что… (прием новизны)</a:t>
            </a:r>
            <a:r>
              <a:rPr lang="ru-RU" sz="1800" dirty="0" smtClean="0"/>
              <a:t> 9 класс. Моногибридное скрещивание. У праворуких родителей может родиться ребенок левша? </a:t>
            </a: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Мозговая атака (штурм)</a:t>
            </a:r>
            <a:r>
              <a:rPr lang="ru-RU" sz="1800" dirty="0" smtClean="0"/>
              <a:t> Напиши все, что ты знаешь по этой теме.</a:t>
            </a:r>
            <a:endParaRPr lang="ru-RU" sz="1800" b="1" dirty="0" smtClean="0">
              <a:effectLst/>
            </a:endParaRPr>
          </a:p>
          <a:p>
            <a:pPr eaLnBrk="1" hangingPunct="1">
              <a:defRPr/>
            </a:pPr>
            <a:r>
              <a:rPr lang="ru-RU" sz="1800" b="1" dirty="0" smtClean="0">
                <a:effectLst/>
              </a:rPr>
              <a:t>Групповая атака. Я думаю так...(прием создания проблемной ситуации)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effectLst/>
              </a:rPr>
              <a:t> Вставь пропущенные слова</a:t>
            </a:r>
            <a:r>
              <a:rPr lang="ru-RU" sz="1800" dirty="0" smtClean="0"/>
              <a:t>(с неизвестными для учащихся терминами).</a:t>
            </a:r>
            <a:endParaRPr lang="ru-RU" sz="1800" dirty="0" smtClean="0">
              <a:effectLst/>
            </a:endParaRPr>
          </a:p>
          <a:p>
            <a:pPr marL="533400" indent="-533400" eaLnBrk="1" hangingPunct="1">
              <a:lnSpc>
                <a:spcPct val="80000"/>
              </a:lnSpc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31710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5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5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5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50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50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450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50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50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450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119</TotalTime>
  <Words>694</Words>
  <Application>Microsoft Office PowerPoint</Application>
  <PresentationFormat>Экран (4:3)</PresentationFormat>
  <Paragraphs>94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      Активизация познавательного интереса и эмоционального отношения учащихся к урокам биологии  Из опыта работы </vt:lpstr>
      <vt:lpstr>Презентация PowerPoint</vt:lpstr>
      <vt:lpstr>Презентация PowerPoint</vt:lpstr>
      <vt:lpstr>Презентация PowerPoint</vt:lpstr>
      <vt:lpstr>Компьютерная поддержка </vt:lpstr>
      <vt:lpstr>Презентация PowerPoint</vt:lpstr>
      <vt:lpstr>Методические приемы</vt:lpstr>
      <vt:lpstr> Приемы на этапе проверки домашнего задания. </vt:lpstr>
      <vt:lpstr> Приемы на этапе восприятия и способствующие пробуждению интереса к изучаемому материалу. </vt:lpstr>
      <vt:lpstr> Приемы на этапе воспроизведения полученных знаний </vt:lpstr>
      <vt:lpstr> Приемы на этапе воспроизведения полученных знаний </vt:lpstr>
      <vt:lpstr> Приемы на этапе домашнего задания </vt:lpstr>
      <vt:lpstr>При подготовке к уроку</vt:lpstr>
      <vt:lpstr>Результат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Активизация познавательного интереса и эмоционального отношения учащихся к урокам биологии  Из опыта работы </dc:title>
  <dc:creator>R-102</dc:creator>
  <cp:lastModifiedBy>R-102</cp:lastModifiedBy>
  <cp:revision>9</cp:revision>
  <dcterms:created xsi:type="dcterms:W3CDTF">2013-08-26T19:11:28Z</dcterms:created>
  <dcterms:modified xsi:type="dcterms:W3CDTF">2013-08-26T21:34:29Z</dcterms:modified>
</cp:coreProperties>
</file>