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91" r:id="rId4"/>
    <p:sldId id="284" r:id="rId5"/>
    <p:sldId id="294" r:id="rId6"/>
    <p:sldId id="261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77" r:id="rId16"/>
    <p:sldId id="266" r:id="rId17"/>
    <p:sldId id="267" r:id="rId18"/>
    <p:sldId id="278" r:id="rId19"/>
    <p:sldId id="279" r:id="rId20"/>
    <p:sldId id="268" r:id="rId21"/>
    <p:sldId id="270" r:id="rId22"/>
    <p:sldId id="274" r:id="rId23"/>
    <p:sldId id="271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A0ED3-189F-44EF-A892-7A7D5A3CA64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5DF0-9B03-4476-9BD7-3AF8EB50D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FCF-2F2F-408C-B7FE-70B867824D31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150F-7A1D-4B0C-867B-7FE030BA0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9.radikal.ru/i606/1205/69/bb1d9452f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620000" cy="5629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079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Русская мозаика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19.radikal.ru/i627/1205/03/38847b9b5e82.jpg"/>
          <p:cNvPicPr>
            <a:picLocks noChangeAspect="1" noChangeArrowheads="1"/>
          </p:cNvPicPr>
          <p:nvPr/>
        </p:nvPicPr>
        <p:blipFill>
          <a:blip r:embed="rId2"/>
          <a:srcRect t="2727" r="1936"/>
          <a:stretch>
            <a:fillRect/>
          </a:stretch>
        </p:blipFill>
        <p:spPr bwMode="auto">
          <a:xfrm>
            <a:off x="4857752" y="428604"/>
            <a:ext cx="3857652" cy="5429288"/>
          </a:xfrm>
          <a:prstGeom prst="rect">
            <a:avLst/>
          </a:prstGeom>
          <a:noFill/>
        </p:spPr>
      </p:pic>
      <p:pic>
        <p:nvPicPr>
          <p:cNvPr id="17412" name="Picture 4" descr="http://i044.radikal.ru/1205/54/8ee2d28cd18a.jpg"/>
          <p:cNvPicPr>
            <a:picLocks noChangeAspect="1" noChangeArrowheads="1"/>
          </p:cNvPicPr>
          <p:nvPr/>
        </p:nvPicPr>
        <p:blipFill>
          <a:blip r:embed="rId3"/>
          <a:srcRect l="23284" t="6424" r="11764" b="-1178"/>
          <a:stretch>
            <a:fillRect/>
          </a:stretch>
        </p:blipFill>
        <p:spPr bwMode="auto">
          <a:xfrm>
            <a:off x="214282" y="428604"/>
            <a:ext cx="449211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019.radikal.ru/i611/1205/1a/6629e46e0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016414" cy="474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48.radikal.ru/i119/1205/14/13f218781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019.radikal.ru/i643/1205/7d/bec6c37cb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3229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019.radikal.ru/i631/1205/23/4eb6471956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Русская мозаика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русской мозаики, где пластинки искусно подбирались по тону, рисунку и цвету и создавалось впечатление монолитного камня с единым узором применялась при работе с малахитом, с яшмой, лазуритом, агатом и другими камнями.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 Особенность русской мозаики заключается в том, что пластинками из цветного поделочного камня (чаще из малахита) как бы оклеивают основу из дешевого прочного камня. При этом пластинки очень тщательно подбирают по цвету и рисунку, а изделие выглядит так, будто оно выполнено из монолита. Русская мозаика отличается от классической и флорентийской еще и тем, что она выполняется не только на плоском основании, но и на криволинейных поверхностях (сферических, цилиндрических и т.д.).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79414" y="1397000"/>
          <a:ext cx="185172" cy="4064000"/>
        </p:xfrm>
        <a:graphic>
          <a:graphicData uri="http://schemas.openxmlformats.org/drawingml/2006/table">
            <a:tbl>
              <a:tblPr/>
              <a:tblGrid>
                <a:gridCol w="25400"/>
                <a:gridCol w="159772"/>
              </a:tblGrid>
              <a:tr h="4064000"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" dirty="0"/>
                        <a:t/>
                      </a:r>
                      <a:br>
                        <a:rPr lang="ru-RU" sz="200" dirty="0"/>
                      </a:br>
                      <a:r>
                        <a:rPr lang="ru-RU" sz="200" dirty="0"/>
                        <a:t/>
                      </a:r>
                      <a:br>
                        <a:rPr lang="ru-RU" sz="200" dirty="0"/>
                      </a:br>
                      <a:r>
                        <a:rPr lang="ru-RU" sz="200" dirty="0"/>
                        <a:t>В древнем мире малахит был известен только в трех местах: в Египте, близ Самарканда (</a:t>
                      </a:r>
                      <a:r>
                        <a:rPr lang="ru-RU" sz="200" dirty="0" err="1"/>
                        <a:t>хорасанский</a:t>
                      </a:r>
                      <a:r>
                        <a:rPr lang="ru-RU" sz="200" dirty="0"/>
                        <a:t> сорт) и в горах </a:t>
                      </a:r>
                      <a:r>
                        <a:rPr lang="ru-RU" sz="200" dirty="0" err="1"/>
                        <a:t>Кирмана</a:t>
                      </a:r>
                      <a:r>
                        <a:rPr lang="ru-RU" sz="200" dirty="0"/>
                        <a:t>. </a:t>
                      </a:r>
                      <a:r>
                        <a:rPr lang="ru-RU" sz="200" dirty="0" err="1"/>
                        <a:t>Дахнадж</a:t>
                      </a:r>
                      <a:r>
                        <a:rPr lang="ru-RU" sz="200" dirty="0"/>
                        <a:t> — это арабское название малахита, в Ираке его называют </a:t>
                      </a:r>
                      <a:r>
                        <a:rPr lang="ru-RU" sz="200" dirty="0" err="1"/>
                        <a:t>дахнадж</a:t>
                      </a:r>
                      <a:r>
                        <a:rPr lang="ru-RU" sz="200" dirty="0"/>
                        <a:t> </a:t>
                      </a:r>
                      <a:r>
                        <a:rPr lang="ru-RU" sz="200" dirty="0" err="1"/>
                        <a:t>фариди</a:t>
                      </a:r>
                      <a:r>
                        <a:rPr lang="ru-RU" sz="200" dirty="0"/>
                        <a:t>, в </a:t>
                      </a:r>
                      <a:r>
                        <a:rPr lang="ru-RU" sz="200" dirty="0" err="1"/>
                        <a:t>Нишапуре</a:t>
                      </a:r>
                      <a:r>
                        <a:rPr lang="ru-RU" sz="200" dirty="0"/>
                        <a:t> — </a:t>
                      </a:r>
                      <a:r>
                        <a:rPr lang="ru-RU" sz="200" dirty="0" err="1"/>
                        <a:t>фариди</a:t>
                      </a:r>
                      <a:r>
                        <a:rPr lang="ru-RU" sz="200" dirty="0"/>
                        <a:t>, а в Индии — </a:t>
                      </a:r>
                      <a:r>
                        <a:rPr lang="ru-RU" sz="200" dirty="0" err="1"/>
                        <a:t>тутийа</a:t>
                      </a:r>
                      <a:r>
                        <a:rPr lang="ru-RU" sz="200" dirty="0"/>
                        <a:t>. В этих местах четкостью своих оттисков славились малахитовые печати; считалось, что амулеты из малахита благодаря заключенным в этом камне силам защищают от опасностей маленьких детей.</a:t>
                      </a:r>
                      <a:br>
                        <a:rPr lang="ru-RU" sz="200" dirty="0"/>
                      </a:br>
                      <a:r>
                        <a:rPr lang="ru-RU" sz="200" dirty="0"/>
                        <a:t/>
                      </a:r>
                      <a:br>
                        <a:rPr lang="ru-RU" sz="200" dirty="0"/>
                      </a:br>
                      <a:r>
                        <a:rPr lang="ru-RU" sz="200" dirty="0"/>
                        <a:t>Слово «малахит» произошло от греческого </a:t>
                      </a:r>
                      <a:r>
                        <a:rPr lang="ru-RU" sz="200" dirty="0" err="1"/>
                        <a:t>малакос</a:t>
                      </a:r>
                      <a:r>
                        <a:rPr lang="ru-RU" sz="200" dirty="0"/>
                        <a:t> — мягкий или </a:t>
                      </a:r>
                      <a:r>
                        <a:rPr lang="ru-RU" sz="200" dirty="0" err="1"/>
                        <a:t>малахе</a:t>
                      </a:r>
                      <a:r>
                        <a:rPr lang="ru-RU" sz="200" dirty="0"/>
                        <a:t> — мальва. Этот минерал впервые упоминается у Плиния под названием </a:t>
                      </a:r>
                      <a:r>
                        <a:rPr lang="ru-RU" sz="200" dirty="0" err="1"/>
                        <a:t>молохиитс</a:t>
                      </a:r>
                      <a:r>
                        <a:rPr lang="ru-RU" sz="200" dirty="0"/>
                        <a:t>. Автор сообщает, что камень «сей непрозрачен, но плотнее и темнее, чем изумруд». По его мнению, свое название минерал ведет от цветка мальвы.</a:t>
                      </a:r>
                      <a:br>
                        <a:rPr lang="ru-RU" sz="200" dirty="0"/>
                      </a:br>
                      <a:r>
                        <a:rPr lang="ru-RU" sz="200" dirty="0"/>
                        <a:t/>
                      </a:r>
                      <a:br>
                        <a:rPr lang="ru-RU" sz="200" dirty="0"/>
                      </a:br>
                      <a:r>
                        <a:rPr lang="ru-RU" sz="200" dirty="0"/>
                        <a:t>Существует еще одна версия, согласно которой малахит получил свое название от греческого слова «</a:t>
                      </a:r>
                      <a:r>
                        <a:rPr lang="ru-RU" sz="200" dirty="0" err="1"/>
                        <a:t>малхе</a:t>
                      </a:r>
                      <a:r>
                        <a:rPr lang="ru-RU" sz="200" dirty="0"/>
                        <a:t>», что в переводе означает трава, а красота малахита объясняется тем, что его образование идет при просачивании медьсодержащих растворов через карбонатные толщи путем отложения соединений меди в виде натеков, корочек, сталактитов и сталагмитов.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Ashampoo_Snap_2013.11.04_22h05m45s_001_ (700x608, 168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6675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«малахит» произошло от греческого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малакос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мягкий или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малахе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мальва. Этот минерал впервые упоминается у Плиния (древнеримский писатель-эрудит). под названием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молохиитс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Автор сообщает, что камень «сей непрозрачен, но плотнее и темнее, чем изумруд». По его мнению, свое название минерал ведет от цветка мальвы. 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еще одна версия, согласно которой малахит получил свое название от греческого слова «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малхе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 в переводе означает трава, а красота малахита объясняется тем, что его образование идет при просачивании медьсодержащих растворов через карбонатные толщи путем отложения соединений меди в виде натеков, корочек, сталактитов и сталагмитов.</a:t>
            </a:r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0026"/>
            <a:ext cx="81439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древнем мире малахит был известен только в трех местах: в Египте, близ Самарканда (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хорасанский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сорт) и в горах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Кирмана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этих местах четкостью своих оттисков славились малахитовые печати; считалось, что амулеты из малахита благодаря заключенным в этом камне силам защищают от опасностей маленьких детей. 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нашей страны его месторождение было открыто на Урале.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малахита в русской мозаике широко используют агат, лазурит, родонит и другие камни с красивым цветом и рисунком. Они находят широкое применение при украшении не только небольших изделий (шкатулок, столешниц, письменных приборов и т.п.), но и для декоративной отделки помещений.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0724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"Кусочки плотного малахита распиливались на пластинки толщиною в несколько миллиметров, которые набирались на мраморе или металле согласно рисунку камня, с почти незаметными, тщательно подогнанными швами, что давало впечатление цельного камня. Этим способом, изобретенным еще во второй половине XVIII века, русские мастера облицовывали (подобно фанере) огромные столы, чаши, вазы и даже колонны, широко используя для этого малахит, лазурит и изредка яшму. Мы восторгаемся огромными вазами из этих камней в больших залах Эрмитажа, сверкающими столами и колоннами в Зимнем дворце или в Исаакиевском соборе - все эти уникальные мировые художественные предметы сделаны этим способом, из мелких кусочков, а не из монолитов камня".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0724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мозаика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картинка, сложенная из нескольких маленьких кусочков. В широком смысле мозаикой может быть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изображение, собранное из элементов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более узком смысле в декоративном искусстве мозаикой называют картины, панно, напольные композиции и другие виды оформления интерьера и экстерьера из разноцветных кусочков разных материалов.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Одними из основных видов материалов для мозаики являются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смальта и стекло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Стеклянная мозаика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 используется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витражей в храмах,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этот вид мозаики обладает стойкостью к жарким температурам и водоотталкивающими свойствами. Также стеклянной мозаикой украшают мебель, камины, фасады зданий, стены и полы.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 из смальты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использовалась многие века. После обработки смальта становилась прочной, морозоустойчивой и обладала сохранностью на века. Смальта изнутри кажется светящейся из-за пузырьков, хотя и не прозрачная. Смальта стоит дороже, чем стекло.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древности и в наше время очень красивой считается стеклянная мозаика со вставками из серебра или 24-каратного золота.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мозаика изготавливается из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мрамора, различных пород натурального камня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еще с античных времён сохранились каменные мозаики. Камень - прекрасный и прочный материал, который отличается удивительной красотой, способен вносить в мозаику естественные цвета и природную энергетику.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jeland.ru/sites/default/files/mineral/podborka/malahi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5408107" cy="3776662"/>
          </a:xfrm>
          <a:prstGeom prst="rect">
            <a:avLst/>
          </a:prstGeom>
          <a:noFill/>
        </p:spPr>
      </p:pic>
      <p:pic>
        <p:nvPicPr>
          <p:cNvPr id="3" name="Picture 2" descr="http://go1.imgsmail.ru/imgpreview?key=3e98c460296a5d6e&amp;mb=imgdb_preview_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atona.net/uploads/posts/2014-03/139589440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628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o4.imgsmail.ru/imgpreview?key=25486dbd67f83eff&amp;mb=imgdb_preview_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551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oblgazeta.ru/media/cache/7b/ec/7bec6af3e8a28ce3dee975cea3002f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97" y="357166"/>
            <a:ext cx="8318308" cy="5595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Исаакиевский собор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segment.ru/data/images/icaaciy_PPF_seg.jpg"/>
          <p:cNvPicPr>
            <a:picLocks noChangeAspect="1" noChangeArrowheads="1"/>
          </p:cNvPicPr>
          <p:nvPr/>
        </p:nvPicPr>
        <p:blipFill>
          <a:blip r:embed="rId3"/>
          <a:srcRect r="37267" b="1395"/>
          <a:stretch>
            <a:fillRect/>
          </a:stretch>
        </p:blipFill>
        <p:spPr bwMode="auto">
          <a:xfrm>
            <a:off x="142844" y="214290"/>
            <a:ext cx="27160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Scy;&amp;ocy;&amp;vcy;&amp;rcy;&amp;iecy;&amp;mcy;&amp;iecy;&amp;ncy;&amp;ncy;&amp;icy;&amp;kcy;&amp;icy; &amp;ncy;&amp;iecy;&amp;rcy;&amp;iecy;&amp;dcy;&amp;kcy;&amp;ocy; &amp;ncy;&amp;acy;&amp;zcy;&amp;ycy;&amp;vcy;&amp;acy;&amp;lcy;&amp;icy; &amp;Lcy;&amp;ocy;&amp;mcy;&amp;ocy;&amp;ncy;&amp;ocy;&amp;scy;&amp;ocy;&amp;vcy;&amp;acy; &quot;&amp;icy;&amp;zcy;&amp;ocy;&amp;bcy;&amp;rcy;&amp;iecy;&amp;tcy;&amp;acy;&amp;tcy;&amp;iecy;&amp;lcy;&amp;iecy;&amp;mcy; &amp;mcy;&amp;ocy;&amp;zcy;&amp;acy;&amp;icy;&amp;kcy;&amp;icy; &amp;vcy;"/>
          <p:cNvPicPr>
            <a:picLocks noChangeAspect="1" noChangeArrowheads="1"/>
          </p:cNvPicPr>
          <p:nvPr/>
        </p:nvPicPr>
        <p:blipFill>
          <a:blip r:embed="rId2"/>
          <a:srcRect l="43750" t="15278" r="17708" b="19444"/>
          <a:stretch>
            <a:fillRect/>
          </a:stretch>
        </p:blipFill>
        <p:spPr bwMode="auto">
          <a:xfrm>
            <a:off x="2428860" y="214290"/>
            <a:ext cx="3824212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14351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Нерукотворный Спас – </a:t>
            </a: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пробная мозаика М.В.Ломоносова 1753 г.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eo.web.ru/mindraw/azm-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715040" cy="4445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572008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Мозаичная карта СССР из поделочных камней размером 5.91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4.5 м, площадью 26.6 кв.м - уникальный памятник советского камнерезного декоративно-прикладного искусства конца 30-х гг. 20 века. Это мозаичное панно из 45.000 пластин самоцветов толщиной 6 мм экспонируется в Центральном научно-исследовательском  геологоразведочном музее им. акад. Ф.Н.Чернышева,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Санкт-Петербург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elivanova.ru/img/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637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8680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Мозаичное искусство: от Древней Руси к современной России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 мозаичного искусства на Руси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датируется X в. – как раз после принятия христианства, для украшения первых храмов. Но вначале этот вид искусства встретил неожиданные препятствия из-за дороговизны смальты, которую привозили из-за границы, отчего он стоил чрезвычайно дорого. До нашего времени сохранились работы мастеров того времени в церкви Святой Софии (XI в.), а также в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Михайло-Златоверхом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монастыре (1113 г.) в Киеве.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технологии изготовления мозаики и украшения храмов остановилось из-за монголо-татарского ига, поэтому мастера теряли квалификацию, и тайны их мастерства были утрачены до XVIII в.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Возродил искусство мозаики в России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В. Ломоносов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начале 1750 года. Но и его начинания оказались полузабытыми спустя несколько десятилетий.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Середина XIX века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стала важным событием для мозаичных мастеров, так как тогда была организована мастерская Императорской Академии художеств, где начали обучаться первые художники. Для стажировки их отправляли в Италию. Смальты в России были созданы приглашёнными из Ватикана химиками – братьями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Бонафеде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создали до 17 различных оттенков этого материала. Академия художеств продавала свои изделия не только в России, но также и за рубеж, например в Англию.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upload.wikimedia.org/wikipedia/commons/thumb/0/09/Lomonosov%27s_Glasses.jpg/220px-Lomonosov%27s_Gla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28603"/>
            <a:ext cx="6760146" cy="49779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500702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Смальта, изготовленная М. В. Ломоносовым в его лаборатории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 из плитняка (русская мозаика)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Урале по мере расширения добычи камня появляется русская каменная мозаика. Камень при этом не шлифуется, и в качестве дополнительного художественного приема используется естественная фактура камня.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8.radikal.ru/i521/1205/71/8b67c45ecb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28142"/>
            <a:ext cx="4214842" cy="5915568"/>
          </a:xfrm>
          <a:prstGeom prst="rect">
            <a:avLst/>
          </a:prstGeom>
          <a:noFill/>
        </p:spPr>
      </p:pic>
      <p:pic>
        <p:nvPicPr>
          <p:cNvPr id="4100" name="Picture 4" descr="http://s019.radikal.ru/i606/1205/91/f369277e90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07946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065.radikal.ru/1205/78/a0bab4479d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05848" cy="592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019.radikal.ru/i630/1205/d3/e4f29a6ee1cb.jpg"/>
          <p:cNvPicPr>
            <a:picLocks noChangeAspect="1" noChangeArrowheads="1"/>
          </p:cNvPicPr>
          <p:nvPr/>
        </p:nvPicPr>
        <p:blipFill>
          <a:blip r:embed="rId2"/>
          <a:srcRect t="1523"/>
          <a:stretch>
            <a:fillRect/>
          </a:stretch>
        </p:blipFill>
        <p:spPr bwMode="auto">
          <a:xfrm>
            <a:off x="500034" y="285728"/>
            <a:ext cx="8219492" cy="607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824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Olbany</dc:creator>
  <cp:lastModifiedBy>Olbany</cp:lastModifiedBy>
  <cp:revision>21</cp:revision>
  <dcterms:created xsi:type="dcterms:W3CDTF">2014-09-26T16:18:58Z</dcterms:created>
  <dcterms:modified xsi:type="dcterms:W3CDTF">2014-12-13T10:49:34Z</dcterms:modified>
</cp:coreProperties>
</file>