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5" r:id="rId3"/>
    <p:sldId id="276" r:id="rId4"/>
    <p:sldId id="278" r:id="rId5"/>
    <p:sldId id="279" r:id="rId6"/>
    <p:sldId id="277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82" r:id="rId22"/>
    <p:sldId id="289" r:id="rId23"/>
    <p:sldId id="283" r:id="rId24"/>
    <p:sldId id="285" r:id="rId25"/>
    <p:sldId id="286" r:id="rId26"/>
    <p:sldId id="287" r:id="rId27"/>
    <p:sldId id="288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1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FC6D3-DE4F-4E33-9F8D-6216A4C59CE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B319D-9EC1-4547-BF84-83365ABF79B1}">
      <dgm:prSet phldrT="[Текст]"/>
      <dgm:spPr/>
      <dgm:t>
        <a:bodyPr/>
        <a:lstStyle/>
        <a:p>
          <a:r>
            <a:rPr lang="ru-RU" dirty="0" smtClean="0"/>
            <a:t>подготовительный</a:t>
          </a:r>
          <a:endParaRPr lang="ru-RU" dirty="0"/>
        </a:p>
      </dgm:t>
    </dgm:pt>
    <dgm:pt modelId="{C60B37D8-5B39-4F75-9719-B60699ED5C6B}" type="parTrans" cxnId="{1E48CDCC-A05B-4C72-876D-3C639A37DFF1}">
      <dgm:prSet/>
      <dgm:spPr/>
      <dgm:t>
        <a:bodyPr/>
        <a:lstStyle/>
        <a:p>
          <a:endParaRPr lang="ru-RU"/>
        </a:p>
      </dgm:t>
    </dgm:pt>
    <dgm:pt modelId="{8DB3C123-11DB-4560-9E34-DE5B70B1F1F8}" type="sibTrans" cxnId="{1E48CDCC-A05B-4C72-876D-3C639A37DFF1}">
      <dgm:prSet/>
      <dgm:spPr/>
      <dgm:t>
        <a:bodyPr/>
        <a:lstStyle/>
        <a:p>
          <a:endParaRPr lang="ru-RU"/>
        </a:p>
      </dgm:t>
    </dgm:pt>
    <dgm:pt modelId="{B09FD72E-B6F7-47ED-9BDA-68C7D767FD6C}">
      <dgm:prSet phldrT="[Текст]"/>
      <dgm:spPr/>
      <dgm:t>
        <a:bodyPr/>
        <a:lstStyle/>
        <a:p>
          <a:r>
            <a:rPr lang="ru-RU" dirty="0" smtClean="0"/>
            <a:t>заключительный</a:t>
          </a:r>
          <a:endParaRPr lang="ru-RU" dirty="0"/>
        </a:p>
      </dgm:t>
    </dgm:pt>
    <dgm:pt modelId="{648837E8-C821-444E-AE7A-144497DF948B}" type="parTrans" cxnId="{261D87EC-2077-4FA1-99E9-2F046165BC1E}">
      <dgm:prSet/>
      <dgm:spPr/>
      <dgm:t>
        <a:bodyPr/>
        <a:lstStyle/>
        <a:p>
          <a:endParaRPr lang="ru-RU"/>
        </a:p>
      </dgm:t>
    </dgm:pt>
    <dgm:pt modelId="{724315F7-DD8A-46CE-8BE1-868E33D58707}" type="sibTrans" cxnId="{261D87EC-2077-4FA1-99E9-2F046165BC1E}">
      <dgm:prSet/>
      <dgm:spPr/>
      <dgm:t>
        <a:bodyPr/>
        <a:lstStyle/>
        <a:p>
          <a:endParaRPr lang="ru-RU"/>
        </a:p>
      </dgm:t>
    </dgm:pt>
    <dgm:pt modelId="{A2420CF3-DF19-44D5-9646-53E454481851}">
      <dgm:prSet phldrT="[Текст]"/>
      <dgm:spPr/>
      <dgm:t>
        <a:bodyPr/>
        <a:lstStyle/>
        <a:p>
          <a:r>
            <a:rPr lang="ru-RU" dirty="0" smtClean="0"/>
            <a:t>основной</a:t>
          </a:r>
          <a:endParaRPr lang="ru-RU" dirty="0"/>
        </a:p>
      </dgm:t>
    </dgm:pt>
    <dgm:pt modelId="{7EA5443F-328A-48CF-9C25-1C47BC0C6A28}" type="parTrans" cxnId="{E96D252B-E5D9-43B0-9938-899114B5A74F}">
      <dgm:prSet/>
      <dgm:spPr/>
      <dgm:t>
        <a:bodyPr/>
        <a:lstStyle/>
        <a:p>
          <a:endParaRPr lang="ru-RU"/>
        </a:p>
      </dgm:t>
    </dgm:pt>
    <dgm:pt modelId="{8AB78662-565D-4834-B0D7-45CE64064989}" type="sibTrans" cxnId="{E96D252B-E5D9-43B0-9938-899114B5A74F}">
      <dgm:prSet/>
      <dgm:spPr/>
      <dgm:t>
        <a:bodyPr/>
        <a:lstStyle/>
        <a:p>
          <a:endParaRPr lang="ru-RU"/>
        </a:p>
      </dgm:t>
    </dgm:pt>
    <dgm:pt modelId="{0CB895C4-94E3-4266-99CA-10C1B6C35AEF}" type="pres">
      <dgm:prSet presAssocID="{AF1FC6D3-DE4F-4E33-9F8D-6216A4C59C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27A15D-ED45-4994-9C6A-7096F2EA4529}" type="pres">
      <dgm:prSet presAssocID="{B9AB319D-9EC1-4547-BF84-83365ABF79B1}" presName="node" presStyleLbl="node1" presStyleIdx="0" presStyleCnt="3" custScaleX="28934" custScaleY="35521" custLinFactNeighborX="-15624" custLinFactNeighborY="39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1F316-BB58-4C6E-8754-4DF6EC48E06F}" type="pres">
      <dgm:prSet presAssocID="{8DB3C123-11DB-4560-9E34-DE5B70B1F1F8}" presName="sibTrans" presStyleCnt="0"/>
      <dgm:spPr/>
    </dgm:pt>
    <dgm:pt modelId="{0C315523-555C-466F-93DA-0541930C2751}" type="pres">
      <dgm:prSet presAssocID="{A2420CF3-DF19-44D5-9646-53E454481851}" presName="node" presStyleLbl="node1" presStyleIdx="1" presStyleCnt="3" custScaleX="27159" custScaleY="34142" custLinFactNeighborX="-23075" custLinFactNeighborY="39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3527-8619-4F49-833B-40E49F8B51B6}" type="pres">
      <dgm:prSet presAssocID="{8AB78662-565D-4834-B0D7-45CE64064989}" presName="sibTrans" presStyleCnt="0"/>
      <dgm:spPr/>
    </dgm:pt>
    <dgm:pt modelId="{E9B57BFC-8BDD-4830-8843-7B2147AAD91D}" type="pres">
      <dgm:prSet presAssocID="{B09FD72E-B6F7-47ED-9BDA-68C7D767FD6C}" presName="node" presStyleLbl="node1" presStyleIdx="2" presStyleCnt="3" custScaleX="32031" custScaleY="34582" custLinFactNeighborX="30469" custLinFactNeighborY="-13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D87EC-2077-4FA1-99E9-2F046165BC1E}" srcId="{AF1FC6D3-DE4F-4E33-9F8D-6216A4C59CEE}" destId="{B09FD72E-B6F7-47ED-9BDA-68C7D767FD6C}" srcOrd="2" destOrd="0" parTransId="{648837E8-C821-444E-AE7A-144497DF948B}" sibTransId="{724315F7-DD8A-46CE-8BE1-868E33D58707}"/>
    <dgm:cxn modelId="{1E48CDCC-A05B-4C72-876D-3C639A37DFF1}" srcId="{AF1FC6D3-DE4F-4E33-9F8D-6216A4C59CEE}" destId="{B9AB319D-9EC1-4547-BF84-83365ABF79B1}" srcOrd="0" destOrd="0" parTransId="{C60B37D8-5B39-4F75-9719-B60699ED5C6B}" sibTransId="{8DB3C123-11DB-4560-9E34-DE5B70B1F1F8}"/>
    <dgm:cxn modelId="{E96D252B-E5D9-43B0-9938-899114B5A74F}" srcId="{AF1FC6D3-DE4F-4E33-9F8D-6216A4C59CEE}" destId="{A2420CF3-DF19-44D5-9646-53E454481851}" srcOrd="1" destOrd="0" parTransId="{7EA5443F-328A-48CF-9C25-1C47BC0C6A28}" sibTransId="{8AB78662-565D-4834-B0D7-45CE64064989}"/>
    <dgm:cxn modelId="{8D0E8D8B-1444-409D-A0A6-66A45DEEF8DD}" type="presOf" srcId="{B9AB319D-9EC1-4547-BF84-83365ABF79B1}" destId="{4B27A15D-ED45-4994-9C6A-7096F2EA4529}" srcOrd="0" destOrd="0" presId="urn:microsoft.com/office/officeart/2005/8/layout/default#1"/>
    <dgm:cxn modelId="{024A9F76-15D9-4C97-B190-FED570383380}" type="presOf" srcId="{B09FD72E-B6F7-47ED-9BDA-68C7D767FD6C}" destId="{E9B57BFC-8BDD-4830-8843-7B2147AAD91D}" srcOrd="0" destOrd="0" presId="urn:microsoft.com/office/officeart/2005/8/layout/default#1"/>
    <dgm:cxn modelId="{3039A8FA-C23C-4856-9E1B-0F86EA888573}" type="presOf" srcId="{AF1FC6D3-DE4F-4E33-9F8D-6216A4C59CEE}" destId="{0CB895C4-94E3-4266-99CA-10C1B6C35AEF}" srcOrd="0" destOrd="0" presId="urn:microsoft.com/office/officeart/2005/8/layout/default#1"/>
    <dgm:cxn modelId="{41BDBB63-9EA9-4BFC-BEEE-13075BD77829}" type="presOf" srcId="{A2420CF3-DF19-44D5-9646-53E454481851}" destId="{0C315523-555C-466F-93DA-0541930C2751}" srcOrd="0" destOrd="0" presId="urn:microsoft.com/office/officeart/2005/8/layout/default#1"/>
    <dgm:cxn modelId="{CF2ED269-68BE-40DB-AE6C-D50A0847632B}" type="presParOf" srcId="{0CB895C4-94E3-4266-99CA-10C1B6C35AEF}" destId="{4B27A15D-ED45-4994-9C6A-7096F2EA4529}" srcOrd="0" destOrd="0" presId="urn:microsoft.com/office/officeart/2005/8/layout/default#1"/>
    <dgm:cxn modelId="{7D776A53-91A5-456D-AF3D-91CAA7C4D647}" type="presParOf" srcId="{0CB895C4-94E3-4266-99CA-10C1B6C35AEF}" destId="{7801F316-BB58-4C6E-8754-4DF6EC48E06F}" srcOrd="1" destOrd="0" presId="urn:microsoft.com/office/officeart/2005/8/layout/default#1"/>
    <dgm:cxn modelId="{EE0E0016-774E-41A0-9806-CBC43E7E7639}" type="presParOf" srcId="{0CB895C4-94E3-4266-99CA-10C1B6C35AEF}" destId="{0C315523-555C-466F-93DA-0541930C2751}" srcOrd="2" destOrd="0" presId="urn:microsoft.com/office/officeart/2005/8/layout/default#1"/>
    <dgm:cxn modelId="{CC86CB92-F77A-4BD0-91CF-72D01E7925C7}" type="presParOf" srcId="{0CB895C4-94E3-4266-99CA-10C1B6C35AEF}" destId="{1B623527-8619-4F49-833B-40E49F8B51B6}" srcOrd="3" destOrd="0" presId="urn:microsoft.com/office/officeart/2005/8/layout/default#1"/>
    <dgm:cxn modelId="{795703DA-BE7F-494A-AB16-801127D7B576}" type="presParOf" srcId="{0CB895C4-94E3-4266-99CA-10C1B6C35AEF}" destId="{E9B57BFC-8BDD-4830-8843-7B2147AAD91D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7A15D-ED45-4994-9C6A-7096F2EA4529}">
      <dsp:nvSpPr>
        <dsp:cNvPr id="0" name=""/>
        <dsp:cNvSpPr/>
      </dsp:nvSpPr>
      <dsp:spPr>
        <a:xfrm>
          <a:off x="106374" y="2773427"/>
          <a:ext cx="2315025" cy="1705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подготовительный</a:t>
          </a:r>
          <a:endParaRPr lang="ru-RU" sz="1900" kern="1200" dirty="0"/>
        </a:p>
      </dsp:txBody>
      <dsp:txXfrm>
        <a:off x="106374" y="2773427"/>
        <a:ext cx="2315025" cy="1705233"/>
      </dsp:txXfrm>
    </dsp:sp>
    <dsp:sp modelId="{0C315523-555C-466F-93DA-0541930C2751}">
      <dsp:nvSpPr>
        <dsp:cNvPr id="0" name=""/>
        <dsp:cNvSpPr/>
      </dsp:nvSpPr>
      <dsp:spPr>
        <a:xfrm>
          <a:off x="2625346" y="2790926"/>
          <a:ext cx="2173006" cy="1639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основной</a:t>
          </a:r>
          <a:endParaRPr lang="ru-RU" sz="1900" kern="1200" dirty="0"/>
        </a:p>
      </dsp:txBody>
      <dsp:txXfrm>
        <a:off x="2625346" y="2790926"/>
        <a:ext cx="2173006" cy="1639032"/>
      </dsp:txXfrm>
    </dsp:sp>
    <dsp:sp modelId="{E9B57BFC-8BDD-4830-8843-7B2147AAD91D}">
      <dsp:nvSpPr>
        <dsp:cNvPr id="0" name=""/>
        <dsp:cNvSpPr/>
      </dsp:nvSpPr>
      <dsp:spPr>
        <a:xfrm>
          <a:off x="5156960" y="2757857"/>
          <a:ext cx="2562818" cy="1660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заключительный</a:t>
          </a:r>
          <a:endParaRPr lang="ru-RU" sz="1900" kern="1200" dirty="0"/>
        </a:p>
      </dsp:txBody>
      <dsp:txXfrm>
        <a:off x="5156960" y="2757857"/>
        <a:ext cx="2562818" cy="1660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A53DFA-D750-4243-B06D-3BADE6F1DF98}" type="datetimeFigureOut">
              <a:rPr lang="ru-RU" smtClean="0"/>
              <a:pPr/>
              <a:t>06.09.2013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06C40E-5FA7-4BA9-BBA9-8390C9EDC4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kronshtadt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7632848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Работа выполнена учителями ГБОУ </a:t>
            </a:r>
          </a:p>
          <a:p>
            <a:r>
              <a:rPr lang="ru-RU" dirty="0" smtClean="0"/>
              <a:t>школы № 423 Кронштадтского района Санкт-Петербурга.</a:t>
            </a:r>
          </a:p>
          <a:p>
            <a:r>
              <a:rPr lang="ru-RU" dirty="0" smtClean="0"/>
              <a:t>Учитель биологии – Копосова Т.Б.</a:t>
            </a:r>
          </a:p>
          <a:p>
            <a:r>
              <a:rPr lang="ru-RU" dirty="0" smtClean="0"/>
              <a:t>Учитель физики – </a:t>
            </a:r>
            <a:r>
              <a:rPr lang="ru-RU" dirty="0" err="1" smtClean="0"/>
              <a:t>Щемелева</a:t>
            </a:r>
            <a:r>
              <a:rPr lang="ru-RU" dirty="0" smtClean="0"/>
              <a:t> Н.В.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456383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/>
              <a:t>Методика  подготовки и практика проведения интегрированного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19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Интегрированный урок (физика + астрономия + биология) по теме "Научная конференция "Возникновение жизни на Земле"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8280920" cy="4050784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b="1" dirty="0"/>
              <a:t>Цель:</a:t>
            </a:r>
            <a:endParaRPr lang="ru-RU" dirty="0"/>
          </a:p>
          <a:p>
            <a:pPr lvl="0">
              <a:buClrTx/>
              <a:buFont typeface="Arial" pitchFamily="34" charset="0"/>
              <a:buChar char="•"/>
            </a:pPr>
            <a:r>
              <a:rPr lang="ru-RU" dirty="0"/>
              <a:t>Познакомить учащихся с теорией «большого взрыва», возникновения звёзд и образованием тяжёлых химических элементов.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dirty="0"/>
              <a:t>Познакомить учащихся с разными теориями и гипотезами происхождения жизни.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dirty="0"/>
              <a:t>Познакомить учащихся с теорией Опарина.</a:t>
            </a:r>
          </a:p>
          <a:p>
            <a:pPr>
              <a:buClrTx/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7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640960" cy="3888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Оборудование:</a:t>
            </a:r>
            <a:r>
              <a:rPr lang="ru-RU" dirty="0"/>
              <a:t> Портрет </a:t>
            </a:r>
            <a:r>
              <a:rPr lang="ru-RU" dirty="0" smtClean="0"/>
              <a:t>Опарина А. И., </a:t>
            </a:r>
            <a:r>
              <a:rPr lang="ru-RU" dirty="0"/>
              <a:t>таблицы по астрономии</a:t>
            </a:r>
            <a:r>
              <a:rPr lang="ru-RU" dirty="0" smtClean="0"/>
              <a:t>,</a:t>
            </a:r>
          </a:p>
          <a:p>
            <a:pPr marL="45720" indent="0">
              <a:buNone/>
            </a:pPr>
            <a:r>
              <a:rPr lang="ru-RU" dirty="0" smtClean="0"/>
              <a:t> «</a:t>
            </a:r>
            <a:r>
              <a:rPr lang="ru-RU" dirty="0"/>
              <a:t>Возникновение жизни на Земле», </a:t>
            </a:r>
            <a:r>
              <a:rPr lang="ru-RU" dirty="0" smtClean="0"/>
              <a:t> </a:t>
            </a:r>
            <a:r>
              <a:rPr lang="ru-RU" dirty="0"/>
              <a:t>кинофрагменты: «</a:t>
            </a:r>
            <a:r>
              <a:rPr lang="ru-RU" dirty="0" smtClean="0"/>
              <a:t>Гипотеза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панспермии», «Зарождение жизни на Земле», «Начало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Вселенной</a:t>
            </a:r>
            <a:r>
              <a:rPr lang="ru-RU" dirty="0"/>
              <a:t>» (использованы фрагменты из фильмов Клода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Джереми </a:t>
            </a:r>
            <a:r>
              <a:rPr lang="ru-RU" dirty="0"/>
              <a:t>Тернера «Космос»), </a:t>
            </a:r>
            <a:r>
              <a:rPr lang="ru-RU" dirty="0" err="1"/>
              <a:t>бейджики</a:t>
            </a:r>
            <a:r>
              <a:rPr lang="ru-RU" dirty="0"/>
              <a:t>, ватман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52928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Подготовка к уроку: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Учащиеся разбиваются на 4 группы: журналисты, </a:t>
            </a:r>
            <a:r>
              <a:rPr lang="ru-RU" dirty="0" err="1"/>
              <a:t>астробиологи</a:t>
            </a:r>
            <a:r>
              <a:rPr lang="ru-RU" dirty="0"/>
              <a:t> (сторонники гипотезы панспермии и вечности жизни), философы-идеалисты (сторонники креационизма), биохимики (сторонники биохимической эволюции)</a:t>
            </a:r>
          </a:p>
          <a:p>
            <a:pPr marL="45720" indent="0">
              <a:buNone/>
            </a:pPr>
            <a:r>
              <a:rPr lang="ru-RU" dirty="0"/>
              <a:t>Журналисты по ходу урока готовят выпуск газеты «Научный вестник» (заранее пишется заголовок, докладчики отдают журналистам доклады после их прочтения и журналисты вклеивают их в газету).</a:t>
            </a:r>
          </a:p>
          <a:p>
            <a:pPr marL="45720" indent="0">
              <a:buNone/>
            </a:pPr>
            <a:r>
              <a:rPr lang="ru-RU" dirty="0"/>
              <a:t>Сторонники разных гипотез готовят доклады по соответствующим темам и фрагменты презентаций.</a:t>
            </a:r>
          </a:p>
          <a:p>
            <a:pPr marL="45720" indent="0">
              <a:buNone/>
            </a:pPr>
            <a:r>
              <a:rPr lang="ru-RU" dirty="0"/>
              <a:t>Урок ведут два учителя – физик и биолог, которые представляют учащимся теории «большого взрыва» и теорию Опарина.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8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452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Опарин А.И.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ша\Desktop\Opa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90771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ша\Desktop\0005-005-Teorija-Bolshogo-vzry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0" y="260648"/>
            <a:ext cx="8593632" cy="6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3" cy="52545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Интегрированный урок  физики и биологии на тему 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«Понятие о реактивном движении и реактивное движение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живой природе»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9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effectLst/>
              </a:rPr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34888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i="1" dirty="0"/>
              <a:t>дать понятие о реактивном движении;</a:t>
            </a:r>
            <a:r>
              <a:rPr lang="ru-RU" sz="2800" dirty="0"/>
              <a:t> </a:t>
            </a:r>
            <a:r>
              <a:rPr lang="tt-RU" sz="2800" i="1" dirty="0"/>
              <a:t>показать практическое применение закона сохранения импульса, реактивного движения для объяснения явлений в природе и </a:t>
            </a:r>
            <a:r>
              <a:rPr lang="tt-RU" sz="2800" i="1" dirty="0" smtClean="0"/>
              <a:t>технике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3600400"/>
          </a:xfrm>
        </p:spPr>
        <p:txBody>
          <a:bodyPr>
            <a:normAutofit/>
          </a:bodyPr>
          <a:lstStyle/>
          <a:p>
            <a:pPr lvl="3">
              <a:buClrTx/>
              <a:buFont typeface="Arial" pitchFamily="34" charset="0"/>
              <a:buChar char="•"/>
            </a:pPr>
            <a:r>
              <a:rPr lang="ru-RU" sz="2400" b="1" i="1" u="sng" dirty="0"/>
              <a:t>Учитель биологии</a:t>
            </a:r>
            <a:r>
              <a:rPr lang="ru-RU" sz="2400" i="1" u="sng" dirty="0"/>
              <a:t>: </a:t>
            </a:r>
            <a:r>
              <a:rPr lang="ru-RU" sz="2400" i="1" dirty="0"/>
              <a:t>Принцип реактивного движения встречается и в природе, например при движении некоторых насекомых и </a:t>
            </a:r>
            <a:r>
              <a:rPr lang="ru-RU" sz="2400" i="1" dirty="0" err="1"/>
              <a:t>животных.Реактивное</a:t>
            </a:r>
            <a:r>
              <a:rPr lang="ru-RU" sz="2400" i="1" dirty="0"/>
              <a:t> движение, используемое ныне в самолетах, ракетах и космических снарядах, свойственно осьминогам, кальмарам, каракатицам, медузам – все они, без исключения, используют для плавания реакцию (отдачу) выбрасываемой струи воды. </a:t>
            </a:r>
            <a:endParaRPr lang="ru-RU" sz="2400" dirty="0"/>
          </a:p>
        </p:txBody>
      </p:sp>
      <p:pic>
        <p:nvPicPr>
          <p:cNvPr id="1026" name="Picture 2" descr="http://img0.liveinternet.ru/images/attach/c/2/66/56/66056885_0_20d4_e17425d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8" y="3717032"/>
            <a:ext cx="250587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rates-life.ru/_ph/50/2/2343429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963776" cy="234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allpaper-table.ru/_ph/40/2/6371501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700808" cy="21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медуза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альмар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59144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каракатица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424936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/>
              <a:t> </a:t>
            </a:r>
            <a:endParaRPr lang="ru-RU" dirty="0"/>
          </a:p>
          <a:p>
            <a:pPr>
              <a:buClrTx/>
              <a:buFont typeface="Arial" pitchFamily="34" charset="0"/>
              <a:buChar char="•"/>
            </a:pPr>
            <a:r>
              <a:rPr lang="ru-RU" b="1" i="1" dirty="0"/>
              <a:t>Учитель физики: </a:t>
            </a:r>
            <a:r>
              <a:rPr lang="ru-RU" i="1" dirty="0"/>
              <a:t>Я однажды читала в интернете, что инженеры уже создали двигатель, подобный двигателю кальмара. Его называют водометом. В нем вода засасывается в камеру. А затем выбрасывается из нее через сопло; судно движется в сторону, противоположную направлению выброса струи. Вода засасывается при помощи обычного бензинового или дизельного двигателя. Почему же двигатель кальмара по-прежнему привлекает внимание инженеров, является объектом тщательных исследований </a:t>
            </a:r>
            <a:r>
              <a:rPr lang="ru-RU" i="1" dirty="0" err="1"/>
              <a:t>биоников</a:t>
            </a:r>
            <a:r>
              <a:rPr lang="ru-RU" i="1" dirty="0" smtClean="0"/>
              <a:t>?</a:t>
            </a:r>
            <a:endParaRPr lang="ru-RU" dirty="0"/>
          </a:p>
        </p:txBody>
      </p:sp>
      <p:pic>
        <p:nvPicPr>
          <p:cNvPr id="4" name="Рисунок 3" descr="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439248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3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4464496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sz="2400" b="1" i="1" u="sng" dirty="0"/>
              <a:t>Учитель биологии</a:t>
            </a:r>
            <a:r>
              <a:rPr lang="ru-RU" sz="2400" i="1" u="sng" dirty="0"/>
              <a:t>: </a:t>
            </a:r>
            <a:r>
              <a:rPr lang="ru-RU" sz="2400" i="1" dirty="0"/>
              <a:t>У кальмара засасывание воды и ее выбрасывание происходит за счет сокращения мышц, возбуждаемых нервами. Чтобы увеличить скорость движения, т.е. число реактивных импульсов в единицу времени, необходима повышенная проводимость нервов, которой обладают кальмары вследствие большого диаметра </a:t>
            </a:r>
            <a:r>
              <a:rPr lang="ru-RU" sz="2400" i="1" dirty="0" err="1"/>
              <a:t>нервов.Известно</a:t>
            </a:r>
            <a:r>
              <a:rPr lang="ru-RU" sz="2400" i="1" dirty="0"/>
              <a:t>, что у кальмара самые крупные в животном мире нервные волокна (диаметр 1 мм) они проводят возбуждение со скоростью 25 м/с. Этим объясняется большая скорость движения кальмаров (до 70 км/ч). </a:t>
            </a:r>
            <a:endParaRPr lang="ru-RU" sz="2400" dirty="0"/>
          </a:p>
        </p:txBody>
      </p:sp>
      <p:pic>
        <p:nvPicPr>
          <p:cNvPr id="2050" name="Picture 2" descr="http://www-tc.pbs.org/wnet/nature/files/2008/06/590_seamon_gi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60748"/>
            <a:ext cx="3960440" cy="20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ub.foto.ru/gallery/images/photo/2007/11/25/993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51515"/>
            <a:ext cx="37444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14290"/>
            <a:ext cx="724430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форме – это технология, позволяющая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решить проблему разобщённости предметов, что даёт возможность: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устанавливать связи между понятиями и определять их практическую направленность;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-исключить повторы в учебных дисциплинах;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-углубить изучение материала без дополнительных временных затрат;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" indent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повышение мотивации учебной деятельности, за счет </a:t>
            </a:r>
          </a:p>
          <a:p>
            <a:pPr marL="4572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нестандартной формы урока.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положительная динамика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компетентностей.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-повысить творческий потенциал обучающихся;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-расширить информационную ёмкость урока, интенсивность.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1071546"/>
            <a:ext cx="678661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Интегрированный фрагмент урока по теме: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«Строение и функции клеточной мембраны»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://festival.1september.ru/articles/508963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6"/>
          <a:stretch>
            <a:fillRect/>
          </a:stretch>
        </p:blipFill>
        <p:spPr bwMode="auto">
          <a:xfrm>
            <a:off x="1098550" y="2571744"/>
            <a:ext cx="6902474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00042"/>
            <a:ext cx="69294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Функции клеточной мембраны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560" y="2072807"/>
            <a:ext cx="746090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барьерная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транспортная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матричная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рецепторная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ферментативная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беспечение проведения нервных импульсов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маркировка клетки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biologija/Transport-veschestv/0004-004-Diffuzij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8358246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biologija/Transport-veschestv/0003-003-Osnovnye-protsessy-s-pomoschju-kotorykh-veschestva-pronikajut-chere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143931" cy="600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urology.ucoz.ru/images/gistology/Shema_prostoi_diffuz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00108"/>
            <a:ext cx="7786742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chool.xvatit.com/images/e/e3/Bio10_14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1682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7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biologija/Stroenie-kletki-i-ejo-funktsii/0009-009-Diffuzija-osmo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/>
          <a:stretch>
            <a:fillRect/>
          </a:stretch>
        </p:blipFill>
        <p:spPr bwMode="auto">
          <a:xfrm>
            <a:off x="857250" y="500042"/>
            <a:ext cx="7429500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j1asc.xn--p1ai/nilkto/cell/rasdel1/4-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7643866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07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Выводы: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45768"/>
              </p:ext>
            </p:extLst>
          </p:nvPr>
        </p:nvGraphicFramePr>
        <p:xfrm>
          <a:off x="142844" y="938544"/>
          <a:ext cx="8715436" cy="500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304196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/>
                </a:tc>
              </a:tr>
              <a:tr h="463744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повышается творческий потенциал обучающихся;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устанавливаются связи между понятиями и определяется их практическая направленность;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углубляется изучение материала без дополнительных временных затрат;</a:t>
                      </a:r>
                    </a:p>
                    <a:p>
                      <a:pPr marL="388620" indent="-342900">
                        <a:buFont typeface="+mj-lt"/>
                        <a:buNone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повышается мотивации    учебной деятельности, за счет    нестандартной формы урока.</a:t>
                      </a:r>
                    </a:p>
                    <a:p>
                      <a:pPr marL="388620" indent="-342900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   развивает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метапредметную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компетентность.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 требует дополнительных временных затрат: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с расписанием;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совместимость личностных качеств учителей, ведущих интегрированный урок;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isitkronshtadt.ru/d/72679/d/0_7b4c4_95451dd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01122" cy="650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285728"/>
            <a:ext cx="35719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внимание.</a:t>
            </a: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Приезжайте к нам в Кронштадт!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visitkronshtadt.ru/d/72679/t/v0/images/logo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71480"/>
            <a:ext cx="168592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4414" y="928670"/>
            <a:ext cx="700092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интегрирования: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Интегрированный курс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объединяющий многочисленные предметы, предусмотренные учебными планами общеобразовательного учреждения.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Интегрированный урок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наиболее эффективная форма обучения, так как изучаемый предметный материал тут же находит практическое применение при изучении других предметов.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Интегрированный фрагмент урока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использование интеграции не на всем уроке, а только на каком-либо этапе.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/>
              </a:rPr>
              <a:t>Типы интегрированных уроков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68952" cy="4968552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1.</a:t>
            </a:r>
            <a:r>
              <a:rPr lang="ru-RU" b="1" i="1" dirty="0"/>
              <a:t> урок формирования новых </a:t>
            </a:r>
            <a:r>
              <a:rPr lang="ru-RU" b="1" i="1" dirty="0" smtClean="0"/>
              <a:t>знаний</a:t>
            </a:r>
          </a:p>
          <a:p>
            <a:pPr marL="45720" indent="0">
              <a:buNone/>
            </a:pPr>
            <a:r>
              <a:rPr lang="ru-RU" b="1" dirty="0" smtClean="0"/>
              <a:t>2</a:t>
            </a:r>
            <a:r>
              <a:rPr lang="ru-RU" dirty="0" smtClean="0"/>
              <a:t>.</a:t>
            </a:r>
            <a:r>
              <a:rPr lang="ru-RU" b="1" i="1" dirty="0"/>
              <a:t> урок обучения умениям и </a:t>
            </a:r>
            <a:r>
              <a:rPr lang="ru-RU" b="1" i="1" dirty="0" smtClean="0"/>
              <a:t>навыкам</a:t>
            </a:r>
          </a:p>
          <a:p>
            <a:pPr marL="45720" indent="0">
              <a:buNone/>
            </a:pPr>
            <a:r>
              <a:rPr lang="ru-RU" b="1" i="1" dirty="0" smtClean="0"/>
              <a:t>3.</a:t>
            </a:r>
            <a:r>
              <a:rPr lang="ru-RU" b="1" i="1" dirty="0"/>
              <a:t>  применение знаний на </a:t>
            </a:r>
            <a:r>
              <a:rPr lang="ru-RU" b="1" i="1" dirty="0" smtClean="0"/>
              <a:t>практике</a:t>
            </a:r>
          </a:p>
          <a:p>
            <a:pPr marL="45720" indent="0">
              <a:buNone/>
            </a:pPr>
            <a:r>
              <a:rPr lang="ru-RU" b="1" i="1" dirty="0" smtClean="0"/>
              <a:t>4.</a:t>
            </a:r>
            <a:r>
              <a:rPr lang="ru-RU" b="1" i="1" dirty="0"/>
              <a:t> урок повторения,</a:t>
            </a:r>
            <a:endParaRPr lang="ru-RU" dirty="0"/>
          </a:p>
          <a:p>
            <a:pPr marL="45720" indent="0">
              <a:buNone/>
            </a:pPr>
            <a:r>
              <a:rPr lang="ru-RU" b="1" i="1" dirty="0" smtClean="0"/>
              <a:t>      систематизации </a:t>
            </a:r>
            <a:r>
              <a:rPr lang="ru-RU" b="1" i="1" dirty="0"/>
              <a:t>и обобщения знаний, закрепления </a:t>
            </a:r>
            <a:endParaRPr lang="ru-RU" b="1" i="1" dirty="0" smtClean="0"/>
          </a:p>
          <a:p>
            <a:pPr marL="4572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умений</a:t>
            </a:r>
          </a:p>
          <a:p>
            <a:pPr marL="45720" indent="0">
              <a:buNone/>
            </a:pPr>
            <a:r>
              <a:rPr lang="ru-RU" b="1" i="1" dirty="0" smtClean="0"/>
              <a:t>5.</a:t>
            </a:r>
            <a:r>
              <a:rPr lang="ru-RU" b="1" i="1" dirty="0"/>
              <a:t> урок контроля и проверки знаний и умений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6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Формы уроков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8280920" cy="475252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урок-лекция;</a:t>
            </a:r>
          </a:p>
          <a:p>
            <a:pPr marL="45720" indent="0">
              <a:buNone/>
            </a:pPr>
            <a:r>
              <a:rPr lang="ru-RU" dirty="0"/>
              <a:t>урок-путешествие;</a:t>
            </a:r>
          </a:p>
          <a:p>
            <a:pPr marL="45720" indent="0">
              <a:buNone/>
            </a:pPr>
            <a:r>
              <a:rPr lang="ru-RU" dirty="0"/>
              <a:t>урок-экспедиция;</a:t>
            </a:r>
          </a:p>
          <a:p>
            <a:pPr marL="45720" indent="0">
              <a:buNone/>
            </a:pPr>
            <a:r>
              <a:rPr lang="ru-RU" dirty="0"/>
              <a:t>урок-исследование;</a:t>
            </a:r>
          </a:p>
          <a:p>
            <a:pPr marL="45720" indent="0">
              <a:buNone/>
            </a:pPr>
            <a:r>
              <a:rPr lang="ru-RU" dirty="0"/>
              <a:t>урок-инсценировка;</a:t>
            </a:r>
          </a:p>
          <a:p>
            <a:pPr marL="45720" indent="0">
              <a:buNone/>
            </a:pPr>
            <a:r>
              <a:rPr lang="ru-RU" dirty="0"/>
              <a:t>учебная </a:t>
            </a:r>
            <a:r>
              <a:rPr lang="ru-RU" dirty="0" smtClean="0"/>
              <a:t>конференция;</a:t>
            </a:r>
          </a:p>
          <a:p>
            <a:pPr marL="45720" indent="0">
              <a:buNone/>
            </a:pPr>
            <a:r>
              <a:rPr lang="ru-RU" dirty="0" smtClean="0"/>
              <a:t>урок-экскурсия;</a:t>
            </a:r>
          </a:p>
          <a:p>
            <a:pPr marL="45720" indent="0">
              <a:buNone/>
            </a:pPr>
            <a:r>
              <a:rPr lang="ru-RU" dirty="0" smtClean="0"/>
              <a:t>мультимедиа- </a:t>
            </a:r>
            <a:r>
              <a:rPr lang="ru-RU" dirty="0"/>
              <a:t>урок;</a:t>
            </a:r>
          </a:p>
          <a:p>
            <a:pPr marL="45720" indent="0" algn="just">
              <a:buNone/>
            </a:pPr>
            <a:r>
              <a:rPr lang="ru-RU" dirty="0"/>
              <a:t>проблемный </a:t>
            </a:r>
            <a:r>
              <a:rPr lang="ru-RU" dirty="0" smtClean="0"/>
              <a:t>урок;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повторительно-обобщающий урок;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диспут;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игра (КВН, Счастливый случай, Поле чудес, конкурс, викторина);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театрализованный урок (урок-суд);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урок-совершенствование;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заключительная конференция;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9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285860"/>
            <a:ext cx="81439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подготовки и проведения интегрированных уроков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500042"/>
          <a:ext cx="800105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785918" y="2071678"/>
            <a:ext cx="428628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857620" y="2071678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357950" y="2071678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42918"/>
            <a:ext cx="7242028" cy="127391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I </a:t>
            </a:r>
            <a:r>
              <a:rPr lang="ru-RU" sz="4800" dirty="0"/>
              <a:t>Подготовительный</a:t>
            </a:r>
            <a:r>
              <a:rPr lang="ru-RU" sz="4400" dirty="0"/>
              <a:t> этап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2285992"/>
            <a:ext cx="8712968" cy="4286280"/>
          </a:xfrm>
        </p:spPr>
        <p:txBody>
          <a:bodyPr>
            <a:normAutofit/>
          </a:bodyPr>
          <a:lstStyle/>
          <a:p>
            <a:pPr marL="640080" lvl="2" indent="0">
              <a:buClrTx/>
              <a:buFont typeface="Arial" pitchFamily="34" charset="0"/>
              <a:buChar char="•"/>
            </a:pPr>
            <a:r>
              <a:rPr lang="ru-RU" sz="2800" dirty="0" smtClean="0"/>
              <a:t>Определяются цели и задачи урока, обосновывается необходимость интеграции с другими школьными предметами </a:t>
            </a:r>
          </a:p>
          <a:p>
            <a:pPr marL="640080" lvl="2" indent="0">
              <a:buClrTx/>
              <a:buFont typeface="Arial" pitchFamily="34" charset="0"/>
              <a:buChar char="•"/>
            </a:pPr>
            <a:r>
              <a:rPr lang="ru-RU" sz="2800" dirty="0" smtClean="0"/>
              <a:t>Составляется план -конспект урока</a:t>
            </a:r>
          </a:p>
          <a:p>
            <a:pPr marL="640080" lvl="2" indent="0">
              <a:buClrTx/>
              <a:buFont typeface="Arial" pitchFamily="34" charset="0"/>
              <a:buChar char="•"/>
            </a:pPr>
            <a:r>
              <a:rPr lang="ru-RU" sz="2800" dirty="0" smtClean="0"/>
              <a:t>Обучающиеся подбирают дополнительную литературу, иллюстрации, аудио - и видеоматериалы, готовят презентации по конкретному вопросу данной темы, получают индивидуальные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1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512511" cy="1008112"/>
          </a:xfrm>
        </p:spPr>
        <p:txBody>
          <a:bodyPr/>
          <a:lstStyle/>
          <a:p>
            <a:pPr lvl="1" algn="ct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3600" b="1" dirty="0"/>
              <a:t>II </a:t>
            </a:r>
            <a:r>
              <a:rPr lang="ru-RU" sz="3600" b="1" dirty="0"/>
              <a:t>Основной этап 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6400800" cy="4536504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ClrTx/>
              <a:buFont typeface="Arial" pitchFamily="34" charset="0"/>
              <a:buChar char="•"/>
            </a:pPr>
            <a:r>
              <a:rPr lang="ru-RU" sz="2800" dirty="0" smtClean="0"/>
              <a:t>организация </a:t>
            </a:r>
            <a:r>
              <a:rPr lang="ru-RU" sz="2800" dirty="0"/>
              <a:t>и проведение урока в рамках предложенных </a:t>
            </a:r>
            <a:r>
              <a:rPr lang="ru-RU" sz="2800" dirty="0" smtClean="0"/>
              <a:t>типов</a:t>
            </a:r>
          </a:p>
          <a:p>
            <a:pPr marL="365760" lvl="1" indent="0">
              <a:buClrTx/>
              <a:buFont typeface="Arial" pitchFamily="34" charset="0"/>
              <a:buChar char="•"/>
            </a:pPr>
            <a:r>
              <a:rPr lang="ru-RU" sz="2800" dirty="0" smtClean="0"/>
              <a:t> урок </a:t>
            </a:r>
            <a:r>
              <a:rPr lang="ru-RU" sz="2800" dirty="0"/>
              <a:t>- игра, </a:t>
            </a:r>
            <a:endParaRPr lang="ru-RU" sz="2800" dirty="0" smtClean="0"/>
          </a:p>
          <a:p>
            <a:pPr marL="365760" lvl="1" indent="0">
              <a:buClrTx/>
              <a:buFont typeface="Arial" pitchFamily="34" charset="0"/>
              <a:buChar char="•"/>
            </a:pPr>
            <a:r>
              <a:rPr lang="ru-RU" sz="2800" dirty="0" smtClean="0"/>
              <a:t>урок </a:t>
            </a:r>
            <a:r>
              <a:rPr lang="ru-RU" sz="2800" dirty="0"/>
              <a:t>с элементами анализа и сопоставления различных источников информации, </a:t>
            </a:r>
            <a:endParaRPr lang="ru-RU" sz="2800" dirty="0" smtClean="0"/>
          </a:p>
          <a:p>
            <a:pPr marL="365760" lvl="1" indent="0">
              <a:buClrTx/>
              <a:buFont typeface="Arial" pitchFamily="34" charset="0"/>
              <a:buChar char="•"/>
            </a:pPr>
            <a:r>
              <a:rPr lang="ru-RU" sz="2800" dirty="0" smtClean="0"/>
              <a:t>урок </a:t>
            </a:r>
            <a:r>
              <a:rPr lang="ru-RU" sz="2800" dirty="0"/>
              <a:t>-решение проблемных ситуаций</a:t>
            </a:r>
            <a:r>
              <a:rPr lang="ru-RU" sz="2800" dirty="0" smtClean="0"/>
              <a:t>,</a:t>
            </a:r>
          </a:p>
          <a:p>
            <a:pPr marL="365760" lvl="1" indent="0">
              <a:buClrTx/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урок -размышление, </a:t>
            </a:r>
            <a:endParaRPr lang="ru-RU" sz="2800" dirty="0" smtClean="0"/>
          </a:p>
          <a:p>
            <a:pPr marL="365760" lvl="1" indent="0">
              <a:buClrTx/>
              <a:buFont typeface="Arial" pitchFamily="34" charset="0"/>
              <a:buChar char="•"/>
            </a:pPr>
            <a:r>
              <a:rPr lang="ru-RU" sz="2800" dirty="0" smtClean="0"/>
              <a:t>урок </a:t>
            </a:r>
            <a:r>
              <a:rPr lang="ru-RU" sz="2800" dirty="0"/>
              <a:t>-дискуссия, урок -конференция, урок -презентация, урок -портрет, урок -экскурсия)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4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54280" cy="144016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III </a:t>
            </a:r>
            <a:r>
              <a:rPr lang="ru-RU" sz="4800" dirty="0"/>
              <a:t>Заключительный этап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856984" cy="4608512"/>
          </a:xfrm>
        </p:spPr>
        <p:txBody>
          <a:bodyPr>
            <a:normAutofit lnSpcReduction="10000"/>
          </a:bodyPr>
          <a:lstStyle/>
          <a:p>
            <a:pPr lvl="7">
              <a:buClrTx/>
              <a:buFont typeface="Arial" pitchFamily="34" charset="0"/>
              <a:buChar char="•"/>
            </a:pPr>
            <a:r>
              <a:rPr lang="ru-RU" sz="3000" dirty="0" smtClean="0"/>
              <a:t>Учитель </a:t>
            </a:r>
            <a:r>
              <a:rPr lang="ru-RU" sz="3000" dirty="0"/>
              <a:t>совместно с обучающимися подводит итоги урока. </a:t>
            </a:r>
            <a:endParaRPr lang="ru-RU" sz="3000" dirty="0" smtClean="0"/>
          </a:p>
          <a:p>
            <a:pPr marL="2103120" lvl="7" indent="0">
              <a:buClrTx/>
              <a:buFont typeface="Arial" pitchFamily="34" charset="0"/>
              <a:buChar char="•"/>
            </a:pPr>
            <a:r>
              <a:rPr lang="ru-RU" sz="3000" dirty="0" smtClean="0"/>
              <a:t>Намечает </a:t>
            </a:r>
            <a:r>
              <a:rPr lang="ru-RU" sz="3000" dirty="0"/>
              <a:t>вопросы для </a:t>
            </a:r>
            <a:r>
              <a:rPr lang="ru-RU" sz="3000" dirty="0" smtClean="0"/>
              <a:t>дальнейшей </a:t>
            </a:r>
            <a:r>
              <a:rPr lang="ru-RU" sz="3000" dirty="0"/>
              <a:t>самостоятельной работы по изученной теме. </a:t>
            </a:r>
            <a:endParaRPr lang="ru-RU" sz="3000" dirty="0" smtClean="0"/>
          </a:p>
          <a:p>
            <a:pPr marL="2103120" lvl="7" indent="0">
              <a:buClrTx/>
              <a:buFont typeface="Arial" pitchFamily="34" charset="0"/>
              <a:buChar char="•"/>
            </a:pPr>
            <a:r>
              <a:rPr lang="ru-RU" sz="3000" dirty="0" smtClean="0"/>
              <a:t>Организует </a:t>
            </a:r>
            <a:r>
              <a:rPr lang="ru-RU" sz="3000" dirty="0"/>
              <a:t>обмен мнениями участников о возможности проведения интегрированных уроков в дальнейшем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744</TotalTime>
  <Words>885</Words>
  <Application>Microsoft Office PowerPoint</Application>
  <PresentationFormat>Экран (4:3)</PresentationFormat>
  <Paragraphs>120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Методика  подготовки и практика проведения интегрированного урока</vt:lpstr>
      <vt:lpstr>Презентация PowerPoint</vt:lpstr>
      <vt:lpstr>Презентация PowerPoint</vt:lpstr>
      <vt:lpstr>Типы интегрированных уроков</vt:lpstr>
      <vt:lpstr>Формы уроков</vt:lpstr>
      <vt:lpstr>Презентация PowerPoint</vt:lpstr>
      <vt:lpstr>I Подготовительный этап </vt:lpstr>
      <vt:lpstr>II Основной этап  </vt:lpstr>
      <vt:lpstr>III Заключительный этап  </vt:lpstr>
      <vt:lpstr>Интегрированный урок (физика + астрономия + биология) по теме "Научная конференция "Возникновение жизни на Земле" </vt:lpstr>
      <vt:lpstr>Презентация PowerPoint</vt:lpstr>
      <vt:lpstr>Презентация PowerPoint</vt:lpstr>
      <vt:lpstr>Опарин А.И. </vt:lpstr>
      <vt:lpstr>`</vt:lpstr>
      <vt:lpstr>Интегрированный урок  физики и биологии на тему :   «Понятие о реактивном движении и реактивное движение  в живой природе»   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 подготовки и проведения интегрированного урока</dc:title>
  <dc:creator>Наташа</dc:creator>
  <cp:lastModifiedBy>Admin</cp:lastModifiedBy>
  <cp:revision>38</cp:revision>
  <dcterms:created xsi:type="dcterms:W3CDTF">2013-05-15T16:47:18Z</dcterms:created>
  <dcterms:modified xsi:type="dcterms:W3CDTF">2013-09-06T12:09:49Z</dcterms:modified>
</cp:coreProperties>
</file>