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72" r:id="rId4"/>
    <p:sldId id="259" r:id="rId5"/>
    <p:sldId id="273" r:id="rId6"/>
    <p:sldId id="260" r:id="rId7"/>
    <p:sldId id="274" r:id="rId8"/>
    <p:sldId id="261" r:id="rId9"/>
    <p:sldId id="275" r:id="rId10"/>
    <p:sldId id="262" r:id="rId11"/>
    <p:sldId id="276" r:id="rId12"/>
    <p:sldId id="263" r:id="rId13"/>
    <p:sldId id="277" r:id="rId14"/>
    <p:sldId id="264" r:id="rId15"/>
    <p:sldId id="278" r:id="rId16"/>
    <p:sldId id="265" r:id="rId17"/>
    <p:sldId id="266" r:id="rId18"/>
    <p:sldId id="267" r:id="rId19"/>
    <p:sldId id="279" r:id="rId20"/>
    <p:sldId id="268" r:id="rId21"/>
    <p:sldId id="280" r:id="rId22"/>
    <p:sldId id="270" r:id="rId23"/>
    <p:sldId id="271" r:id="rId24"/>
    <p:sldId id="281" r:id="rId25"/>
    <p:sldId id="26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F51D7-F635-470C-A259-83ECF1F8C47B}" type="datetimeFigureOut">
              <a:rPr lang="ru-RU"/>
              <a:pPr/>
              <a:t>12.07.2014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12331-3CA3-4AE2-952B-38B937CAA3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CAFB3F-E677-41BC-AFE0-1C871B1AD67C}" type="datetimeFigureOut">
              <a:rPr lang="ru-RU"/>
              <a:pPr/>
              <a:t>12.07.2014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9DF2D-D2D3-4CA8-A568-E9202A3553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5EFADF-89B3-4788-AFCD-98308AA61C5F}" type="datetimeFigureOut">
              <a:rPr lang="ru-RU"/>
              <a:pPr/>
              <a:t>12.07.2014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D889D-8B36-472E-A741-C6BA2F0B90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8D2739-9AF9-407F-8151-68FBD7A5FB2D}" type="datetimeFigureOut">
              <a:rPr lang="ru-RU"/>
              <a:pPr/>
              <a:t>12.07.2014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D3F3D-EB33-4FDB-AA77-498974FD91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4E198-4A56-453F-82C9-7D47EE9A95B9}" type="datetimeFigureOut">
              <a:rPr lang="ru-RU"/>
              <a:pPr/>
              <a:t>12.07.2014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D5A59-DAF1-4B2D-8C74-0223EFF30C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3EF25-77EA-4916-9757-72885AD65230}" type="datetimeFigureOut">
              <a:rPr lang="ru-RU"/>
              <a:pPr/>
              <a:t>12.07.2014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87625-C522-4FD5-829C-26705AF5A1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E9DAE-5D6B-4083-8307-68F4F805209A}" type="datetimeFigureOut">
              <a:rPr lang="ru-RU"/>
              <a:pPr/>
              <a:t>12.07.2014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B5009-37C7-479C-AA26-EF6AC4AA59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C87DD7-5EB2-4DBC-B62E-7AB4A916CF5C}" type="datetimeFigureOut">
              <a:rPr lang="ru-RU"/>
              <a:pPr/>
              <a:t>12.07.2014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98FA6-3265-48C9-91E0-7203A51FDF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17A787-4F0A-4F31-A2CF-E51FA3A375F6}" type="datetimeFigureOut">
              <a:rPr lang="ru-RU"/>
              <a:pPr/>
              <a:t>12.07.2014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5A1DD-C6AB-4C5A-AC62-27D8954404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29294F-87A7-479D-8307-BF41FD5E9A99}" type="datetimeFigureOut">
              <a:rPr lang="ru-RU"/>
              <a:pPr/>
              <a:t>12.07.2014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CE80D-B2C1-4972-9DA7-A1C2258A1A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EFB3E-7798-40EE-A986-B7621BD9C9A4}" type="datetimeFigureOut">
              <a:rPr lang="ru-RU"/>
              <a:pPr/>
              <a:t>12.07.2014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3A9D8-5957-4DB9-BD8A-8329F40F79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CD609D7-4499-47CB-BF6B-A1276CEE2F6E}" type="datetimeFigureOut">
              <a:rPr lang="ru-RU"/>
              <a:pPr/>
              <a:t>12.07.2014</a:t>
            </a:fld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284D8D-E11A-4E0A-8299-98C53CB1488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reshuege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b="1">
                <a:solidFill>
                  <a:srgbClr val="C00000"/>
                </a:solidFill>
              </a:rPr>
              <a:t>Решение заданий части В</a:t>
            </a:r>
            <a:r>
              <a:rPr lang="ru-RU" sz="2400" b="1">
                <a:solidFill>
                  <a:srgbClr val="C00000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 </a:t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>ЕГЭ по математике</a:t>
            </a:r>
            <a:endParaRPr lang="ru-RU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1800">
                <a:solidFill>
                  <a:srgbClr val="C00000"/>
                </a:solidFill>
              </a:rPr>
              <a:t/>
            </a:r>
            <a:br>
              <a:rPr lang="ru-RU" sz="1800">
                <a:solidFill>
                  <a:srgbClr val="C00000"/>
                </a:solidFill>
              </a:rPr>
            </a:br>
            <a:r>
              <a:rPr lang="ru-RU" sz="1800">
                <a:solidFill>
                  <a:srgbClr val="C00000"/>
                </a:solidFill>
              </a:rPr>
              <a:t/>
            </a:r>
            <a:br>
              <a:rPr lang="ru-RU" sz="1800">
                <a:solidFill>
                  <a:srgbClr val="C00000"/>
                </a:solidFill>
              </a:rPr>
            </a:br>
            <a:r>
              <a:rPr lang="ru-RU" sz="1800">
                <a:solidFill>
                  <a:srgbClr val="C00000"/>
                </a:solidFill>
              </a:rPr>
              <a:t/>
            </a:r>
            <a:br>
              <a:rPr lang="ru-RU" sz="1800">
                <a:solidFill>
                  <a:srgbClr val="C00000"/>
                </a:solidFill>
              </a:rPr>
            </a:br>
            <a:r>
              <a:rPr lang="ru-RU" sz="1800" b="1">
                <a:solidFill>
                  <a:srgbClr val="C00000"/>
                </a:solidFill>
              </a:rPr>
              <a:t>На рисунке изображен график производной функции f(x), определенной на интервале (−8; 6). Найдите промежутки возрастания функции f(x). В ответе укажите длину наибольшего из них.</a:t>
            </a:r>
            <a:br>
              <a:rPr lang="ru-RU" sz="1800" b="1">
                <a:solidFill>
                  <a:srgbClr val="C00000"/>
                </a:solidFill>
              </a:rPr>
            </a:br>
            <a:r>
              <a:rPr lang="ru-RU" sz="1800">
                <a:solidFill>
                  <a:srgbClr val="C00000"/>
                </a:solidFill>
              </a:rPr>
              <a:t/>
            </a:r>
            <a:br>
              <a:rPr lang="ru-RU" sz="1800">
                <a:solidFill>
                  <a:srgbClr val="C00000"/>
                </a:solidFill>
              </a:rPr>
            </a:br>
            <a:r>
              <a:rPr lang="ru-RU" sz="1800">
                <a:solidFill>
                  <a:srgbClr val="C00000"/>
                </a:solidFill>
              </a:rPr>
              <a:t/>
            </a:r>
            <a:br>
              <a:rPr lang="ru-RU" sz="1800">
                <a:solidFill>
                  <a:srgbClr val="C00000"/>
                </a:solidFill>
              </a:rPr>
            </a:br>
            <a:r>
              <a:rPr lang="ru-RU" sz="1800">
                <a:solidFill>
                  <a:srgbClr val="C00000"/>
                </a:solidFill>
              </a:rPr>
              <a:t/>
            </a:r>
            <a:br>
              <a:rPr lang="ru-RU" sz="1800">
                <a:solidFill>
                  <a:srgbClr val="C00000"/>
                </a:solidFill>
              </a:rPr>
            </a:br>
            <a:endParaRPr lang="ru-RU" sz="1800">
              <a:solidFill>
                <a:srgbClr val="C00000"/>
              </a:solidFill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4294967295"/>
          </p:nvPr>
        </p:nvSpPr>
        <p:spPr>
          <a:xfrm>
            <a:off x="611188" y="1341438"/>
            <a:ext cx="8229600" cy="4525962"/>
          </a:xfrm>
        </p:spPr>
        <p:txBody>
          <a:bodyPr/>
          <a:lstStyle/>
          <a:p>
            <a:r>
              <a:rPr lang="ru-RU" b="1">
                <a:solidFill>
                  <a:srgbClr val="002060"/>
                </a:solidFill>
              </a:rPr>
              <a:t>Решение.</a:t>
            </a:r>
            <a:r>
              <a:rPr lang="ru-RU"/>
              <a:t/>
            </a:r>
            <a:br>
              <a:rPr lang="ru-RU"/>
            </a:br>
            <a:r>
              <a:rPr lang="ru-RU" sz="2800"/>
              <a:t>Промежутки возрастания функции </a:t>
            </a:r>
            <a:r>
              <a:rPr lang="ru-RU" sz="2800" i="1"/>
              <a:t>f(x)</a:t>
            </a:r>
            <a:r>
              <a:rPr lang="ru-RU" sz="2800"/>
              <a:t> соответствуют промежуткам, на которых производная функции положительна.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149725"/>
            <a:ext cx="518477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1800">
                <a:solidFill>
                  <a:srgbClr val="C00000"/>
                </a:solidFill>
              </a:rPr>
              <a:t/>
            </a:r>
            <a:br>
              <a:rPr lang="ru-RU" sz="1800">
                <a:solidFill>
                  <a:srgbClr val="C00000"/>
                </a:solidFill>
              </a:rPr>
            </a:br>
            <a:r>
              <a:rPr lang="ru-RU" sz="1800">
                <a:solidFill>
                  <a:srgbClr val="C00000"/>
                </a:solidFill>
              </a:rPr>
              <a:t/>
            </a:r>
            <a:br>
              <a:rPr lang="ru-RU" sz="1800">
                <a:solidFill>
                  <a:srgbClr val="C00000"/>
                </a:solidFill>
              </a:rPr>
            </a:br>
            <a:r>
              <a:rPr lang="ru-RU" sz="1800">
                <a:solidFill>
                  <a:srgbClr val="C00000"/>
                </a:solidFill>
              </a:rPr>
              <a:t/>
            </a:r>
            <a:br>
              <a:rPr lang="ru-RU" sz="1800">
                <a:solidFill>
                  <a:srgbClr val="C00000"/>
                </a:solidFill>
              </a:rPr>
            </a:br>
            <a:r>
              <a:rPr lang="ru-RU" sz="1800" b="1">
                <a:solidFill>
                  <a:srgbClr val="C00000"/>
                </a:solidFill>
              </a:rPr>
              <a:t>На рисунке изображен график производной функции f(x), определенной на интервале (−8; 6). Найдите промежутки возрастания функции f(x). В ответе укажите длину наибольшего из них.</a:t>
            </a:r>
            <a:br>
              <a:rPr lang="ru-RU" sz="1800" b="1">
                <a:solidFill>
                  <a:srgbClr val="C00000"/>
                </a:solidFill>
              </a:rPr>
            </a:br>
            <a:r>
              <a:rPr lang="ru-RU" sz="1800">
                <a:solidFill>
                  <a:srgbClr val="C00000"/>
                </a:solidFill>
              </a:rPr>
              <a:t/>
            </a:r>
            <a:br>
              <a:rPr lang="ru-RU" sz="1800">
                <a:solidFill>
                  <a:srgbClr val="C00000"/>
                </a:solidFill>
              </a:rPr>
            </a:br>
            <a:r>
              <a:rPr lang="ru-RU" sz="1800">
                <a:solidFill>
                  <a:srgbClr val="C00000"/>
                </a:solidFill>
              </a:rPr>
              <a:t/>
            </a:r>
            <a:br>
              <a:rPr lang="ru-RU" sz="1800">
                <a:solidFill>
                  <a:srgbClr val="C00000"/>
                </a:solidFill>
              </a:rPr>
            </a:br>
            <a:r>
              <a:rPr lang="ru-RU" sz="1800">
                <a:solidFill>
                  <a:srgbClr val="C00000"/>
                </a:solidFill>
              </a:rPr>
              <a:t/>
            </a:r>
            <a:br>
              <a:rPr lang="ru-RU" sz="1800">
                <a:solidFill>
                  <a:srgbClr val="C00000"/>
                </a:solidFill>
              </a:rPr>
            </a:br>
            <a:endParaRPr lang="ru-RU" sz="1800">
              <a:solidFill>
                <a:srgbClr val="C00000"/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4294967295"/>
          </p:nvPr>
        </p:nvSpPr>
        <p:spPr>
          <a:xfrm>
            <a:off x="611188" y="1341438"/>
            <a:ext cx="8229600" cy="4525962"/>
          </a:xfrm>
        </p:spPr>
        <p:txBody>
          <a:bodyPr/>
          <a:lstStyle/>
          <a:p>
            <a:r>
              <a:rPr lang="ru-RU" b="1">
                <a:solidFill>
                  <a:srgbClr val="002060"/>
                </a:solidFill>
              </a:rPr>
              <a:t>Решение.</a:t>
            </a:r>
            <a:r>
              <a:rPr lang="ru-RU"/>
              <a:t/>
            </a:r>
            <a:br>
              <a:rPr lang="ru-RU"/>
            </a:br>
            <a:r>
              <a:rPr lang="ru-RU" sz="2800"/>
              <a:t>Промежутки возрастания функции </a:t>
            </a:r>
            <a:r>
              <a:rPr lang="ru-RU" sz="2800" i="1"/>
              <a:t>f(x)</a:t>
            </a:r>
            <a:r>
              <a:rPr lang="ru-RU" sz="2800"/>
              <a:t> соответствуют промежуткам, на которых производная функции положительна, то есть интервалам (−7; −5), (2; 5). Наибольший из них — интервал (2; 5), длина которого 3. </a:t>
            </a:r>
            <a:br>
              <a:rPr lang="ru-RU" sz="2800"/>
            </a:br>
            <a:endParaRPr lang="ru-RU" sz="280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149725"/>
            <a:ext cx="518477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На рисунке изображен график производной функции </a:t>
            </a:r>
            <a:r>
              <a:rPr lang="ru-RU" sz="2000" b="1" i="1">
                <a:solidFill>
                  <a:srgbClr val="C00000"/>
                </a:solidFill>
              </a:rPr>
              <a:t>f(x)</a:t>
            </a:r>
            <a:r>
              <a:rPr lang="ru-RU" sz="2000" b="1">
                <a:solidFill>
                  <a:srgbClr val="C00000"/>
                </a:solidFill>
              </a:rPr>
              <a:t>, определенной на интервале (−7; 10). Найдите количество точек минимума функции </a:t>
            </a:r>
            <a:r>
              <a:rPr lang="ru-RU" sz="2000" b="1" i="1">
                <a:solidFill>
                  <a:srgbClr val="C00000"/>
                </a:solidFill>
              </a:rPr>
              <a:t>f(x)</a:t>
            </a:r>
            <a:r>
              <a:rPr lang="ru-RU" sz="2000" b="1">
                <a:solidFill>
                  <a:srgbClr val="C00000"/>
                </a:solidFill>
              </a:rPr>
              <a:t> на отрезке [−3; 8].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endParaRPr lang="ru-RU" sz="2000" b="1">
              <a:solidFill>
                <a:srgbClr val="C00000"/>
              </a:solidFill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b="1">
                <a:solidFill>
                  <a:srgbClr val="002060"/>
                </a:solidFill>
              </a:rPr>
              <a:t>Решение.</a:t>
            </a:r>
            <a:r>
              <a:rPr lang="ru-RU"/>
              <a:t/>
            </a:r>
            <a:br>
              <a:rPr lang="ru-RU"/>
            </a:br>
            <a:r>
              <a:rPr lang="ru-RU"/>
              <a:t>Точки минимума соответствуют точкам смены знака производной с минуса на плюс. </a:t>
            </a:r>
            <a:endParaRPr lang="ru-RU" b="1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4233863"/>
            <a:ext cx="57896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На рисунке изображен график производной функции </a:t>
            </a:r>
            <a:r>
              <a:rPr lang="ru-RU" sz="2000" b="1" i="1">
                <a:solidFill>
                  <a:srgbClr val="C00000"/>
                </a:solidFill>
              </a:rPr>
              <a:t>f(x)</a:t>
            </a:r>
            <a:r>
              <a:rPr lang="ru-RU" sz="2000" b="1">
                <a:solidFill>
                  <a:srgbClr val="C00000"/>
                </a:solidFill>
              </a:rPr>
              <a:t>, определенной на интервале (−7; 10). Найдите количество точек минимума функции </a:t>
            </a:r>
            <a:r>
              <a:rPr lang="ru-RU" sz="2000" b="1" i="1">
                <a:solidFill>
                  <a:srgbClr val="C00000"/>
                </a:solidFill>
              </a:rPr>
              <a:t>f(x)</a:t>
            </a:r>
            <a:r>
              <a:rPr lang="ru-RU" sz="2000" b="1">
                <a:solidFill>
                  <a:srgbClr val="C00000"/>
                </a:solidFill>
              </a:rPr>
              <a:t> на отрезке [−3; 8].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endParaRPr lang="ru-RU" sz="2000" b="1">
              <a:solidFill>
                <a:srgbClr val="C00000"/>
              </a:solidFill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b="1">
                <a:solidFill>
                  <a:srgbClr val="002060"/>
                </a:solidFill>
              </a:rPr>
              <a:t>Решение.</a:t>
            </a:r>
            <a:r>
              <a:rPr lang="ru-RU"/>
              <a:t/>
            </a:r>
            <a:br>
              <a:rPr lang="ru-RU"/>
            </a:br>
            <a:r>
              <a:rPr lang="ru-RU"/>
              <a:t>Точки минимума соответствуют точкам смены знака производной с минуса на плюс. На отрезке [−3; 8] функция имеет одну точку минимума </a:t>
            </a:r>
            <a:r>
              <a:rPr lang="ru-RU" i="1"/>
              <a:t>x</a:t>
            </a:r>
            <a:r>
              <a:rPr lang="ru-RU"/>
              <a:t> = 2. </a:t>
            </a:r>
            <a:br>
              <a:rPr lang="ru-RU"/>
            </a:br>
            <a:r>
              <a:rPr lang="ru-RU" b="1">
                <a:solidFill>
                  <a:srgbClr val="C00000"/>
                </a:solidFill>
              </a:rPr>
              <a:t>Ответ: 1.</a:t>
            </a:r>
          </a:p>
          <a:p>
            <a:pPr>
              <a:buFontTx/>
              <a:buNone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4233863"/>
            <a:ext cx="57896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z="2000">
              <a:solidFill>
                <a:srgbClr val="C00000"/>
              </a:solidFill>
            </a:endParaRPr>
          </a:p>
        </p:txBody>
      </p:sp>
      <p:pic>
        <p:nvPicPr>
          <p:cNvPr id="26626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</a:blip>
          <a:srcRect l="23640" t="44682" r="33713" b="50522"/>
          <a:stretch>
            <a:fillRect/>
          </a:stretch>
        </p:blipFill>
        <p:spPr bwMode="auto">
          <a:xfrm>
            <a:off x="827088" y="504825"/>
            <a:ext cx="7561262" cy="908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z="2000">
              <a:solidFill>
                <a:srgbClr val="C00000"/>
              </a:solidFill>
            </a:endParaRPr>
          </a:p>
        </p:txBody>
      </p:sp>
      <p:pic>
        <p:nvPicPr>
          <p:cNvPr id="27650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</a:blip>
          <a:srcRect l="23640" t="44682" r="33713" b="50522"/>
          <a:stretch>
            <a:fillRect/>
          </a:stretch>
        </p:blipFill>
        <p:spPr bwMode="auto">
          <a:xfrm>
            <a:off x="827088" y="504825"/>
            <a:ext cx="7561262" cy="908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1" name="Объект 4"/>
          <p:cNvPicPr>
            <a:picLocks noGrp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6" t="53558" r="24927" b="16251"/>
          <a:stretch>
            <a:fillRect/>
          </a:stretch>
        </p:blipFill>
        <p:spPr>
          <a:xfrm>
            <a:off x="819150" y="1628775"/>
            <a:ext cx="7856538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На рисунке изображен график производной функции </a:t>
            </a:r>
            <a:r>
              <a:rPr lang="ru-RU" sz="2000" b="1" i="1">
                <a:solidFill>
                  <a:srgbClr val="C00000"/>
                </a:solidFill>
              </a:rPr>
              <a:t>f(x)</a:t>
            </a:r>
            <a:r>
              <a:rPr lang="ru-RU" sz="2000" b="1">
                <a:solidFill>
                  <a:srgbClr val="C00000"/>
                </a:solidFill>
              </a:rPr>
              <a:t>, определенной на интервале (−16; 4). Найдите количество точек экстремума функции </a:t>
            </a:r>
            <a:r>
              <a:rPr lang="ru-RU" sz="2000" b="1" i="1">
                <a:solidFill>
                  <a:srgbClr val="C00000"/>
                </a:solidFill>
              </a:rPr>
              <a:t>f(x)</a:t>
            </a:r>
            <a:r>
              <a:rPr lang="ru-RU" sz="2000" b="1">
                <a:solidFill>
                  <a:srgbClr val="C00000"/>
                </a:solidFill>
              </a:rPr>
              <a:t> на отрезке [−14; 2].</a:t>
            </a: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750" y="141287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000" b="1">
                <a:solidFill>
                  <a:srgbClr val="002060"/>
                </a:solidFill>
              </a:rPr>
              <a:t>Решение.</a:t>
            </a:r>
            <a:r>
              <a:rPr lang="ru-RU" sz="3000"/>
              <a:t/>
            </a:r>
            <a:br>
              <a:rPr lang="ru-RU" sz="3000"/>
            </a:br>
            <a:r>
              <a:rPr lang="ru-RU" sz="3000"/>
              <a:t>Точки экстремума соответствуют точкам смены знака производной — изображенным на графике нулям производной. Производная обращается в нуль в точках −13, −11, −9, −7. На отрезке [−14; 2] функция имеет 4 точки экстремума. </a:t>
            </a:r>
            <a:br>
              <a:rPr lang="ru-RU" sz="3000"/>
            </a:br>
            <a:r>
              <a:rPr lang="ru-RU" sz="3000" b="1">
                <a:solidFill>
                  <a:srgbClr val="C00000"/>
                </a:solidFill>
              </a:rPr>
              <a:t>Ответ: 4.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000" b="1">
                <a:solidFill>
                  <a:srgbClr val="C00000"/>
                </a:solidFill>
              </a:rPr>
              <a:t/>
            </a:r>
            <a:br>
              <a:rPr lang="ru-RU" sz="3000" b="1">
                <a:solidFill>
                  <a:srgbClr val="C00000"/>
                </a:solidFill>
              </a:rPr>
            </a:br>
            <a:endParaRPr lang="ru-RU" sz="3000" b="1">
              <a:solidFill>
                <a:srgbClr val="C00000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149725"/>
            <a:ext cx="5502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На рисунке изображен график функции </a:t>
            </a:r>
            <a:r>
              <a:rPr lang="ru-RU" sz="2400" b="1" i="1">
                <a:solidFill>
                  <a:srgbClr val="C00000"/>
                </a:solidFill>
              </a:rPr>
              <a:t>y=f(x)</a:t>
            </a:r>
            <a:r>
              <a:rPr lang="ru-RU" sz="2400" b="1">
                <a:solidFill>
                  <a:srgbClr val="C00000"/>
                </a:solidFill>
              </a:rPr>
              <a:t>, определенной на интервале (−2; 12). Найдите сумму точек экстремума функции </a:t>
            </a:r>
            <a:r>
              <a:rPr lang="ru-RU" sz="2400" b="1" i="1">
                <a:solidFill>
                  <a:srgbClr val="C00000"/>
                </a:solidFill>
              </a:rPr>
              <a:t>f(x)</a:t>
            </a:r>
            <a:r>
              <a:rPr lang="ru-RU" sz="2400" b="1">
                <a:solidFill>
                  <a:srgbClr val="C00000"/>
                </a:solidFill>
              </a:rPr>
              <a:t>. 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750" y="1412875"/>
            <a:ext cx="8229600" cy="4525963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002060"/>
                </a:solidFill>
              </a:rPr>
              <a:t>Решение.</a:t>
            </a:r>
            <a:r>
              <a:rPr lang="ru-RU"/>
              <a:t/>
            </a:r>
            <a:br>
              <a:rPr lang="ru-RU"/>
            </a:br>
            <a:r>
              <a:rPr lang="ru-RU"/>
              <a:t>Заданная функция имеет максимумы в точках 1, 4, 9, 11 и минимумы в точках 2, 7, 10. Поэтому сумма точек экстремума равна 1 + 4 + 9 + 11 + 2 + 7 + 10 = 44. </a:t>
            </a:r>
            <a:br>
              <a:rPr lang="ru-RU"/>
            </a:br>
            <a:r>
              <a:rPr lang="ru-RU" b="1">
                <a:solidFill>
                  <a:srgbClr val="C00000"/>
                </a:solidFill>
              </a:rPr>
              <a:t>Ответ: 44.</a:t>
            </a:r>
          </a:p>
          <a:p>
            <a:pPr>
              <a:buFontTx/>
              <a:buNone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9699" name="Рисунок 4" descr="http://reshuege.ru/get_file?id=55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76700"/>
            <a:ext cx="576103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3"/>
          <p:cNvPicPr>
            <a:picLocks noGrp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60" t="55325" r="31410" b="38185"/>
          <a:stretch>
            <a:fillRect/>
          </a:stretch>
        </p:blipFill>
        <p:spPr>
          <a:xfrm>
            <a:off x="684213" y="404813"/>
            <a:ext cx="7991475" cy="107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Объект 3"/>
          <p:cNvPicPr>
            <a:picLocks noGrp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60" t="55325" r="31410" b="38185"/>
          <a:stretch>
            <a:fillRect/>
          </a:stretch>
        </p:blipFill>
        <p:spPr>
          <a:xfrm>
            <a:off x="684213" y="404813"/>
            <a:ext cx="7991475" cy="1079500"/>
          </a:xfrm>
        </p:spPr>
      </p:pic>
      <p:pic>
        <p:nvPicPr>
          <p:cNvPr id="31746" name="Рисунок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60" t="64894" r="10754" b="7967"/>
          <a:stretch>
            <a:fillRect/>
          </a:stretch>
        </p:blipFill>
        <p:spPr bwMode="auto">
          <a:xfrm>
            <a:off x="468313" y="1897063"/>
            <a:ext cx="867568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26463" cy="4525963"/>
          </a:xfrm>
        </p:spPr>
        <p:txBody>
          <a:bodyPr/>
          <a:lstStyle/>
          <a:p>
            <a:r>
              <a:rPr lang="ru-RU" b="1">
                <a:solidFill>
                  <a:srgbClr val="002060"/>
                </a:solidFill>
              </a:rPr>
              <a:t>Решение.</a:t>
            </a:r>
            <a:r>
              <a:rPr lang="ru-RU"/>
              <a:t/>
            </a:r>
            <a:br>
              <a:rPr lang="ru-RU"/>
            </a:br>
            <a:r>
              <a:rPr lang="ru-RU"/>
              <a:t>Точки максимума соответствуют точкам смены знака производной с плюса на минус. </a:t>
            </a:r>
            <a:br>
              <a:rPr lang="ru-RU"/>
            </a:b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000" b="1">
                <a:solidFill>
                  <a:srgbClr val="C00000"/>
                </a:solidFill>
              </a:rPr>
              <a:t>На рисунке изображен график производной функции </a:t>
            </a:r>
            <a:r>
              <a:rPr lang="ru-RU" sz="2000" b="1" i="1">
                <a:solidFill>
                  <a:srgbClr val="C00000"/>
                </a:solidFill>
              </a:rPr>
              <a:t>f(x)</a:t>
            </a:r>
            <a:r>
              <a:rPr lang="ru-RU" sz="2000" b="1">
                <a:solidFill>
                  <a:srgbClr val="C00000"/>
                </a:solidFill>
              </a:rPr>
              <a:t>, определенной на интервале (−10; 8). Найдите количество точек максимума функции </a:t>
            </a:r>
            <a:r>
              <a:rPr lang="ru-RU" sz="2000" b="1" i="1">
                <a:solidFill>
                  <a:srgbClr val="C00000"/>
                </a:solidFill>
              </a:rPr>
              <a:t>f(x)</a:t>
            </a:r>
            <a:r>
              <a:rPr lang="ru-RU" sz="2000" b="1">
                <a:solidFill>
                  <a:srgbClr val="C00000"/>
                </a:solidFill>
              </a:rPr>
              <a:t> на отрезке [−9;6].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/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1600"/>
              <a:t/>
            </a:r>
            <a:br>
              <a:rPr lang="ru-RU" sz="1600"/>
            </a:br>
            <a:r>
              <a:rPr lang="ru-RU" sz="1800"/>
              <a:t/>
            </a:r>
            <a:br>
              <a:rPr lang="ru-RU" sz="18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339" name="Объект 2"/>
          <p:cNvSpPr txBox="1">
            <a:spLocks/>
          </p:cNvSpPr>
          <p:nvPr/>
        </p:nvSpPr>
        <p:spPr bwMode="auto">
          <a:xfrm>
            <a:off x="4795838" y="1730375"/>
            <a:ext cx="418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/>
            </a:r>
            <a:br>
              <a:rPr lang="ru-RU" sz="3200">
                <a:latin typeface="Calibri" pitchFamily="34" charset="0"/>
              </a:rPr>
            </a:br>
            <a:endParaRPr lang="ru-RU" sz="3200">
              <a:latin typeface="Calibri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221163"/>
            <a:ext cx="547370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На рисунке изображён график функции </a:t>
            </a:r>
            <a:r>
              <a:rPr lang="ru-RU" sz="2400" b="1" i="1">
                <a:solidFill>
                  <a:srgbClr val="C00000"/>
                </a:solidFill>
              </a:rPr>
              <a:t>y=f(x)</a:t>
            </a:r>
            <a:r>
              <a:rPr lang="ru-RU" sz="2400" b="1">
                <a:solidFill>
                  <a:srgbClr val="C00000"/>
                </a:solidFill>
              </a:rPr>
              <a:t> и касательная к нему в точке с абсциссой </a:t>
            </a:r>
            <a:r>
              <a:rPr lang="ru-RU" sz="2400" b="1" i="1">
                <a:solidFill>
                  <a:srgbClr val="C00000"/>
                </a:solidFill>
              </a:rPr>
              <a:t>x</a:t>
            </a:r>
            <a:r>
              <a:rPr lang="ru-RU" sz="2400" b="1" baseline="-25000">
                <a:solidFill>
                  <a:srgbClr val="C00000"/>
                </a:solidFill>
              </a:rPr>
              <a:t>0</a:t>
            </a:r>
            <a:r>
              <a:rPr lang="ru-RU" sz="2400" b="1">
                <a:solidFill>
                  <a:srgbClr val="C00000"/>
                </a:solidFill>
              </a:rPr>
              <a:t>. Найдите значение производной функции </a:t>
            </a:r>
            <a:r>
              <a:rPr lang="ru-RU" sz="2400" b="1" i="1">
                <a:solidFill>
                  <a:srgbClr val="C00000"/>
                </a:solidFill>
              </a:rPr>
              <a:t>f(x)</a:t>
            </a:r>
            <a:r>
              <a:rPr lang="ru-RU" sz="2400" b="1">
                <a:solidFill>
                  <a:srgbClr val="C00000"/>
                </a:solidFill>
              </a:rPr>
              <a:t> в точке </a:t>
            </a:r>
            <a:r>
              <a:rPr lang="ru-RU" sz="2400" b="1" i="1">
                <a:solidFill>
                  <a:srgbClr val="C00000"/>
                </a:solidFill>
              </a:rPr>
              <a:t>x</a:t>
            </a:r>
            <a:r>
              <a:rPr lang="ru-RU" sz="2400" b="1" baseline="-25000">
                <a:solidFill>
                  <a:srgbClr val="C00000"/>
                </a:solidFill>
              </a:rPr>
              <a:t>0</a:t>
            </a:r>
            <a:r>
              <a:rPr lang="ru-RU" sz="4000"/>
              <a:t>. 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pic>
        <p:nvPicPr>
          <p:cNvPr id="32770" name="Рисунок 4" descr="http://reshuege.ru/get_file?id=55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565400"/>
            <a:ext cx="28813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6" descr="http://reshuege.ru/get_file?id=55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429000"/>
            <a:ext cx="33337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На рисунке изображён график функции </a:t>
            </a:r>
            <a:r>
              <a:rPr lang="ru-RU" sz="2400" b="1" i="1">
                <a:solidFill>
                  <a:srgbClr val="C00000"/>
                </a:solidFill>
              </a:rPr>
              <a:t>y=f(x)</a:t>
            </a:r>
            <a:r>
              <a:rPr lang="ru-RU" sz="2400" b="1">
                <a:solidFill>
                  <a:srgbClr val="C00000"/>
                </a:solidFill>
              </a:rPr>
              <a:t> и касательная к нему в точке с абсциссой </a:t>
            </a:r>
            <a:r>
              <a:rPr lang="ru-RU" sz="2400" b="1" i="1">
                <a:solidFill>
                  <a:srgbClr val="C00000"/>
                </a:solidFill>
              </a:rPr>
              <a:t>x</a:t>
            </a:r>
            <a:r>
              <a:rPr lang="ru-RU" sz="2400" b="1" baseline="-25000">
                <a:solidFill>
                  <a:srgbClr val="C00000"/>
                </a:solidFill>
              </a:rPr>
              <a:t>0</a:t>
            </a:r>
            <a:r>
              <a:rPr lang="ru-RU" sz="2400" b="1">
                <a:solidFill>
                  <a:srgbClr val="C00000"/>
                </a:solidFill>
              </a:rPr>
              <a:t>. Найдите значение производной функции </a:t>
            </a:r>
            <a:r>
              <a:rPr lang="ru-RU" sz="2400" b="1" i="1">
                <a:solidFill>
                  <a:srgbClr val="C00000"/>
                </a:solidFill>
              </a:rPr>
              <a:t>f(x)</a:t>
            </a:r>
            <a:r>
              <a:rPr lang="ru-RU" sz="2400" b="1">
                <a:solidFill>
                  <a:srgbClr val="C00000"/>
                </a:solidFill>
              </a:rPr>
              <a:t> в точке </a:t>
            </a:r>
            <a:r>
              <a:rPr lang="ru-RU" sz="2400" b="1" i="1">
                <a:solidFill>
                  <a:srgbClr val="C00000"/>
                </a:solidFill>
              </a:rPr>
              <a:t>x</a:t>
            </a:r>
            <a:r>
              <a:rPr lang="ru-RU" sz="2400" b="1" baseline="-25000">
                <a:solidFill>
                  <a:srgbClr val="C00000"/>
                </a:solidFill>
              </a:rPr>
              <a:t>0</a:t>
            </a:r>
            <a:r>
              <a:rPr lang="ru-RU" sz="4000"/>
              <a:t>. 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3557588"/>
          </a:xfrm>
        </p:spPr>
        <p:txBody>
          <a:bodyPr>
            <a:normAutofit/>
          </a:bodyPr>
          <a:lstStyle/>
          <a:p>
            <a:r>
              <a:rPr lang="ru-RU" sz="3000" b="1">
                <a:solidFill>
                  <a:srgbClr val="002060"/>
                </a:solidFill>
              </a:rPr>
              <a:t>Решение.</a:t>
            </a:r>
            <a:r>
              <a:rPr lang="ru-RU" sz="3000"/>
              <a:t/>
            </a:r>
            <a:br>
              <a:rPr lang="ru-RU" sz="3000"/>
            </a:br>
            <a:r>
              <a:rPr lang="ru-RU" sz="2400"/>
              <a:t>Значение производной в точке касания равно угловому коэффициенту касательной, который в свою очередь равен тангенсу угла наклона данной касательной к оси абсцисс. Построим треугольник с вершинами в точках A (2; −2), B (2; 0), C (−6; 0). Угол наклона касательной к оси абсцисс будет равен углу, смежному с углом ACB 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pic>
        <p:nvPicPr>
          <p:cNvPr id="33795" name="Рисунок 3" descr="http://reshuege.ru:89/formula/2e/2e8170f1e0a6b19238546a89ebdfdda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292600"/>
            <a:ext cx="5834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4" descr="http://reshuege.ru/get_file?id=55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770438"/>
            <a:ext cx="288131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 descr="http://reshuege.ru/get_file?id=55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797425"/>
            <a:ext cx="33337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2200" b="1">
                <a:solidFill>
                  <a:srgbClr val="C00000"/>
                </a:solidFill>
              </a:rPr>
              <a:t>На рисунке изображен график функции y = f(x) и касательная к этому графику в точке абсциссой, равной 3. Найдите значение производной этой функции в точке x = 3.</a:t>
            </a:r>
            <a:br>
              <a:rPr lang="ru-RU" sz="2200" b="1">
                <a:solidFill>
                  <a:srgbClr val="C00000"/>
                </a:solidFill>
              </a:rPr>
            </a:br>
            <a:endParaRPr lang="ru-RU" sz="2200">
              <a:solidFill>
                <a:srgbClr val="C00000"/>
              </a:solidFill>
            </a:endParaRPr>
          </a:p>
        </p:txBody>
      </p:sp>
      <p:pic>
        <p:nvPicPr>
          <p:cNvPr id="34818" name="Объект 3" descr="http://egemat.ru/prepare/i/B8plot1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1484313"/>
            <a:ext cx="2532062" cy="2214562"/>
          </a:xfrm>
        </p:spPr>
      </p:pic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684213" y="1484313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Для решения используем геометрический смысл производной: значение производной функции в точке равняется угловому коэффициенту касательной к графику этой функции, проведенной в этой точке. Угловой коэффициент касательной равен тангенсу угла между касательной и положительным направлением оси х (tg α). Угол α = β, как накрест лежащие углы при параллельных прямых y=0, y=1 и секущей-касательной. Для треугольника ABC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 l="34750" r="30499"/>
          <a:stretch>
            <a:fillRect/>
          </a:stretch>
        </p:blipFill>
        <p:spPr bwMode="auto">
          <a:xfrm>
            <a:off x="827088" y="4714875"/>
            <a:ext cx="33543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789363"/>
            <a:ext cx="308133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>
                <a:solidFill>
                  <a:srgbClr val="C00000"/>
                </a:solidFill>
              </a:rPr>
              <a:t>На рисунке изображены график функции y=f(x)  и касательная к нему в точке с абсциссой x 0   . Найдите значение производной функции f(x)  в точке x 0   .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852738"/>
            <a:ext cx="45354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>
                <a:solidFill>
                  <a:srgbClr val="C00000"/>
                </a:solidFill>
              </a:rPr>
              <a:t>На рисунке изображены график функции y=f(x)  и касательная к нему в точке с абсциссой x 0   . Найдите значение производной функции f(x)  в точке x 0   .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089400"/>
            <a:ext cx="277495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Объект 3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8368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000"/>
              <a:t>По свойствам касательной</a:t>
            </a:r>
          </a:p>
          <a:p>
            <a:pPr>
              <a:lnSpc>
                <a:spcPct val="80000"/>
              </a:lnSpc>
            </a:pPr>
            <a:r>
              <a:rPr lang="ru-RU" sz="3000"/>
              <a:t>y=f ′ (x 0 )⋅x+b,  b=const </a:t>
            </a:r>
          </a:p>
          <a:p>
            <a:pPr>
              <a:lnSpc>
                <a:spcPct val="80000"/>
              </a:lnSpc>
            </a:pPr>
            <a:r>
              <a:rPr lang="ru-RU" sz="3000"/>
              <a:t>По рисунку видно, что касательная к функции f(x)  в точке x 0   проходит через точки (-3;2), (5,4). Следовательно, можно составить систему уравнений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DD"/>
              </a:clrFrom>
              <a:clrTo>
                <a:srgbClr val="FFFFDD">
                  <a:alpha val="0"/>
                </a:srgbClr>
              </a:clrTo>
            </a:clrChange>
          </a:blip>
          <a:srcRect l="48027" t="52492" r="37444" b="30122"/>
          <a:stretch>
            <a:fillRect/>
          </a:stretch>
        </p:blipFill>
        <p:spPr bwMode="auto">
          <a:xfrm>
            <a:off x="900113" y="4437063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>
                <a:solidFill>
                  <a:srgbClr val="C00000"/>
                </a:solidFill>
              </a:rPr>
              <a:t>Источники</a:t>
            </a:r>
          </a:p>
        </p:txBody>
      </p:sp>
      <p:sp>
        <p:nvSpPr>
          <p:cNvPr id="3789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http://reshuege.ru/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26463" cy="4525963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002060"/>
                </a:solidFill>
              </a:rPr>
              <a:t>Решение.</a:t>
            </a:r>
            <a:r>
              <a:rPr lang="ru-RU"/>
              <a:t/>
            </a:r>
            <a:br>
              <a:rPr lang="ru-RU"/>
            </a:br>
            <a:r>
              <a:rPr lang="ru-RU"/>
              <a:t>Точки максимума соответствуют точкам смены знака производной с плюса на минус. На отрезке [−9;6] функция имеет две точки максимума </a:t>
            </a:r>
            <a:r>
              <a:rPr lang="ru-RU" i="1"/>
              <a:t>x</a:t>
            </a:r>
            <a:r>
              <a:rPr lang="ru-RU"/>
              <a:t> = − 4 и </a:t>
            </a:r>
            <a:r>
              <a:rPr lang="ru-RU" i="1"/>
              <a:t>x</a:t>
            </a:r>
            <a:r>
              <a:rPr lang="ru-RU"/>
              <a:t> = 4. </a:t>
            </a:r>
            <a:br>
              <a:rPr lang="ru-RU"/>
            </a:br>
            <a:r>
              <a:rPr lang="ru-RU" b="1">
                <a:solidFill>
                  <a:srgbClr val="C00000"/>
                </a:solidFill>
              </a:rPr>
              <a:t>Ответ: 2</a:t>
            </a:r>
            <a:r>
              <a:rPr lang="ru-RU"/>
              <a:t>.</a:t>
            </a:r>
          </a:p>
          <a:p>
            <a:pPr>
              <a:buFontTx/>
              <a:buNone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000" b="1">
                <a:solidFill>
                  <a:srgbClr val="C00000"/>
                </a:solidFill>
              </a:rPr>
              <a:t>На рисунке изображен график производной функции </a:t>
            </a:r>
            <a:r>
              <a:rPr lang="ru-RU" sz="2000" b="1" i="1">
                <a:solidFill>
                  <a:srgbClr val="C00000"/>
                </a:solidFill>
              </a:rPr>
              <a:t>f(x)</a:t>
            </a:r>
            <a:r>
              <a:rPr lang="ru-RU" sz="2000" b="1">
                <a:solidFill>
                  <a:srgbClr val="C00000"/>
                </a:solidFill>
              </a:rPr>
              <a:t>, определенной на интервале (−10; 8). Найдите количество точек максимума функции </a:t>
            </a:r>
            <a:r>
              <a:rPr lang="ru-RU" sz="2000" b="1" i="1">
                <a:solidFill>
                  <a:srgbClr val="C00000"/>
                </a:solidFill>
              </a:rPr>
              <a:t>f(x)</a:t>
            </a:r>
            <a:r>
              <a:rPr lang="ru-RU" sz="2000" b="1">
                <a:solidFill>
                  <a:srgbClr val="C00000"/>
                </a:solidFill>
              </a:rPr>
              <a:t> на отрезке [−9;6].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/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1600"/>
              <a:t/>
            </a:r>
            <a:br>
              <a:rPr lang="ru-RU" sz="1600"/>
            </a:br>
            <a:r>
              <a:rPr lang="ru-RU" sz="1800"/>
              <a:t/>
            </a:r>
            <a:br>
              <a:rPr lang="ru-RU" sz="18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363" name="Объект 2"/>
          <p:cNvSpPr txBox="1">
            <a:spLocks/>
          </p:cNvSpPr>
          <p:nvPr/>
        </p:nvSpPr>
        <p:spPr bwMode="auto">
          <a:xfrm>
            <a:off x="4795838" y="1730375"/>
            <a:ext cx="418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/>
            </a:r>
            <a:br>
              <a:rPr lang="ru-RU" sz="3200">
                <a:latin typeface="Calibri" pitchFamily="34" charset="0"/>
              </a:rPr>
            </a:br>
            <a:endParaRPr lang="ru-RU" sz="3200">
              <a:latin typeface="Calibri" pitchFamily="34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221163"/>
            <a:ext cx="547370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26463" cy="4525963"/>
          </a:xfrm>
        </p:spPr>
        <p:txBody>
          <a:bodyPr/>
          <a:lstStyle/>
          <a:p>
            <a:r>
              <a:rPr lang="ru-RU" b="1">
                <a:solidFill>
                  <a:srgbClr val="002060"/>
                </a:solidFill>
              </a:rPr>
              <a:t>Решение.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000" b="1">
                <a:solidFill>
                  <a:srgbClr val="C00000"/>
                </a:solidFill>
              </a:rPr>
              <a:t>На рисунке изображен график функции y=f(x), определенной на интервале (−1; 12). Определите количество целых точек, в которых производная функции отрицательна.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/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1600"/>
              <a:t/>
            </a:r>
            <a:br>
              <a:rPr lang="ru-RU" sz="1600"/>
            </a:br>
            <a:r>
              <a:rPr lang="ru-RU" sz="1800"/>
              <a:t/>
            </a:r>
            <a:br>
              <a:rPr lang="ru-RU" sz="18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387" name="Объект 2"/>
          <p:cNvSpPr txBox="1">
            <a:spLocks/>
          </p:cNvSpPr>
          <p:nvPr/>
        </p:nvSpPr>
        <p:spPr bwMode="auto">
          <a:xfrm>
            <a:off x="4795838" y="1730375"/>
            <a:ext cx="418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/>
            </a:r>
            <a:br>
              <a:rPr lang="ru-RU" sz="3200">
                <a:latin typeface="Calibri" pitchFamily="34" charset="0"/>
              </a:rPr>
            </a:br>
            <a:endParaRPr lang="ru-RU" sz="3200">
              <a:latin typeface="Calibri" pitchFamily="34" charset="0"/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571500" y="2205038"/>
            <a:ext cx="781685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Производная функции отрицательна на тех интервалах, на которых функция убывает</a:t>
            </a:r>
            <a:r>
              <a:rPr lang="ru-RU" sz="2800"/>
              <a:t>.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002088"/>
            <a:ext cx="4392612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26463" cy="4525963"/>
          </a:xfrm>
        </p:spPr>
        <p:txBody>
          <a:bodyPr/>
          <a:lstStyle/>
          <a:p>
            <a:r>
              <a:rPr lang="ru-RU" b="1">
                <a:solidFill>
                  <a:srgbClr val="002060"/>
                </a:solidFill>
              </a:rPr>
              <a:t>Решение.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000" b="1">
                <a:solidFill>
                  <a:srgbClr val="C00000"/>
                </a:solidFill>
              </a:rPr>
              <a:t>На рисунке изображен график функции y=f(x), определенной на интервале (−1; 12). Определите количество целых точек, в которых производная функции отрицательна.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/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1600"/>
              <a:t/>
            </a:r>
            <a:br>
              <a:rPr lang="ru-RU" sz="1600"/>
            </a:br>
            <a:r>
              <a:rPr lang="ru-RU" sz="1800"/>
              <a:t/>
            </a:r>
            <a:br>
              <a:rPr lang="ru-RU" sz="18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411" name="Объект 2"/>
          <p:cNvSpPr txBox="1">
            <a:spLocks/>
          </p:cNvSpPr>
          <p:nvPr/>
        </p:nvSpPr>
        <p:spPr bwMode="auto">
          <a:xfrm>
            <a:off x="4795838" y="1730375"/>
            <a:ext cx="418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/>
            </a:r>
            <a:br>
              <a:rPr lang="ru-RU" sz="3200">
                <a:latin typeface="Calibri" pitchFamily="34" charset="0"/>
              </a:rPr>
            </a:br>
            <a:endParaRPr lang="ru-RU" sz="3200">
              <a:latin typeface="Calibri" pitchFamily="34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571500" y="2205038"/>
            <a:ext cx="78168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Производная функции отрицательна на тех интервалах, на которых функция убывает, т. е. на интервалах (0,5; 3), (6; 10) и (11; 12). В них содержатся целые точки 1, 2, 7, 8 и 9. Всего 5 точек. </a:t>
            </a:r>
            <a:br>
              <a:rPr lang="ru-RU" sz="2800">
                <a:latin typeface="Calibri" pitchFamily="34" charset="0"/>
              </a:rPr>
            </a:b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Ответ: 5.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002088"/>
            <a:ext cx="4392612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 b="1">
                <a:solidFill>
                  <a:srgbClr val="C00000"/>
                </a:solidFill>
              </a:rPr>
              <a:t>На рисунке изображен график производной функции f(x), определенной на интервале (−10; 4). Найдите промежутки убывания функции f(x). В ответе укажите длину наибольшего из них.</a:t>
            </a:r>
            <a:br>
              <a:rPr lang="ru-RU" sz="1800" b="1">
                <a:solidFill>
                  <a:srgbClr val="C00000"/>
                </a:solidFill>
              </a:rPr>
            </a:br>
            <a:r>
              <a:rPr lang="ru-RU" sz="1800" b="1">
                <a:solidFill>
                  <a:srgbClr val="C00000"/>
                </a:solidFill>
              </a:rPr>
              <a:t/>
            </a:r>
            <a:br>
              <a:rPr lang="ru-RU" sz="1800" b="1">
                <a:solidFill>
                  <a:srgbClr val="C00000"/>
                </a:solidFill>
              </a:rPr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sp>
        <p:nvSpPr>
          <p:cNvPr id="1843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z="3000" b="1">
                <a:solidFill>
                  <a:srgbClr val="002060"/>
                </a:solidFill>
              </a:rPr>
              <a:t>Решение.</a:t>
            </a:r>
            <a:r>
              <a:rPr lang="ru-RU" sz="3000"/>
              <a:t/>
            </a:r>
            <a:br>
              <a:rPr lang="ru-RU" sz="3000"/>
            </a:br>
            <a:r>
              <a:rPr lang="ru-RU" sz="3000"/>
              <a:t>Промежутки убывания функции </a:t>
            </a:r>
            <a:r>
              <a:rPr lang="ru-RU" sz="3000" i="1"/>
              <a:t>f(x)</a:t>
            </a:r>
            <a:r>
              <a:rPr lang="ru-RU" sz="3000"/>
              <a:t> соответствуют промежуткам, на которых производная функции отрицательна. </a:t>
            </a:r>
            <a:br>
              <a:rPr lang="ru-RU" sz="3000"/>
            </a:br>
            <a:endParaRPr lang="ru-RU" sz="3000" b="1">
              <a:solidFill>
                <a:srgbClr val="C00000"/>
              </a:solidFill>
            </a:endParaRPr>
          </a:p>
          <a:p>
            <a:r>
              <a:rPr lang="ru-RU" sz="3000"/>
              <a:t/>
            </a:r>
            <a:br>
              <a:rPr lang="ru-RU" sz="3000"/>
            </a:br>
            <a:endParaRPr lang="ru-RU" sz="3000"/>
          </a:p>
        </p:txBody>
      </p:sp>
      <p:pic>
        <p:nvPicPr>
          <p:cNvPr id="18435" name="Рисунок 3" descr="http://reshuege.ru/get_file?id=53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508500"/>
            <a:ext cx="49688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 b="1">
                <a:solidFill>
                  <a:srgbClr val="C00000"/>
                </a:solidFill>
              </a:rPr>
              <a:t>На рисунке изображен график производной функции f(x), определенной на интервале (−10; 4). Найдите промежутки убывания функции f(x). В ответе укажите длину наибольшего из них.</a:t>
            </a:r>
            <a:br>
              <a:rPr lang="ru-RU" sz="1800" b="1">
                <a:solidFill>
                  <a:srgbClr val="C00000"/>
                </a:solidFill>
              </a:rPr>
            </a:br>
            <a:r>
              <a:rPr lang="ru-RU" sz="1800" b="1">
                <a:solidFill>
                  <a:srgbClr val="C00000"/>
                </a:solidFill>
              </a:rPr>
              <a:t/>
            </a:r>
            <a:br>
              <a:rPr lang="ru-RU" sz="1800" b="1">
                <a:solidFill>
                  <a:srgbClr val="C00000"/>
                </a:solidFill>
              </a:rPr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ru-RU" sz="3000" b="1">
                <a:solidFill>
                  <a:srgbClr val="002060"/>
                </a:solidFill>
              </a:rPr>
              <a:t>Решение.</a:t>
            </a:r>
            <a:r>
              <a:rPr lang="ru-RU" sz="3000"/>
              <a:t/>
            </a:r>
            <a:br>
              <a:rPr lang="ru-RU" sz="3000"/>
            </a:br>
            <a:r>
              <a:rPr lang="ru-RU" sz="3000"/>
              <a:t>Промежутки убывания функции </a:t>
            </a:r>
            <a:r>
              <a:rPr lang="ru-RU" sz="3000" i="1"/>
              <a:t>f(x)</a:t>
            </a:r>
            <a:r>
              <a:rPr lang="ru-RU" sz="3000"/>
              <a:t> соответствуют промежуткам, на которых производная функции отрицательна, то есть интервалу (−9; −6) длиной 3 и интервалу (−2; 3) длиной 5. Длина наибольшего из них равна 5. </a:t>
            </a:r>
            <a:br>
              <a:rPr lang="ru-RU" sz="3000"/>
            </a:br>
            <a:r>
              <a:rPr lang="ru-RU" sz="3000" b="1">
                <a:solidFill>
                  <a:srgbClr val="C00000"/>
                </a:solidFill>
              </a:rPr>
              <a:t>Ответ: 5.</a:t>
            </a:r>
          </a:p>
          <a:p>
            <a:r>
              <a:rPr lang="ru-RU" sz="3000"/>
              <a:t/>
            </a:r>
            <a:br>
              <a:rPr lang="ru-RU" sz="3000"/>
            </a:br>
            <a:endParaRPr lang="ru-RU" sz="3000"/>
          </a:p>
        </p:txBody>
      </p:sp>
      <p:pic>
        <p:nvPicPr>
          <p:cNvPr id="19459" name="Рисунок 3" descr="http://reshuege.ru/get_file?id=53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508500"/>
            <a:ext cx="49688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r>
              <a:rPr lang="ru-RU" sz="2000" b="1">
                <a:solidFill>
                  <a:srgbClr val="C00000"/>
                </a:solidFill>
              </a:rPr>
              <a:t>На рисунке изображен график производной функции </a:t>
            </a:r>
            <a:r>
              <a:rPr lang="ru-RU" sz="2000" b="1" i="1">
                <a:solidFill>
                  <a:srgbClr val="C00000"/>
                </a:solidFill>
              </a:rPr>
              <a:t>f(x)</a:t>
            </a:r>
            <a:r>
              <a:rPr lang="ru-RU" sz="2000" b="1">
                <a:solidFill>
                  <a:srgbClr val="C00000"/>
                </a:solidFill>
              </a:rPr>
              <a:t>, определенной на интервале (−7; 14). Найдите количество точек максимума функции </a:t>
            </a:r>
            <a:r>
              <a:rPr lang="ru-RU" sz="2000" b="1" i="1">
                <a:solidFill>
                  <a:srgbClr val="C00000"/>
                </a:solidFill>
              </a:rPr>
              <a:t>f(x)</a:t>
            </a:r>
            <a:r>
              <a:rPr lang="ru-RU" sz="2000" b="1">
                <a:solidFill>
                  <a:srgbClr val="C00000"/>
                </a:solidFill>
              </a:rPr>
              <a:t> на отрезке [−6; 9]. </a:t>
            </a:r>
            <a:br>
              <a:rPr lang="ru-RU" sz="2000" b="1">
                <a:solidFill>
                  <a:srgbClr val="C00000"/>
                </a:solidFill>
              </a:rPr>
            </a:br>
            <a:endParaRPr lang="ru-RU" sz="2000" b="1">
              <a:solidFill>
                <a:srgbClr val="C00000"/>
              </a:solidFill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002060"/>
                </a:solidFill>
              </a:rPr>
              <a:t>Решение.</a:t>
            </a:r>
            <a:r>
              <a:rPr lang="ru-RU"/>
              <a:t/>
            </a:r>
            <a:br>
              <a:rPr lang="ru-RU"/>
            </a:br>
            <a:r>
              <a:rPr lang="ru-RU"/>
              <a:t>Точки максимума соответствуют точкам смены знака производной с положительного на отрицательный. </a:t>
            </a:r>
            <a:endParaRPr lang="ru-RU" b="1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383088"/>
            <a:ext cx="5545137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r>
              <a:rPr lang="ru-RU" sz="2000" b="1">
                <a:solidFill>
                  <a:srgbClr val="C00000"/>
                </a:solidFill>
              </a:rPr>
              <a:t>На рисунке изображен график производной функции </a:t>
            </a:r>
            <a:r>
              <a:rPr lang="ru-RU" sz="2000" b="1" i="1">
                <a:solidFill>
                  <a:srgbClr val="C00000"/>
                </a:solidFill>
              </a:rPr>
              <a:t>f(x)</a:t>
            </a:r>
            <a:r>
              <a:rPr lang="ru-RU" sz="2000" b="1">
                <a:solidFill>
                  <a:srgbClr val="C00000"/>
                </a:solidFill>
              </a:rPr>
              <a:t>, определенной на интервале (−7; 14). Найдите количество точек максимума функции </a:t>
            </a:r>
            <a:r>
              <a:rPr lang="ru-RU" sz="2000" b="1" i="1">
                <a:solidFill>
                  <a:srgbClr val="C00000"/>
                </a:solidFill>
              </a:rPr>
              <a:t>f(x)</a:t>
            </a:r>
            <a:r>
              <a:rPr lang="ru-RU" sz="2000" b="1">
                <a:solidFill>
                  <a:srgbClr val="C00000"/>
                </a:solidFill>
              </a:rPr>
              <a:t> на отрезке [−6; 9]. </a:t>
            </a:r>
            <a:br>
              <a:rPr lang="ru-RU" sz="2000" b="1">
                <a:solidFill>
                  <a:srgbClr val="C00000"/>
                </a:solidFill>
              </a:rPr>
            </a:br>
            <a:endParaRPr lang="ru-RU" sz="2000" b="1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002060"/>
                </a:solidFill>
              </a:rPr>
              <a:t>Решение.</a:t>
            </a:r>
            <a:r>
              <a:rPr lang="ru-RU"/>
              <a:t/>
            </a:r>
            <a:br>
              <a:rPr lang="ru-RU"/>
            </a:br>
            <a:r>
              <a:rPr lang="ru-RU"/>
              <a:t>Точки максимума соответствуют точкам смены знака производной с положительного на отрицательный. На отрезке [−6; 9] функция имеет одну точку максимума </a:t>
            </a:r>
            <a:r>
              <a:rPr lang="ru-RU" i="1"/>
              <a:t>x</a:t>
            </a:r>
            <a:r>
              <a:rPr lang="ru-RU"/>
              <a:t> = 7. </a:t>
            </a:r>
            <a:br>
              <a:rPr lang="ru-RU"/>
            </a:br>
            <a:r>
              <a:rPr lang="ru-RU" b="1">
                <a:solidFill>
                  <a:srgbClr val="C00000"/>
                </a:solidFill>
              </a:rPr>
              <a:t>Ответ: 1.</a:t>
            </a:r>
          </a:p>
          <a:p>
            <a:pPr>
              <a:lnSpc>
                <a:spcPct val="90000"/>
              </a:lnSpc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383088"/>
            <a:ext cx="5545137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887</Words>
  <Application>Microsoft Office PowerPoint</Application>
  <PresentationFormat>Экран (4:3)</PresentationFormat>
  <Paragraphs>57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Оформление по умолчанию</vt:lpstr>
      <vt:lpstr>Решение заданий части В   ЕГЭ по математике</vt:lpstr>
      <vt:lpstr>       На рисунке изображен график производной функции f(x), определенной на интервале (−10; 8). Найдите количество точек максимума функции f(x) на отрезке [−9;6].      </vt:lpstr>
      <vt:lpstr>       На рисунке изображен график производной функции f(x), определенной на интервале (−10; 8). Найдите количество точек максимума функции f(x) на отрезке [−9;6].      </vt:lpstr>
      <vt:lpstr>          На рисунке изображен график функции y=f(x), определенной на интервале (−1; 12). Определите количество целых точек, в которых производная функции отрицательна.         </vt:lpstr>
      <vt:lpstr>          На рисунке изображен график функции y=f(x), определенной на интервале (−1; 12). Определите количество целых точек, в которых производная функции отрицательна.         </vt:lpstr>
      <vt:lpstr>   На рисунке изображен график производной функции f(x), определенной на интервале (−10; 4). Найдите промежутки убывания функции f(x). В ответе укажите длину наибольшего из них.    </vt:lpstr>
      <vt:lpstr>   На рисунке изображен график производной функции f(x), определенной на интервале (−10; 4). Найдите промежутки убывания функции f(x). В ответе укажите длину наибольшего из них.    </vt:lpstr>
      <vt:lpstr>На рисунке изображен график производной функции f(x), определенной на интервале (−7; 14). Найдите количество точек максимума функции f(x) на отрезке [−6; 9].  </vt:lpstr>
      <vt:lpstr>На рисунке изображен график производной функции f(x), определенной на интервале (−7; 14). Найдите количество точек максимума функции f(x) на отрезке [−6; 9].  </vt:lpstr>
      <vt:lpstr>   На рисунке изображен график производной функции f(x), определенной на интервале (−8; 6). Найдите промежутки возрастания функции f(x). В ответе укажите длину наибольшего из них.    </vt:lpstr>
      <vt:lpstr>   На рисунке изображен график производной функции f(x), определенной на интервале (−8; 6). Найдите промежутки возрастания функции f(x). В ответе укажите длину наибольшего из них.    </vt:lpstr>
      <vt:lpstr>  На рисунке изображен график производной функции f(x), определенной на интервале (−7; 10). Найдите количество точек минимума функции f(x) на отрезке [−3; 8].   </vt:lpstr>
      <vt:lpstr>  На рисунке изображен график производной функции f(x), определенной на интервале (−7; 10). Найдите количество точек минимума функции f(x) на отрезке [−3; 8].   </vt:lpstr>
      <vt:lpstr>Слайд 14</vt:lpstr>
      <vt:lpstr>Слайд 15</vt:lpstr>
      <vt:lpstr>      На рисунке изображен график производной функции f(x), определенной на интервале (−16; 4). Найдите количество точек экстремума функции f(x) на отрезке [−14; 2].   </vt:lpstr>
      <vt:lpstr> На рисунке изображен график функции y=f(x), определенной на интервале (−2; 12). Найдите сумму точек экстремума функции f(x).  </vt:lpstr>
      <vt:lpstr>Слайд 18</vt:lpstr>
      <vt:lpstr>Слайд 19</vt:lpstr>
      <vt:lpstr>   На рисунке изображён график функции y=f(x) и касательная к нему в точке с абсциссой x0. Найдите значение производной функции f(x) в точке x0.   </vt:lpstr>
      <vt:lpstr>   На рисунке изображён график функции y=f(x) и касательная к нему в точке с абсциссой x0. Найдите значение производной функции f(x) в точке x0.   </vt:lpstr>
      <vt:lpstr>На рисунке изображен график функции y = f(x) и касательная к этому графику в точке абсциссой, равной 3. Найдите значение производной этой функции в точке x = 3. </vt:lpstr>
      <vt:lpstr>На рисунке изображены график функции y=f(x)  и касательная к нему в точке с абсциссой x 0   . Найдите значение производной функции f(x)  в точке x 0   . </vt:lpstr>
      <vt:lpstr>На рисунке изображены график функции y=f(x)  и касательная к нему в точке с абсциссой x 0   . Найдите значение производной функции f(x)  в точке x 0   . </vt:lpstr>
      <vt:lpstr>Источники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заданий В8   ЕГЭ по математике</dc:title>
  <dc:creator>User</dc:creator>
  <cp:lastModifiedBy>Наташа</cp:lastModifiedBy>
  <cp:revision>18</cp:revision>
  <dcterms:created xsi:type="dcterms:W3CDTF">2012-12-30T16:46:45Z</dcterms:created>
  <dcterms:modified xsi:type="dcterms:W3CDTF">2014-07-11T21:52:03Z</dcterms:modified>
</cp:coreProperties>
</file>