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E28700"/>
    <a:srgbClr val="FF9900"/>
    <a:srgbClr val="FFCC00"/>
    <a:srgbClr val="FFFF99"/>
    <a:srgbClr val="CCFF33"/>
    <a:srgbClr val="FFFF66"/>
    <a:srgbClr val="0E4B0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82" autoAdjust="0"/>
    <p:restoredTop sz="94660"/>
  </p:normalViewPr>
  <p:slideViewPr>
    <p:cSldViewPr>
      <p:cViewPr varScale="1">
        <p:scale>
          <a:sx n="68" d="100"/>
          <a:sy n="68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8-21T21:37:42.69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5BCC-452B-456B-9FAF-E5DBB7182E31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BCCE-BE3C-4389-80E3-521E39692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1BCCE-BE3C-4389-80E3-521E396926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DF79"/>
            </a:gs>
            <a:gs pos="70000">
              <a:srgbClr val="FFC000"/>
            </a:gs>
            <a:gs pos="100000">
              <a:srgbClr val="E287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5350-3187-4AA5-B38D-4AEC62A8C32A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1CC2-31C8-4735-A173-86BC7B4EF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00562" y="3929066"/>
            <a:ext cx="4429156" cy="2571768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 smtClean="0">
                <a:latin typeface="+mn-lt"/>
              </a:rPr>
              <a:t>Учитель биологии лицея № 470 </a:t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>С</a:t>
            </a:r>
            <a:r>
              <a:rPr lang="ru-RU" sz="4000" dirty="0" smtClean="0">
                <a:latin typeface="+mn-lt"/>
              </a:rPr>
              <a:t>качко Мария Павловна</a:t>
            </a:r>
            <a:endParaRPr lang="ru-RU" sz="4000" dirty="0">
              <a:latin typeface="+mn-lt"/>
            </a:endParaRPr>
          </a:p>
        </p:txBody>
      </p:sp>
      <p:pic>
        <p:nvPicPr>
          <p:cNvPr id="1030" name="Picture 6" descr="C:\Users\Sergey\AppData\Local\Microsoft\Windows\Temporary Internet Files\Content.IE5\FZROEMX3\MP90031687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4510">
            <a:off x="401583" y="3869743"/>
            <a:ext cx="3829064" cy="2520800"/>
          </a:xfrm>
          <a:prstGeom prst="rect">
            <a:avLst/>
          </a:prstGeom>
          <a:noFill/>
        </p:spPr>
      </p:pic>
      <p:pic>
        <p:nvPicPr>
          <p:cNvPr id="1036" name="Picture 12" descr="C:\Users\Sergey\AppData\Local\Microsoft\Windows\Temporary Internet Files\Content.IE5\FZROEMX3\MC9004380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1785950" cy="1785950"/>
          </a:xfrm>
          <a:prstGeom prst="rect">
            <a:avLst/>
          </a:prstGeom>
          <a:noFill/>
        </p:spPr>
      </p:pic>
      <p:pic>
        <p:nvPicPr>
          <p:cNvPr id="1037" name="Picture 13" descr="C:\Users\Sergey\AppData\Local\Microsoft\Windows\Temporary Internet Files\Content.IE5\FZROEMX3\MC9004380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928802"/>
            <a:ext cx="2028844" cy="17144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857356" y="428604"/>
            <a:ext cx="65356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Насекомых.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Перепончатокрылые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9" name="Picture 15" descr="C:\Users\Sergey\AppData\Local\Microsoft\Windows\Temporary Internet Files\Content.IE5\FZROEMX3\MC9004380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0449">
            <a:off x="2376014" y="1947394"/>
            <a:ext cx="1897003" cy="1897003"/>
          </a:xfrm>
          <a:prstGeom prst="rect">
            <a:avLst/>
          </a:prstGeom>
          <a:noFill/>
        </p:spPr>
      </p:pic>
      <p:pic>
        <p:nvPicPr>
          <p:cNvPr id="1040" name="Picture 16" descr="C:\Users\Sergey\AppData\Local\Microsoft\Windows\Temporary Internet Files\Content.IE5\FZROEMX3\MC9004380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5834">
            <a:off x="254884" y="2112248"/>
            <a:ext cx="1965628" cy="1965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94"/>
          </a:xfrm>
        </p:spPr>
        <p:txBody>
          <a:bodyPr/>
          <a:lstStyle/>
          <a:p>
            <a:r>
              <a:rPr lang="ru-RU" dirty="0" smtClean="0"/>
              <a:t>Муравейник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5429288" cy="57864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Муравейник  очень сложное архитектурное сооружение чаще всего конусовидной формы, размер которого доходит до 2 - 2,5м высотой.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Основной строительный материал – земля, хвоинки, травинки, веточки. Внешняя часть муравейника -     насыпная, а под ней находится основная часть – подземная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Температура в муравейнике поддерживается с помощью самих жильцов. Температуру муравьи меряют усами, которые чувствуют перепад всего в 0,25</a:t>
            </a:r>
            <a:r>
              <a:rPr lang="en-US" sz="2400" dirty="0" smtClean="0"/>
              <a:t>°</a:t>
            </a:r>
            <a:r>
              <a:rPr lang="ru-RU" sz="2400" dirty="0" smtClean="0"/>
              <a:t>С.  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7" name="Рисунок 6" descr="муравейн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14422"/>
            <a:ext cx="2643187" cy="265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http://www.zoofirma.ru/images/stories/sicret/23/23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71942"/>
            <a:ext cx="3071834" cy="2475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C:\Users\Sergey\AppData\Local\Microsoft\Windows\Temporary Internet Files\Content.IE5\R50KAT89\MC90023317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928694" cy="1149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перепончатокрылых в природе и жизни человека</a:t>
            </a:r>
            <a:endParaRPr lang="ru-RU" dirty="0"/>
          </a:p>
        </p:txBody>
      </p:sp>
      <p:pic>
        <p:nvPicPr>
          <p:cNvPr id="5" name="Picture 9" descr="C:\Users\Sergey\AppData\Local\Microsoft\Windows\Temporary Internet Files\Content.IE5\TO7N4NXK\MC90024025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753071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335756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Почвообразователи</a:t>
            </a:r>
            <a:endParaRPr lang="ru-RU" sz="2400" dirty="0"/>
          </a:p>
        </p:txBody>
      </p:sp>
      <p:pic>
        <p:nvPicPr>
          <p:cNvPr id="8" name="Picture 8" descr="C:\Users\Sergey\AppData\Local\Microsoft\Windows\Temporary Internet Files\Content.IE5\D205FNA9\MC90030420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928694" cy="10150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5072074"/>
            <a:ext cx="3571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Мед, прополис, пчелиный яд и другие продукты пчелиной жизнедеятельности</a:t>
            </a:r>
          </a:p>
          <a:p>
            <a:endParaRPr lang="ru-RU" dirty="0"/>
          </a:p>
        </p:txBody>
      </p:sp>
      <p:pic>
        <p:nvPicPr>
          <p:cNvPr id="10" name="Picture 5" descr="C:\Users\Sergey\AppData\Local\Microsoft\Windows\Temporary Internet Files\Content.IE5\TO7N4NXK\MC90028048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429264"/>
            <a:ext cx="1285884" cy="1193380"/>
          </a:xfrm>
          <a:prstGeom prst="rect">
            <a:avLst/>
          </a:prstGeom>
          <a:noFill/>
        </p:spPr>
      </p:pic>
      <p:pic>
        <p:nvPicPr>
          <p:cNvPr id="11" name="Picture 10" descr="C:\Users\Sergey\AppData\Local\Microsoft\Windows\Temporary Internet Files\Content.IE5\D205FNA9\MC900353875[2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643050"/>
            <a:ext cx="2206437" cy="164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596" y="1857364"/>
            <a:ext cx="41434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Опыление растений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Разносят семена и распространяют некоторые растения</a:t>
            </a:r>
          </a:p>
          <a:p>
            <a:pPr algn="ctr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14" name="Picture 11" descr="C:\Users\Sergey\AppData\Local\Microsoft\Windows\Temporary Internet Files\Content.IE5\FZROEMX3\MM90036524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000504"/>
            <a:ext cx="1143008" cy="12858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29322" y="542926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ru-RU" sz="2400" dirty="0" smtClean="0"/>
              <a:t>Вред жилью и здоровью человека, саду и огороду</a:t>
            </a:r>
          </a:p>
        </p:txBody>
      </p:sp>
      <p:pic>
        <p:nvPicPr>
          <p:cNvPr id="16" name="Picture 14" descr="C:\Users\Sergey\AppData\Local\Microsoft\Windows\Temporary Internet Files\Content.IE5\FZROEMX3\MC900299073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3929066"/>
            <a:ext cx="1261532" cy="10001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29058" y="414338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7"/>
              </a:buBlip>
            </a:pPr>
            <a:r>
              <a:rPr lang="ru-RU" sz="2400" dirty="0" smtClean="0"/>
              <a:t>Переносчики заболеваний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Интересные факты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357850" cy="13573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cs typeface="AngsanaUPC" pitchFamily="18" charset="-34"/>
              </a:rPr>
              <a:t>     «</a:t>
            </a:r>
            <a:r>
              <a:rPr lang="ru-RU" sz="2600" dirty="0">
                <a:cs typeface="AngsanaUPC" pitchFamily="18" charset="-34"/>
              </a:rPr>
              <a:t>Пчёлы-кукушки» - пчелы подсемейства </a:t>
            </a:r>
            <a:r>
              <a:rPr lang="en-US" sz="2600" dirty="0" err="1">
                <a:cs typeface="AngsanaUPC" pitchFamily="18" charset="-34"/>
              </a:rPr>
              <a:t>Nomadinae</a:t>
            </a:r>
            <a:r>
              <a:rPr lang="en-US" sz="2600" dirty="0">
                <a:cs typeface="AngsanaUPC" pitchFamily="18" charset="-34"/>
              </a:rPr>
              <a:t>.</a:t>
            </a:r>
            <a:r>
              <a:rPr lang="ru-RU" sz="2600" dirty="0">
                <a:cs typeface="AngsanaUPC" pitchFamily="18" charset="-34"/>
              </a:rPr>
              <a:t>  Не добывают </a:t>
            </a:r>
            <a:r>
              <a:rPr lang="ru-RU" sz="2600" dirty="0" smtClean="0">
                <a:cs typeface="AngsanaUPC" pitchFamily="18" charset="-34"/>
              </a:rPr>
              <a:t>пропитание  </a:t>
            </a:r>
            <a:r>
              <a:rPr lang="ru-RU" sz="2600" dirty="0">
                <a:cs typeface="AngsanaUPC" pitchFamily="18" charset="-34"/>
              </a:rPr>
              <a:t>и не строят </a:t>
            </a:r>
            <a:r>
              <a:rPr lang="ru-RU" sz="2600" dirty="0" smtClean="0">
                <a:cs typeface="AngsanaUPC" pitchFamily="18" charset="-34"/>
              </a:rPr>
              <a:t>гнезда</a:t>
            </a:r>
          </a:p>
          <a:p>
            <a:pPr>
              <a:buNone/>
            </a:pPr>
            <a:endParaRPr lang="ru-RU" dirty="0" smtClean="0">
              <a:cs typeface="AngsanaUPC" pitchFamily="18" charset="-34"/>
            </a:endParaRPr>
          </a:p>
        </p:txBody>
      </p:sp>
      <p:pic>
        <p:nvPicPr>
          <p:cNvPr id="19458" name="Picture 2" descr="File:Nomada fulvicorni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2499728" cy="185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7" name="Picture 1" descr="C:\Users\Sergey\AppData\Local\Microsoft\Windows\Temporary Internet Files\Content.IE5\D205FNA9\MC90044136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1428760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71462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ngsanaUPC" pitchFamily="18" charset="-34"/>
              </a:rPr>
              <a:t>Пчёлы не любят синий и желтый цвет</a:t>
            </a:r>
          </a:p>
          <a:p>
            <a:endParaRPr lang="ru-RU" sz="2400" dirty="0"/>
          </a:p>
        </p:txBody>
      </p:sp>
      <p:pic>
        <p:nvPicPr>
          <p:cNvPr id="4099" name="Picture 3" descr="Какие насекомые могут использоваться при порезах вместо хирургических швов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3714752"/>
            <a:ext cx="1357322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371475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Жвалы</a:t>
            </a:r>
            <a:r>
              <a:rPr lang="ru-RU" sz="2400" dirty="0" smtClean="0"/>
              <a:t> особых африканских муравьев настолько мощные, что их используют для стягивания открытых</a:t>
            </a:r>
            <a:endParaRPr lang="ru-RU" sz="2400" dirty="0"/>
          </a:p>
        </p:txBody>
      </p:sp>
      <p:pic>
        <p:nvPicPr>
          <p:cNvPr id="4103" name="Picture 7" descr="http://psycholog4u.ru/wp-content/uploads/2012/05/76188313_0a151fe2c3888d3d385f3d4182823f40-e13525380431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143512"/>
            <a:ext cx="2786082" cy="15703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14678" y="5357826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мире на каждого человека приходится один миллион муравьев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Угадай кто</a:t>
            </a:r>
            <a:endParaRPr lang="ru-RU" dirty="0"/>
          </a:p>
        </p:txBody>
      </p:sp>
      <p:pic>
        <p:nvPicPr>
          <p:cNvPr id="28673" name="Picture 1" descr="C:\Users\Sergey\AppData\Local\Microsoft\Windows\Temporary Internet Files\Content.IE5\R50KAT89\MC90028217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1071570" cy="1166954"/>
          </a:xfrm>
          <a:prstGeom prst="rect">
            <a:avLst/>
          </a:prstGeom>
          <a:noFill/>
        </p:spPr>
      </p:pic>
      <p:pic>
        <p:nvPicPr>
          <p:cNvPr id="28675" name="Picture 3" descr="http://indasad.ru/images/stories/zashita_rastenii/poleznosti/poleznie_nasekomie/naezd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3310">
            <a:off x="501039" y="865840"/>
            <a:ext cx="2971800" cy="2476501"/>
          </a:xfrm>
          <a:prstGeom prst="rect">
            <a:avLst/>
          </a:prstGeom>
          <a:noFill/>
        </p:spPr>
      </p:pic>
      <p:pic>
        <p:nvPicPr>
          <p:cNvPr id="28677" name="Picture 5" descr="http://www.agroacadem.ru/wp-content/uploads/2012/04/%D0%AF%D0%B1%D0%BB%D0%BE%D0%BD%D0%BD%D1%8B%D0%B9-%D0%BF%D0%BB%D0%BE%D0%B4%D0%BE%D0%B2%D1%8B%D0%B9-%D0%BF%D0%B8%D0%BB%D0%B8%D0%BB%D1%8C%D1%89%D0%B8%D0%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3759">
            <a:off x="452086" y="4200338"/>
            <a:ext cx="2428892" cy="2084431"/>
          </a:xfrm>
          <a:prstGeom prst="rect">
            <a:avLst/>
          </a:prstGeom>
          <a:noFill/>
        </p:spPr>
      </p:pic>
      <p:pic>
        <p:nvPicPr>
          <p:cNvPr id="28679" name="Picture 7" descr="http://zooclub.ru/attach/chlen/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97603">
            <a:off x="5981786" y="1375282"/>
            <a:ext cx="2923526" cy="2416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961479">
            <a:off x="293925" y="338581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Наездник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 rot="755646">
            <a:off x="5877276" y="3918137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Шмель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 rot="21225118">
            <a:off x="513532" y="630747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Пилильщик </a:t>
            </a:r>
            <a:endParaRPr lang="ru-RU" sz="2000" dirty="0"/>
          </a:p>
        </p:txBody>
      </p:sp>
      <p:pic>
        <p:nvPicPr>
          <p:cNvPr id="28681" name="Picture 9" descr="http://sitesovety.ru/wp-content/uploads/2011/08/%D1%87%D1%82%D0%BE-%D0%B4%D0%B5%D0%BB%D0%B0%D1%82%D1%8C-%D0%B5%D1%81%D0%BB%D0%B8-%D1%83%D0%BA%D1%83%D1%81%D0%B8%D0%BB%D0%B0-%D0%BE%D1%81%D0%B0-%D0%B8%D0%BB%D0%B8-%D0%BF%D1%87%D0%B5%D0%BB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285992"/>
            <a:ext cx="2407698" cy="25784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57554" y="507207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Оса</a:t>
            </a:r>
            <a:endParaRPr lang="ru-RU" sz="2400" dirty="0"/>
          </a:p>
        </p:txBody>
      </p:sp>
      <p:pic>
        <p:nvPicPr>
          <p:cNvPr id="28683" name="Picture 11" descr="http://www.stihi.ru/pics/2010/05/06/88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5550">
            <a:off x="5963959" y="4398206"/>
            <a:ext cx="2518858" cy="18891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536008">
            <a:off x="5330077" y="6010193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Пчела (трутень)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14620"/>
            <a:ext cx="9144000" cy="11430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4" name="Picture 4" descr="C:\Users\Sergey\AppData\Local\Microsoft\Windows\Temporary Internet Files\Content.IE5\R50KAT89\MC90042836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72008"/>
            <a:ext cx="2578105" cy="1897345"/>
          </a:xfrm>
          <a:prstGeom prst="rect">
            <a:avLst/>
          </a:prstGeom>
          <a:noFill/>
        </p:spPr>
      </p:pic>
      <p:pic>
        <p:nvPicPr>
          <p:cNvPr id="30725" name="Picture 5" descr="C:\Users\Sergey\AppData\Local\Microsoft\Windows\Temporary Internet Files\Content.IE5\FZROEMX3\MC9003842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818742" cy="143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План </a:t>
            </a:r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4118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Общая </a:t>
            </a:r>
            <a:r>
              <a:rPr lang="ru-RU" dirty="0">
                <a:hlinkClick r:id="rId2" action="ppaction://hlinksldjump"/>
              </a:rPr>
              <a:t>х</a:t>
            </a:r>
            <a:r>
              <a:rPr lang="ru-RU" dirty="0" smtClean="0">
                <a:hlinkClick r:id="rId2" action="ppaction://hlinksldjump"/>
              </a:rPr>
              <a:t>арактеристика отряда перепончатокрылых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3" action="ppaction://hlinksldjump"/>
              </a:rPr>
              <a:t>Пчёлы. </a:t>
            </a:r>
            <a:r>
              <a:rPr lang="ru-RU" dirty="0" smtClean="0">
                <a:hlinkClick r:id="rId4" action="ppaction://hlinksldjump"/>
              </a:rPr>
              <a:t>Особенности образа жизни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5" action="ppaction://hlinksldjump"/>
              </a:rPr>
              <a:t>Мёд, его значение и применение в жизни человека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6" action="ppaction://hlinksldjump"/>
              </a:rPr>
              <a:t>Муравьи. Особенности строения и жизнедеятельности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7" action="ppaction://hlinksldjump"/>
              </a:rPr>
              <a:t>Выводы урока. Особенности общественных насекомых. Их значение в природе и жизни человека</a:t>
            </a:r>
            <a:endParaRPr lang="ru-RU" dirty="0"/>
          </a:p>
        </p:txBody>
      </p:sp>
      <p:pic>
        <p:nvPicPr>
          <p:cNvPr id="2052" name="Picture 4" descr="C:\Users\Sergey\AppData\Local\Microsoft\Windows\Temporary Internet Files\Content.IE5\D205FNA9\MC90024077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85728"/>
            <a:ext cx="2214578" cy="233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ru-RU" dirty="0" smtClean="0"/>
              <a:t>Общая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072362" cy="34290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300 тыс. видов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Распространены повсеместно (за исключением Антарктиды)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Две пары прозрачных перепончатых крыльев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голове: усики, одна пара сложных или три простых глаза, грызущий или лижущий ротовой аппарат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с полным превращением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Встречаются общественные насекомые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8434" name="Picture 2" descr="http://dic.academic.ru/pictures/dic_biology/n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3531260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standart1c.ru/upload/medialibrary/f88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86124"/>
            <a:ext cx="2643205" cy="198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img1.liveinternet.ru/images/attach/c/4/79/209/79209599_o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572008"/>
            <a:ext cx="3071833" cy="205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71934" y="621508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Оса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215338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Пчёлы – общественные насекомые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143800" cy="52864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Около 20 тыс. видов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Распространенны повсеместно (кроме </a:t>
            </a:r>
            <a:r>
              <a:rPr lang="ru-RU" dirty="0"/>
              <a:t>А</a:t>
            </a:r>
            <a:r>
              <a:rPr lang="ru-RU" dirty="0" smtClean="0"/>
              <a:t>нтарктиды)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Ротовой аппарат </a:t>
            </a:r>
            <a:r>
              <a:rPr lang="ru-RU" dirty="0"/>
              <a:t>лижуще-грызущий (</a:t>
            </a:r>
            <a:r>
              <a:rPr lang="ru-RU" dirty="0" smtClean="0"/>
              <a:t>нижняя </a:t>
            </a:r>
            <a:r>
              <a:rPr lang="ru-RU" dirty="0"/>
              <a:t>губа и нижняя челюсть вытягиваются в трубочку, формируется хоботок с язычком, при этом верхние челюсти (</a:t>
            </a:r>
            <a:r>
              <a:rPr lang="ru-RU" dirty="0" smtClean="0"/>
              <a:t>жвала) </a:t>
            </a:r>
            <a:r>
              <a:rPr lang="ru-RU" dirty="0"/>
              <a:t>— </a:t>
            </a:r>
            <a:r>
              <a:rPr lang="ru-RU" dirty="0" smtClean="0"/>
              <a:t>сохраняются)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Питаются нектаром и пыльцой, используя нектар в качестве источника энергии, а пыльцу для получения белков и других питательных веществ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Имеют две пары крыльев, </a:t>
            </a:r>
            <a:r>
              <a:rPr lang="ru-RU" dirty="0"/>
              <a:t> задняя пара по размеру меньше </a:t>
            </a:r>
            <a:r>
              <a:rPr lang="ru-RU" dirty="0" smtClean="0"/>
              <a:t>передней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7411" name="AutoShape 3" descr="http://files.school-collection.edu.ru/dlrstore/0014311a-d928-c2bb-0139-90188d24e0e1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071810"/>
            <a:ext cx="1643074" cy="2371727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215338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roenie-pch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501122" cy="548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Пчелиная семья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357454"/>
          </a:xfrm>
        </p:spPr>
        <p:txBody>
          <a:bodyPr>
            <a:normAutofit fontScale="62500" lnSpcReduction="20000"/>
          </a:bodyPr>
          <a:lstStyle/>
          <a:p>
            <a:pPr marL="495300" indent="-495300"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ru-RU" sz="3800" dirty="0" smtClean="0"/>
              <a:t>Пчелиная семья включает до 80 тыс. пчел.</a:t>
            </a:r>
          </a:p>
          <a:p>
            <a:pPr marL="495300" indent="-495300"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ru-RU" sz="3800" dirty="0" smtClean="0"/>
              <a:t>Большинство членов этой семьи – рабочие пчелы (бесплодные самки).</a:t>
            </a:r>
          </a:p>
          <a:p>
            <a:pPr marL="495300" indent="-495300"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ru-RU" sz="3800" dirty="0" smtClean="0"/>
              <a:t>В семье пчел есть одна самка, способная откладывать яйца до 2-3 тыс. яиц,- это матка. Летом в семье появляются несколько сотен самцов - трутней. Они не могут добывать пищу самостоятельно.</a:t>
            </a:r>
          </a:p>
          <a:p>
            <a:pPr marL="495300" indent="-495300"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ru-RU" sz="3800" dirty="0" smtClean="0"/>
              <a:t>Зимуют в улье, тесно сбившись в клубок и поддерживают </a:t>
            </a:r>
            <a:r>
              <a:rPr lang="en-US" sz="3800" dirty="0" smtClean="0"/>
              <a:t>t</a:t>
            </a:r>
            <a:r>
              <a:rPr lang="ru-RU" sz="3800" dirty="0" smtClean="0"/>
              <a:t>=+15</a:t>
            </a:r>
            <a:r>
              <a:rPr lang="en-US" sz="3800" dirty="0" smtClean="0"/>
              <a:t>°</a:t>
            </a:r>
            <a:r>
              <a:rPr lang="ru-RU" sz="3800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 descr="matka-truten-pch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643314"/>
            <a:ext cx="5643602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600076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Матка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Трутень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6027003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Рабочая пчела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жизнедеятельности пчел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635834" y="222026"/>
            <a:ext cx="2071702" cy="4627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http://www.agroxxi.ru/images/roy-pch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00175"/>
            <a:ext cx="3500461" cy="2597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728915" cy="2166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86182" y="600076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Танцы пчел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60722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Роение</a:t>
            </a:r>
            <a:endParaRPr lang="ru-RU" sz="3200" dirty="0"/>
          </a:p>
        </p:txBody>
      </p:sp>
      <p:pic>
        <p:nvPicPr>
          <p:cNvPr id="24580" name="Picture 4" descr="http://lovesad.ru/images/stories/00002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000504"/>
            <a:ext cx="276225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215338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082660"/>
          </a:xfrm>
        </p:spPr>
        <p:txBody>
          <a:bodyPr/>
          <a:lstStyle/>
          <a:p>
            <a:r>
              <a:rPr lang="ru-RU" dirty="0" smtClean="0"/>
              <a:t>Мёд</a:t>
            </a:r>
            <a:r>
              <a:rPr lang="en-US" dirty="0" smtClean="0"/>
              <a:t> </a:t>
            </a:r>
            <a:r>
              <a:rPr lang="ru-RU" dirty="0" smtClean="0"/>
              <a:t>и его свойства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7577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ru-RU" dirty="0" smtClean="0"/>
              <a:t>Пчелы дают питательный и целебный мед, а также воск, идущий на различные технические цели.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ru-RU" dirty="0" smtClean="0"/>
              <a:t>Мед – это долголетие. Применяется при лечении заболеваний кроветворных органов, сердечно-сосудистой системы, кожных заболеваний, при простудах.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</a:pPr>
            <a:r>
              <a:rPr lang="ru-RU" dirty="0" smtClean="0"/>
              <a:t>Мед обогащает организм человека витаминами, белками, углеводами, ферментами, повышает его тонус. </a:t>
            </a:r>
          </a:p>
        </p:txBody>
      </p:sp>
      <p:pic>
        <p:nvPicPr>
          <p:cNvPr id="23554" name="Picture 2" descr="C:\Users\Sergey\AppData\Local\Microsoft\Windows\Temporary Internet Files\Content.IE5\R50KAT89\MC90024127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1571636" cy="1236671"/>
          </a:xfrm>
          <a:prstGeom prst="rect">
            <a:avLst/>
          </a:prstGeom>
          <a:noFill/>
        </p:spPr>
      </p:pic>
      <p:pic>
        <p:nvPicPr>
          <p:cNvPr id="23556" name="Picture 4" descr="http://vkys-jzizni.ru/wp-content/uploads/2012/11/me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3181707" cy="471490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Муравьи – общественные насекомые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6143668" cy="56435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Известно около 10 тыс. видов муравьев. Размеры тела</a:t>
            </a:r>
            <a:r>
              <a:rPr lang="en-US" sz="2400" dirty="0" smtClean="0"/>
              <a:t> </a:t>
            </a:r>
            <a:r>
              <a:rPr lang="ru-RU" sz="2400" dirty="0" smtClean="0"/>
              <a:t>- 0,8-30</a:t>
            </a:r>
            <a:r>
              <a:rPr lang="en-US" sz="2400" dirty="0" smtClean="0"/>
              <a:t> </a:t>
            </a:r>
            <a:r>
              <a:rPr lang="ru-RU" sz="2400" dirty="0" smtClean="0"/>
              <a:t>мм. Окраска от светло-желтой до черной.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Распространены повсеместно, кроме Антарктиды и Крайнего Севера.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Муравьи могут строить огромные муравейники. В семье насчитывают до 500-800 тыс. и даже до 1млн особей в муравейнике.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Живут большими семьями, где есть самки, самцы и рабочие муравьи.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При благоприятных условиях семья может существовать 100 лет. За это время в семье сменяется много поколений: самки живут максимум 15-20 лет,  рабочие муравьи – 3 года.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8" descr="муравейник и яй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899598"/>
            <a:ext cx="2357454" cy="574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570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Учитель биологии лицея № 470  Скачко Мария Павловна</vt:lpstr>
      <vt:lpstr>План урока</vt:lpstr>
      <vt:lpstr>Общая характеристика</vt:lpstr>
      <vt:lpstr>Пчёлы – общественные насекомые</vt:lpstr>
      <vt:lpstr>Слайд 5</vt:lpstr>
      <vt:lpstr>Пчелиная семья</vt:lpstr>
      <vt:lpstr>Особенности жизнедеятельности пчел</vt:lpstr>
      <vt:lpstr>Мёд и его свойства </vt:lpstr>
      <vt:lpstr>Муравьи – общественные насекомые</vt:lpstr>
      <vt:lpstr>Муравейник</vt:lpstr>
      <vt:lpstr>Значение перепончатокрылых в природе и жизни человека</vt:lpstr>
      <vt:lpstr>Интересные факты </vt:lpstr>
      <vt:lpstr>Угадай кто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47</cp:revision>
  <dcterms:created xsi:type="dcterms:W3CDTF">2013-08-21T11:25:48Z</dcterms:created>
  <dcterms:modified xsi:type="dcterms:W3CDTF">2013-08-22T14:39:21Z</dcterms:modified>
</cp:coreProperties>
</file>