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74" r:id="rId2"/>
    <p:sldId id="256" r:id="rId3"/>
    <p:sldId id="257" r:id="rId4"/>
    <p:sldId id="258" r:id="rId5"/>
    <p:sldId id="259" r:id="rId6"/>
    <p:sldId id="260" r:id="rId7"/>
    <p:sldId id="261" r:id="rId8"/>
    <p:sldId id="262" r:id="rId9"/>
    <p:sldId id="263" r:id="rId10"/>
    <p:sldId id="264" r:id="rId11"/>
    <p:sldId id="267" r:id="rId12"/>
    <p:sldId id="268" r:id="rId13"/>
    <p:sldId id="269" r:id="rId14"/>
    <p:sldId id="270" r:id="rId15"/>
    <p:sldId id="271" r:id="rId16"/>
    <p:sldId id="272" r:id="rId17"/>
  </p:sldIdLst>
  <p:sldSz cx="9144000" cy="6858000" type="screen4x3"/>
  <p:notesSz cx="6884988" cy="100187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p:scale>
          <a:sx n="64" d="100"/>
          <a:sy n="64" d="100"/>
        </p:scale>
        <p:origin x="-69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med" advClick="0"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zhenskievoprosy.ru/busy-iz-tkani-svoimi-rukami.html" TargetMode="Externa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zhenskievoprosy.ru/busy-iz-tkani-svoimi-rukami.html" TargetMode="Externa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zhenskievoprosy.ru/busy-iz-tkani-svoimi-rukami.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zhenskievoprosy.ru/busy-iz-tkani-svoimi-rukami.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zhenskievoprosy.ru/busy-iz-tkani-svoimi-rukami.html" TargetMode="Externa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zhenskievoprosy.ru/busy-iz-tkani-svoimi-rukami.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zhenskievoprosy.ru/busy-iz-tkani-svoimi-rukami.html" TargetMode="Externa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Tulips.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4666530"/>
          </a:xfrm>
        </p:spPr>
        <p:txBody>
          <a:bodyPr>
            <a:normAutofit/>
          </a:bodyPr>
          <a:lstStyle/>
          <a:p>
            <a:r>
              <a:rPr lang="ru-RU" b="1" i="1" dirty="0" smtClean="0">
                <a:solidFill>
                  <a:srgbClr val="FF0000"/>
                </a:solidFill>
                <a:latin typeface="Georgia" pitchFamily="18" charset="0"/>
              </a:rPr>
              <a:t>8 Марта- праздник весны, света.</a:t>
            </a:r>
            <a:br>
              <a:rPr lang="ru-RU" b="1" i="1" dirty="0" smtClean="0">
                <a:solidFill>
                  <a:srgbClr val="FF0000"/>
                </a:solidFill>
                <a:latin typeface="Georgia" pitchFamily="18" charset="0"/>
              </a:rPr>
            </a:br>
            <a:r>
              <a:rPr lang="ru-RU" b="1" i="1" dirty="0" smtClean="0">
                <a:solidFill>
                  <a:srgbClr val="FF0000"/>
                </a:solidFill>
                <a:latin typeface="Georgia" pitchFamily="18" charset="0"/>
              </a:rPr>
              <a:t>Поздравим наших мам!</a:t>
            </a:r>
            <a:endParaRPr lang="ru-RU" b="1" i="1" dirty="0">
              <a:solidFill>
                <a:srgbClr val="FF0000"/>
              </a:solidFill>
              <a:latin typeface="Georgia" pitchFamily="18" charset="0"/>
            </a:endParaRPr>
          </a:p>
        </p:txBody>
      </p:sp>
    </p:spTree>
  </p:cSld>
  <p:clrMapOvr>
    <a:masterClrMapping/>
  </p:clrMapOvr>
  <p:transition spd="med"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428604"/>
            <a:ext cx="8358246" cy="877163"/>
          </a:xfrm>
          <a:prstGeom prst="rect">
            <a:avLst/>
          </a:prstGeom>
        </p:spPr>
        <p:txBody>
          <a:bodyPr wrap="square">
            <a:spAutoFit/>
          </a:bodyPr>
          <a:lstStyle/>
          <a:p>
            <a:r>
              <a:rPr lang="ru-RU" sz="1700" b="1" dirty="0" smtClean="0">
                <a:solidFill>
                  <a:schemeClr val="tx2">
                    <a:lumMod val="75000"/>
                  </a:schemeClr>
                </a:solidFill>
              </a:rPr>
              <a:t>Эти бусы из ткани не обязательно собирать на леску. Их можно сшивать, скрепляя отдельные элементы между собой, или собрать на две параллельных лески. Если этого не сделать, бусины при носке будут иногда поворачиваться на ребро.</a:t>
            </a:r>
            <a:r>
              <a:rPr lang="ru-RU" sz="1700" b="1" dirty="0" smtClean="0">
                <a:solidFill>
                  <a:schemeClr val="tx2">
                    <a:lumMod val="75000"/>
                  </a:schemeClr>
                </a:solidFill>
                <a:hlinkClick r:id="rId2"/>
              </a:rPr>
              <a:t>.</a:t>
            </a:r>
            <a:endParaRPr lang="ru-RU" sz="1700" b="1" dirty="0">
              <a:solidFill>
                <a:schemeClr val="tx2">
                  <a:lumMod val="75000"/>
                </a:schemeClr>
              </a:solidFill>
            </a:endParaRPr>
          </a:p>
        </p:txBody>
      </p:sp>
      <p:pic>
        <p:nvPicPr>
          <p:cNvPr id="21506" name="Picture 2" descr="C:\Users\Рания\Desktop\конференция\busy-iz-tkani-svoimi-rukami-13.jpg"/>
          <p:cNvPicPr>
            <a:picLocks noChangeAspect="1" noChangeArrowheads="1"/>
          </p:cNvPicPr>
          <p:nvPr/>
        </p:nvPicPr>
        <p:blipFill>
          <a:blip r:embed="rId3" cstate="print"/>
          <a:srcRect/>
          <a:stretch>
            <a:fillRect/>
          </a:stretch>
        </p:blipFill>
        <p:spPr bwMode="auto">
          <a:xfrm>
            <a:off x="5429256" y="1785926"/>
            <a:ext cx="3500462" cy="4286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1507" name="Picture 3" descr="C:\Users\Рания\Desktop\конференция\busy-iz-tkani-svoimi-rukami-14.jpg"/>
          <p:cNvPicPr>
            <a:picLocks noChangeAspect="1" noChangeArrowheads="1"/>
          </p:cNvPicPr>
          <p:nvPr/>
        </p:nvPicPr>
        <p:blipFill>
          <a:blip r:embed="rId4" cstate="print"/>
          <a:srcRect/>
          <a:stretch>
            <a:fillRect/>
          </a:stretch>
        </p:blipFill>
        <p:spPr bwMode="auto">
          <a:xfrm>
            <a:off x="785786" y="1785926"/>
            <a:ext cx="3786214" cy="43315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rot="10800000" flipV="1">
            <a:off x="4000496" y="571480"/>
            <a:ext cx="4643470" cy="5572164"/>
          </a:xfrm>
        </p:spPr>
        <p:txBody>
          <a:bodyPr>
            <a:normAutofit fontScale="90000"/>
          </a:bodyPr>
          <a:lstStyle/>
          <a:p>
            <a:pPr algn="l" eaLnBrk="1" fontAlgn="auto" hangingPunct="1">
              <a:spcAft>
                <a:spcPts val="0"/>
              </a:spcAft>
              <a:defRPr/>
            </a:pPr>
            <a:r>
              <a:rPr lang="ru-RU" dirty="0" smtClean="0"/>
              <a:t/>
            </a:r>
            <a:br>
              <a:rPr lang="ru-RU" dirty="0" smtClean="0"/>
            </a:br>
            <a:r>
              <a:rPr lang="ru-RU" sz="2000" dirty="0" smtClean="0">
                <a:solidFill>
                  <a:schemeClr val="tx2">
                    <a:lumMod val="75000"/>
                  </a:schemeClr>
                </a:solidFill>
              </a:rPr>
              <a:t>Изготовить бусины своими руками очень просто.</a:t>
            </a:r>
            <a:br>
              <a:rPr lang="ru-RU" sz="2000" dirty="0" smtClean="0">
                <a:solidFill>
                  <a:schemeClr val="tx2">
                    <a:lumMod val="75000"/>
                  </a:schemeClr>
                </a:solidFill>
              </a:rPr>
            </a:br>
            <a:r>
              <a:rPr lang="ru-RU" sz="2000" dirty="0" smtClean="0">
                <a:solidFill>
                  <a:schemeClr val="tx2">
                    <a:lumMod val="75000"/>
                  </a:schemeClr>
                </a:solidFill>
              </a:rPr>
              <a:t>    На первом этапе берем нитку с иголкой и кусочек ткани. </a:t>
            </a:r>
            <a:br>
              <a:rPr lang="ru-RU" sz="2000" dirty="0" smtClean="0">
                <a:solidFill>
                  <a:schemeClr val="tx2">
                    <a:lumMod val="75000"/>
                  </a:schemeClr>
                </a:solidFill>
              </a:rPr>
            </a:br>
            <a:r>
              <a:rPr lang="ru-RU" sz="2000" dirty="0" smtClean="0">
                <a:solidFill>
                  <a:schemeClr val="tx2">
                    <a:lumMod val="75000"/>
                  </a:schemeClr>
                </a:solidFill>
              </a:rPr>
              <a:t> Для «жатой» бусины форма лоскутка не имеет большого значения.  Желательно использовать кусочки рыхлой ткани (например, остатки трикотажа), потому что чем плотнее ткань, тем труднее будет её протыкать через несколько слоев. </a:t>
            </a:r>
            <a:br>
              <a:rPr lang="ru-RU" sz="2000" dirty="0" smtClean="0">
                <a:solidFill>
                  <a:schemeClr val="tx2">
                    <a:lumMod val="75000"/>
                  </a:schemeClr>
                </a:solidFill>
              </a:rPr>
            </a:br>
            <a:r>
              <a:rPr lang="ru-RU" sz="2000" dirty="0" smtClean="0">
                <a:solidFill>
                  <a:schemeClr val="tx2">
                    <a:lumMod val="75000"/>
                  </a:schemeClr>
                </a:solidFill>
              </a:rPr>
              <a:t>Швом «вперед иголку» произвольно (не обязательно идеально по кругу) прокладываем строчку по краю ткани. В конце иголка должна оказаться на лицевой стороне. </a:t>
            </a:r>
            <a:br>
              <a:rPr lang="ru-RU" sz="2000" dirty="0" smtClean="0">
                <a:solidFill>
                  <a:schemeClr val="tx2">
                    <a:lumMod val="75000"/>
                  </a:schemeClr>
                </a:solidFill>
              </a:rPr>
            </a:br>
            <a:r>
              <a:rPr lang="ru-RU" dirty="0" smtClean="0">
                <a:solidFill>
                  <a:schemeClr val="tx2">
                    <a:lumMod val="75000"/>
                  </a:schemeClr>
                </a:solidFill>
              </a:rPr>
              <a:t/>
            </a:r>
            <a:br>
              <a:rPr lang="ru-RU" dirty="0" smtClean="0">
                <a:solidFill>
                  <a:schemeClr val="tx2">
                    <a:lumMod val="75000"/>
                  </a:schemeClr>
                </a:solidFill>
              </a:rPr>
            </a:br>
            <a:r>
              <a:rPr lang="ru-RU" dirty="0" smtClean="0"/>
              <a:t/>
            </a:r>
            <a:br>
              <a:rPr lang="ru-RU" dirty="0" smtClean="0"/>
            </a:br>
            <a:r>
              <a:rPr lang="ru-RU" dirty="0" smtClean="0"/>
              <a:t/>
            </a:r>
            <a:br>
              <a:rPr lang="ru-RU" dirty="0" smtClean="0"/>
            </a:br>
            <a:endParaRPr lang="ru-RU" dirty="0"/>
          </a:p>
        </p:txBody>
      </p:sp>
      <p:pic>
        <p:nvPicPr>
          <p:cNvPr id="4099" name="Рисунок 9" descr="делаем гладкую бусину из ткани и синтепона своими руками"/>
          <p:cNvPicPr>
            <a:picLocks noChangeAspect="1" noChangeArrowheads="1"/>
          </p:cNvPicPr>
          <p:nvPr/>
        </p:nvPicPr>
        <p:blipFill>
          <a:blip r:embed="rId2" cstate="print"/>
          <a:srcRect/>
          <a:stretch>
            <a:fillRect/>
          </a:stretch>
        </p:blipFill>
        <p:spPr bwMode="auto">
          <a:xfrm>
            <a:off x="214282" y="1285860"/>
            <a:ext cx="3695700" cy="3571875"/>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7929618" cy="857256"/>
          </a:xfrm>
        </p:spPr>
        <p:txBody>
          <a:bodyPr>
            <a:normAutofit/>
          </a:bodyPr>
          <a:lstStyle/>
          <a:p>
            <a:pPr eaLnBrk="1" fontAlgn="auto" hangingPunct="1">
              <a:spcAft>
                <a:spcPts val="0"/>
              </a:spcAft>
              <a:defRPr/>
            </a:pPr>
            <a:r>
              <a:rPr lang="ru-RU" sz="1800" dirty="0" smtClean="0">
                <a:solidFill>
                  <a:schemeClr val="tx2">
                    <a:lumMod val="75000"/>
                  </a:schemeClr>
                </a:solidFill>
              </a:rPr>
              <a:t>Для объема и большей плотности бусины, необходимо вложить внутрь ткани  кусочек </a:t>
            </a:r>
            <a:r>
              <a:rPr lang="ru-RU" sz="1800" i="1" dirty="0" err="1" smtClean="0">
                <a:solidFill>
                  <a:schemeClr val="tx2">
                    <a:lumMod val="75000"/>
                  </a:schemeClr>
                </a:solidFill>
              </a:rPr>
              <a:t>синтепона</a:t>
            </a:r>
            <a:r>
              <a:rPr lang="ru-RU" sz="1800" dirty="0" smtClean="0">
                <a:solidFill>
                  <a:schemeClr val="tx2">
                    <a:lumMod val="75000"/>
                  </a:schemeClr>
                </a:solidFill>
              </a:rPr>
              <a:t> или </a:t>
            </a:r>
            <a:r>
              <a:rPr lang="ru-RU" sz="1800" i="1" dirty="0" smtClean="0">
                <a:solidFill>
                  <a:schemeClr val="tx2">
                    <a:lumMod val="75000"/>
                  </a:schemeClr>
                </a:solidFill>
              </a:rPr>
              <a:t>ваты</a:t>
            </a:r>
            <a:r>
              <a:rPr lang="ru-RU" sz="1800" dirty="0" smtClean="0">
                <a:solidFill>
                  <a:schemeClr val="tx2">
                    <a:lumMod val="75000"/>
                  </a:schemeClr>
                </a:solidFill>
              </a:rPr>
              <a:t>.</a:t>
            </a:r>
            <a:endParaRPr lang="ru-RU" sz="1800" dirty="0">
              <a:solidFill>
                <a:schemeClr val="tx2">
                  <a:lumMod val="75000"/>
                </a:schemeClr>
              </a:solidFill>
            </a:endParaRPr>
          </a:p>
        </p:txBody>
      </p:sp>
      <p:pic>
        <p:nvPicPr>
          <p:cNvPr id="5" name="Рисунок 3" descr="заправляем концы внутрь получившегося мешочка своими руками"/>
          <p:cNvPicPr>
            <a:picLocks noGrp="1" noChangeAspect="1" noChangeArrowheads="1"/>
          </p:cNvPicPr>
          <p:nvPr>
            <p:ph type="pic" idx="1"/>
          </p:nvPr>
        </p:nvPicPr>
        <p:blipFill>
          <a:blip r:embed="rId2" cstate="print"/>
          <a:srcRect t="7386" b="7386"/>
          <a:stretch>
            <a:fillRect/>
          </a:stretch>
        </p:blipFill>
        <p:spPr>
          <a:xfrm>
            <a:off x="1857356" y="1857364"/>
            <a:ext cx="5486400" cy="4114800"/>
          </a:xfrm>
          <a:noFill/>
          <a:ln w="9525">
            <a:noFill/>
          </a:ln>
        </p:spPr>
      </p:pic>
    </p:spTree>
  </p:cSld>
  <p:clrMapOvr>
    <a:masterClrMapping/>
  </p:clrMapOvr>
  <p:transition spd="med"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 descr="стягиваем лоскуток чтобы сшить бусину своими руками"/>
          <p:cNvPicPr>
            <a:picLocks noGrp="1" noChangeAspect="1" noChangeArrowheads="1"/>
          </p:cNvPicPr>
          <p:nvPr>
            <p:ph type="pic" idx="1"/>
          </p:nvPr>
        </p:nvPicPr>
        <p:blipFill>
          <a:blip r:embed="rId2" cstate="print"/>
          <a:srcRect t="10938" b="10938"/>
          <a:stretch>
            <a:fillRect/>
          </a:stretch>
        </p:blipFill>
        <p:spPr>
          <a:xfrm>
            <a:off x="1857356" y="714356"/>
            <a:ext cx="5486400" cy="4114800"/>
          </a:xfrm>
          <a:noFill/>
          <a:ln w="9525">
            <a:noFill/>
          </a:ln>
        </p:spPr>
      </p:pic>
      <p:sp>
        <p:nvSpPr>
          <p:cNvPr id="6146" name="Текст 3"/>
          <p:cNvSpPr>
            <a:spLocks noGrp="1"/>
          </p:cNvSpPr>
          <p:nvPr>
            <p:ph type="body" sz="half" idx="2"/>
          </p:nvPr>
        </p:nvSpPr>
        <p:spPr/>
        <p:txBody>
          <a:bodyPr>
            <a:normAutofit/>
          </a:bodyPr>
          <a:lstStyle/>
          <a:p>
            <a:pPr eaLnBrk="1" hangingPunct="1"/>
            <a:r>
              <a:rPr lang="ru-RU" sz="3600" dirty="0" smtClean="0">
                <a:solidFill>
                  <a:schemeClr val="tx2">
                    <a:lumMod val="75000"/>
                  </a:schemeClr>
                </a:solidFill>
              </a:rPr>
              <a:t>Стягиваем лоскуток.</a:t>
            </a:r>
          </a:p>
        </p:txBody>
      </p:sp>
    </p:spTree>
  </p:cSld>
  <p:clrMapOvr>
    <a:masterClrMapping/>
  </p:clrMapOvr>
  <p:transition spd="med"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4" descr="начинаем стягивать жатую бусину из лоскутка своими руками"/>
          <p:cNvPicPr>
            <a:picLocks noGrp="1" noChangeAspect="1" noChangeArrowheads="1"/>
          </p:cNvPicPr>
          <p:nvPr>
            <p:ph type="pic" idx="1"/>
          </p:nvPr>
        </p:nvPicPr>
        <p:blipFill>
          <a:blip r:embed="rId2" cstate="print"/>
          <a:srcRect t="6395" b="6395"/>
          <a:stretch>
            <a:fillRect/>
          </a:stretch>
        </p:blipFill>
        <p:spPr>
          <a:xfrm>
            <a:off x="1857356" y="1500174"/>
            <a:ext cx="5486400" cy="4114800"/>
          </a:xfrm>
          <a:noFill/>
          <a:ln w="9525">
            <a:noFill/>
          </a:ln>
        </p:spPr>
      </p:pic>
      <p:sp>
        <p:nvSpPr>
          <p:cNvPr id="4" name="Текст 3"/>
          <p:cNvSpPr>
            <a:spLocks noGrp="1"/>
          </p:cNvSpPr>
          <p:nvPr>
            <p:ph type="body" sz="half" idx="2"/>
          </p:nvPr>
        </p:nvSpPr>
        <p:spPr>
          <a:xfrm>
            <a:off x="357158" y="357166"/>
            <a:ext cx="8143875" cy="1571612"/>
          </a:xfrm>
        </p:spPr>
        <p:txBody>
          <a:bodyPr>
            <a:normAutofit fontScale="40000" lnSpcReduction="20000"/>
          </a:bodyPr>
          <a:lstStyle/>
          <a:p>
            <a:pPr eaLnBrk="1" fontAlgn="auto" hangingPunct="1">
              <a:spcAft>
                <a:spcPts val="0"/>
              </a:spcAft>
              <a:buClr>
                <a:schemeClr val="tx1">
                  <a:shade val="95000"/>
                </a:schemeClr>
              </a:buClr>
              <a:buFont typeface="Wingdings 2"/>
              <a:buNone/>
              <a:defRPr/>
            </a:pPr>
            <a:r>
              <a:rPr lang="ru-RU" sz="5000" dirty="0" smtClean="0"/>
              <a:t>Заправляем концы внутрь мешочка. Закрепляем нитку дополнительным стежком, чтобы получившийся мешочек не раскрывался.</a:t>
            </a:r>
          </a:p>
          <a:p>
            <a:pPr eaLnBrk="1" fontAlgn="auto" hangingPunct="1">
              <a:spcAft>
                <a:spcPts val="0"/>
              </a:spcAft>
              <a:buClr>
                <a:schemeClr val="tx1">
                  <a:shade val="95000"/>
                </a:schemeClr>
              </a:buClr>
              <a:buFont typeface="Wingdings 2"/>
              <a:buNone/>
              <a:defRPr/>
            </a:pPr>
            <a:r>
              <a:rPr lang="ru-RU" sz="5000" dirty="0" smtClean="0"/>
              <a:t>Можно украсить жатые  бусины бисером, поедками, крупными бусами. </a:t>
            </a:r>
          </a:p>
          <a:p>
            <a:pPr eaLnBrk="1" fontAlgn="auto" hangingPunct="1">
              <a:spcAft>
                <a:spcPts val="0"/>
              </a:spcAft>
              <a:buClr>
                <a:schemeClr val="tx1">
                  <a:shade val="95000"/>
                </a:schemeClr>
              </a:buClr>
              <a:buFont typeface="Wingdings 2"/>
              <a:buNone/>
              <a:defRPr/>
            </a:pPr>
            <a:r>
              <a:rPr lang="ru-RU" sz="5000" dirty="0" smtClean="0"/>
              <a:t>           </a:t>
            </a:r>
          </a:p>
          <a:p>
            <a:pPr eaLnBrk="1" fontAlgn="auto" hangingPunct="1">
              <a:spcAft>
                <a:spcPts val="0"/>
              </a:spcAft>
              <a:buClr>
                <a:schemeClr val="tx1">
                  <a:shade val="95000"/>
                </a:schemeClr>
              </a:buClr>
              <a:buFont typeface="Wingdings 2"/>
              <a:buNone/>
              <a:defRPr/>
            </a:pPr>
            <a:endParaRPr lang="ru-RU" sz="2000" dirty="0" smtClean="0"/>
          </a:p>
          <a:p>
            <a:pPr eaLnBrk="1" fontAlgn="auto" hangingPunct="1">
              <a:spcAft>
                <a:spcPts val="0"/>
              </a:spcAft>
              <a:buClr>
                <a:schemeClr val="tx1">
                  <a:shade val="95000"/>
                </a:schemeClr>
              </a:buClr>
              <a:buFont typeface="Wingdings 2"/>
              <a:buNone/>
              <a:defRPr/>
            </a:pPr>
            <a:endParaRPr lang="ru-RU" dirty="0"/>
          </a:p>
        </p:txBody>
      </p:sp>
    </p:spTree>
  </p:cSld>
  <p:clrMapOvr>
    <a:masterClrMapping/>
  </p:clrMapOvr>
  <p:transition spd="med"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descr="стягиваем жатую бусину из лоскутка своими руками"/>
          <p:cNvPicPr>
            <a:picLocks noGrp="1" noChangeAspect="1" noChangeArrowheads="1"/>
          </p:cNvPicPr>
          <p:nvPr>
            <p:ph type="pic" idx="1"/>
          </p:nvPr>
        </p:nvPicPr>
        <p:blipFill>
          <a:blip r:embed="rId2" cstate="print"/>
          <a:srcRect t="6395" b="6395"/>
          <a:stretch>
            <a:fillRect/>
          </a:stretch>
        </p:blipFill>
        <p:spPr>
          <a:xfrm>
            <a:off x="1785918" y="2000240"/>
            <a:ext cx="5486400" cy="3929090"/>
          </a:xfrm>
          <a:noFill/>
          <a:ln w="9525">
            <a:noFill/>
          </a:ln>
        </p:spPr>
      </p:pic>
      <p:sp>
        <p:nvSpPr>
          <p:cNvPr id="8194" name="Текст 3"/>
          <p:cNvSpPr>
            <a:spLocks noGrp="1"/>
          </p:cNvSpPr>
          <p:nvPr>
            <p:ph type="body" sz="half" idx="2"/>
          </p:nvPr>
        </p:nvSpPr>
        <p:spPr>
          <a:xfrm>
            <a:off x="714348" y="428604"/>
            <a:ext cx="7858179" cy="1214446"/>
          </a:xfrm>
        </p:spPr>
        <p:txBody>
          <a:bodyPr>
            <a:normAutofit fontScale="25000" lnSpcReduction="20000"/>
          </a:bodyPr>
          <a:lstStyle/>
          <a:p>
            <a:pPr algn="l" eaLnBrk="1" hangingPunct="1"/>
            <a:r>
              <a:rPr lang="ru-RU" sz="9600" dirty="0" smtClean="0">
                <a:solidFill>
                  <a:schemeClr val="tx2">
                    <a:lumMod val="75000"/>
                  </a:schemeClr>
                </a:solidFill>
              </a:rPr>
              <a:t>А теперь начинаем стягивать заготовку в разных направлениях, формируя круглую бусину. Для этого протыкаем мешочек иголкой насквозь и стягиваем. Особое внимание уделяем отверстию, стяните его маленькими стежками, чтобы оно стало </a:t>
            </a:r>
            <a:r>
              <a:rPr lang="ru-RU" sz="9600" b="1" dirty="0" smtClean="0">
                <a:solidFill>
                  <a:schemeClr val="tx2">
                    <a:lumMod val="75000"/>
                  </a:schemeClr>
                </a:solidFill>
              </a:rPr>
              <a:t>незаметным. </a:t>
            </a:r>
            <a:endParaRPr lang="ru-RU" sz="9600" dirty="0" smtClean="0">
              <a:solidFill>
                <a:schemeClr val="tx2">
                  <a:lumMod val="75000"/>
                </a:schemeClr>
              </a:solidFill>
            </a:endParaRPr>
          </a:p>
          <a:p>
            <a:pPr eaLnBrk="1" hangingPunct="1"/>
            <a:endParaRPr lang="ru-RU" dirty="0" smtClean="0">
              <a:solidFill>
                <a:schemeClr val="tx2">
                  <a:lumMod val="75000"/>
                </a:schemeClr>
              </a:solidFill>
            </a:endParaRPr>
          </a:p>
        </p:txBody>
      </p:sp>
    </p:spTree>
  </p:cSld>
  <p:clrMapOvr>
    <a:masterClrMapping/>
  </p:clrMapOvr>
  <p:transition spd="med"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7" descr="бусы из обычных и сделанных своими руками из ткани бусин"/>
          <p:cNvPicPr>
            <a:picLocks noChangeAspect="1" noChangeArrowheads="1"/>
          </p:cNvPicPr>
          <p:nvPr/>
        </p:nvPicPr>
        <p:blipFill>
          <a:blip r:embed="rId2" cstate="print"/>
          <a:srcRect/>
          <a:stretch>
            <a:fillRect/>
          </a:stretch>
        </p:blipFill>
        <p:spPr bwMode="auto">
          <a:xfrm>
            <a:off x="2357438" y="1428750"/>
            <a:ext cx="4643437" cy="4899025"/>
          </a:xfrm>
          <a:prstGeom prst="rect">
            <a:avLst/>
          </a:prstGeom>
          <a:noFill/>
          <a:ln w="9525">
            <a:noFill/>
            <a:miter lim="800000"/>
            <a:headEnd/>
            <a:tailEnd/>
          </a:ln>
        </p:spPr>
      </p:pic>
      <p:sp>
        <p:nvSpPr>
          <p:cNvPr id="7" name="Заголовок 6"/>
          <p:cNvSpPr>
            <a:spLocks noGrp="1"/>
          </p:cNvSpPr>
          <p:nvPr>
            <p:ph type="title"/>
          </p:nvPr>
        </p:nvSpPr>
        <p:spPr/>
        <p:txBody>
          <a:bodyPr>
            <a:noAutofit/>
          </a:bodyPr>
          <a:lstStyle/>
          <a:p>
            <a:pPr eaLnBrk="1" fontAlgn="auto" hangingPunct="1">
              <a:spcAft>
                <a:spcPts val="0"/>
              </a:spcAft>
              <a:defRPr/>
            </a:pPr>
            <a:r>
              <a:rPr lang="ru-RU" sz="2000" dirty="0" smtClean="0"/>
              <a:t>Можно перемежать Ваши лоскутные бусины с обычными, сплетёнными из бисера, связанными или сделанными в технике валяния из шерсти, главное, чтобы они подходили друг другу по цвету.</a:t>
            </a:r>
            <a:endParaRPr lang="ru-RU" sz="2000" dirty="0"/>
          </a:p>
        </p:txBody>
      </p:sp>
    </p:spTree>
  </p:cSld>
  <p:clrMapOvr>
    <a:masterClrMapping/>
  </p:clrMapOvr>
  <p:transition spd="med"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214290"/>
            <a:ext cx="8215338" cy="1754326"/>
          </a:xfrm>
          <a:prstGeom prst="rect">
            <a:avLst/>
          </a:prstGeom>
          <a:noFill/>
        </p:spPr>
        <p:txBody>
          <a:bodyPr wrap="squar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Бусы из ткани своими руками</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4" name="Рисунок 3" descr="handmade-beads_big.jpg"/>
          <p:cNvPicPr>
            <a:picLocks noChangeAspect="1"/>
          </p:cNvPicPr>
          <p:nvPr/>
        </p:nvPicPr>
        <p:blipFill>
          <a:blip r:embed="rId2" cstate="print"/>
          <a:stretch>
            <a:fillRect/>
          </a:stretch>
        </p:blipFill>
        <p:spPr>
          <a:xfrm>
            <a:off x="357158" y="1928802"/>
            <a:ext cx="2357454" cy="17662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IMG_8652.jpg"/>
          <p:cNvPicPr>
            <a:picLocks noChangeAspect="1"/>
          </p:cNvPicPr>
          <p:nvPr/>
        </p:nvPicPr>
        <p:blipFill>
          <a:blip r:embed="rId3" cstate="print"/>
          <a:stretch>
            <a:fillRect/>
          </a:stretch>
        </p:blipFill>
        <p:spPr>
          <a:xfrm>
            <a:off x="6215074" y="4857760"/>
            <a:ext cx="2214578" cy="15031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Рисунок 6" descr="tkan.png"/>
          <p:cNvPicPr>
            <a:picLocks noChangeAspect="1"/>
          </p:cNvPicPr>
          <p:nvPr/>
        </p:nvPicPr>
        <p:blipFill>
          <a:blip r:embed="rId4" cstate="print"/>
          <a:stretch>
            <a:fillRect/>
          </a:stretch>
        </p:blipFill>
        <p:spPr>
          <a:xfrm>
            <a:off x="6429388" y="1928802"/>
            <a:ext cx="2124077" cy="1969743"/>
          </a:xfrm>
          <a:prstGeom prst="rect">
            <a:avLst/>
          </a:prstGeom>
          <a:ln w="228600" cap="sq" cmpd="thickThin">
            <a:solidFill>
              <a:srgbClr val="000000"/>
            </a:solidFill>
            <a:prstDash val="solid"/>
            <a:miter lim="800000"/>
          </a:ln>
          <a:effectLst>
            <a:innerShdw blurRad="76200">
              <a:srgbClr val="000000"/>
            </a:innerShdw>
          </a:effectLst>
        </p:spPr>
      </p:pic>
      <p:pic>
        <p:nvPicPr>
          <p:cNvPr id="8" name="Рисунок 7" descr="передовая.jpg"/>
          <p:cNvPicPr>
            <a:picLocks noChangeAspect="1"/>
          </p:cNvPicPr>
          <p:nvPr/>
        </p:nvPicPr>
        <p:blipFill>
          <a:blip r:embed="rId5" cstate="print"/>
          <a:stretch>
            <a:fillRect/>
          </a:stretch>
        </p:blipFill>
        <p:spPr>
          <a:xfrm>
            <a:off x="571472" y="4572008"/>
            <a:ext cx="2540000" cy="1610360"/>
          </a:xfrm>
          <a:prstGeom prst="rect">
            <a:avLst/>
          </a:prstGeom>
          <a:ln w="228600" cap="sq" cmpd="thickThin">
            <a:solidFill>
              <a:srgbClr val="000000"/>
            </a:solidFill>
            <a:prstDash val="solid"/>
            <a:miter lim="800000"/>
          </a:ln>
          <a:effectLst>
            <a:innerShdw blurRad="76200">
              <a:srgbClr val="000000"/>
            </a:innerShdw>
          </a:effectLst>
        </p:spPr>
      </p:pic>
      <p:pic>
        <p:nvPicPr>
          <p:cNvPr id="1026" name="Picture 2" descr="C:\Users\Рания\Desktop\конференция\busi_iz_tkani.jpg"/>
          <p:cNvPicPr>
            <a:picLocks noChangeAspect="1" noChangeArrowheads="1"/>
          </p:cNvPicPr>
          <p:nvPr/>
        </p:nvPicPr>
        <p:blipFill>
          <a:blip r:embed="rId6" cstate="print"/>
          <a:srcRect/>
          <a:stretch>
            <a:fillRect/>
          </a:stretch>
        </p:blipFill>
        <p:spPr bwMode="auto">
          <a:xfrm>
            <a:off x="3571868" y="4643446"/>
            <a:ext cx="2143140" cy="1643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C:\Users\Рания\Desktop\конференция\busy_iz_tkani_svoimi_rukam_4.jpg"/>
          <p:cNvPicPr>
            <a:picLocks noChangeAspect="1" noChangeArrowheads="1"/>
          </p:cNvPicPr>
          <p:nvPr/>
        </p:nvPicPr>
        <p:blipFill>
          <a:blip r:embed="rId7" cstate="print"/>
          <a:srcRect/>
          <a:stretch>
            <a:fillRect/>
          </a:stretch>
        </p:blipFill>
        <p:spPr bwMode="auto">
          <a:xfrm>
            <a:off x="3381375" y="2000240"/>
            <a:ext cx="2381250" cy="21097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72" y="142852"/>
            <a:ext cx="4357718" cy="7171194"/>
          </a:xfrm>
          <a:prstGeom prst="rect">
            <a:avLst/>
          </a:prstGeom>
          <a:noFill/>
        </p:spPr>
        <p:txBody>
          <a:bodyPr wrap="square" rtlCol="0">
            <a:spAutoFit/>
          </a:bodyPr>
          <a:lstStyle/>
          <a:p>
            <a:r>
              <a:rPr lang="ru-RU" sz="1700" b="1" dirty="0" smtClean="0">
                <a:latin typeface="Arial Narrow" pitchFamily="34" charset="0"/>
              </a:rPr>
              <a:t>Бусы из ткани, сделанные своими руками, станут оригинальным аксессуаром к летнему платью или сарафану. Сделать их достаточно просто – для этого не потребуется особых умений и навыков, дорогостоящий материалов и большого количества времени. Чтобы сделать такие бусы своими руками, потребуются: - ткань (лучше двух разных цветов); - нитки в тон; - материал для декорирования; - инструменты (ножницы, игла).</a:t>
            </a:r>
          </a:p>
          <a:p>
            <a:endParaRPr lang="ru-RU" sz="1700" b="1" dirty="0" smtClean="0">
              <a:latin typeface="Arial Narrow" pitchFamily="34" charset="0"/>
            </a:endParaRPr>
          </a:p>
          <a:p>
            <a:endParaRPr lang="ru-RU" sz="1700" b="1" dirty="0" smtClean="0">
              <a:latin typeface="Arial Narrow" pitchFamily="34" charset="0"/>
            </a:endParaRPr>
          </a:p>
          <a:p>
            <a:r>
              <a:rPr lang="ru-RU" sz="1700" b="1" dirty="0" smtClean="0">
                <a:latin typeface="Arial Narrow" pitchFamily="34" charset="0"/>
              </a:rPr>
              <a:t>Плетение жгута-основы для текстильных бус Сначала изготовим жгут. Для этого вырежем две длинных ленты (4-5 метров каждая). Если ткань сыплющаяся или с ярко выраженным отличием лицевой стороны от изнаночной, стоит использовать для жгута покупной шнур или ленту в тон.</a:t>
            </a:r>
            <a:r>
              <a:rPr lang="ru-RU" sz="1700" b="1" dirty="0" smtClean="0">
                <a:latin typeface="Arial Narrow" pitchFamily="34" charset="0"/>
                <a:hlinkClick r:id="rId2"/>
              </a:rPr>
              <a:t>.</a:t>
            </a:r>
            <a:r>
              <a:rPr lang="ru-RU" sz="1700" b="1" dirty="0" smtClean="0">
                <a:latin typeface="Arial Narrow" pitchFamily="34" charset="0"/>
              </a:rPr>
              <a:t> Жгут плетётся в технике макраме. Ленты укладываются крест-накрест. При необходимости их можно закрепить булавкой.</a:t>
            </a:r>
            <a:r>
              <a:rPr lang="ru-RU" sz="1700" b="1" dirty="0" smtClean="0">
                <a:latin typeface="Arial Narrow" pitchFamily="34" charset="0"/>
                <a:hlinkClick r:id="rId2"/>
              </a:rPr>
              <a:t>.</a:t>
            </a:r>
            <a:endParaRPr lang="ru-RU" sz="1700" b="1" dirty="0" smtClean="0">
              <a:latin typeface="Arial Narrow" pitchFamily="34" charset="0"/>
            </a:endParaRPr>
          </a:p>
          <a:p>
            <a:endParaRPr lang="ru-RU" sz="1700" dirty="0" smtClean="0"/>
          </a:p>
          <a:p>
            <a:endParaRPr lang="ru-RU" sz="1600" dirty="0" smtClean="0"/>
          </a:p>
          <a:p>
            <a:endParaRPr lang="ru-RU" dirty="0" smtClean="0"/>
          </a:p>
          <a:p>
            <a:endParaRPr lang="ru-RU" dirty="0"/>
          </a:p>
        </p:txBody>
      </p:sp>
      <p:pic>
        <p:nvPicPr>
          <p:cNvPr id="1026" name="Picture 2" descr="C:\Users\Рания\Desktop\конференция\busy-iz-tkani-svoimi-rukami-2.jpg"/>
          <p:cNvPicPr>
            <a:picLocks noChangeAspect="1" noChangeArrowheads="1"/>
          </p:cNvPicPr>
          <p:nvPr/>
        </p:nvPicPr>
        <p:blipFill>
          <a:blip r:embed="rId3" cstate="print"/>
          <a:srcRect/>
          <a:stretch>
            <a:fillRect/>
          </a:stretch>
        </p:blipFill>
        <p:spPr bwMode="auto">
          <a:xfrm>
            <a:off x="500034" y="214290"/>
            <a:ext cx="3500462" cy="2357454"/>
          </a:xfrm>
          <a:prstGeom prst="rect">
            <a:avLst/>
          </a:prstGeom>
          <a:noFill/>
        </p:spPr>
      </p:pic>
      <p:pic>
        <p:nvPicPr>
          <p:cNvPr id="1029" name="Picture 5" descr="C:\Users\Рания\Desktop\конференция\busy-iz-tkani-svoimi-rukami-3.jpg"/>
          <p:cNvPicPr>
            <a:picLocks noChangeAspect="1" noChangeArrowheads="1"/>
          </p:cNvPicPr>
          <p:nvPr/>
        </p:nvPicPr>
        <p:blipFill>
          <a:blip r:embed="rId4" cstate="print"/>
          <a:srcRect/>
          <a:stretch>
            <a:fillRect/>
          </a:stretch>
        </p:blipFill>
        <p:spPr bwMode="auto">
          <a:xfrm>
            <a:off x="428596" y="3071810"/>
            <a:ext cx="3496390" cy="2643206"/>
          </a:xfrm>
          <a:prstGeom prst="rect">
            <a:avLst/>
          </a:prstGeom>
          <a:noFill/>
        </p:spPr>
      </p:pic>
    </p:spTree>
  </p:cSld>
  <p:clrMapOvr>
    <a:masterClrMapping/>
  </p:clrMapOvr>
  <p:transition spd="med"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785794"/>
            <a:ext cx="8358214" cy="877163"/>
          </a:xfrm>
          <a:prstGeom prst="rect">
            <a:avLst/>
          </a:prstGeom>
          <a:noFill/>
        </p:spPr>
        <p:txBody>
          <a:bodyPr wrap="square" rtlCol="0">
            <a:spAutoFit/>
          </a:bodyPr>
          <a:lstStyle/>
          <a:p>
            <a:pPr algn="just"/>
            <a:r>
              <a:rPr lang="ru-RU" sz="1700" b="1" dirty="0" smtClean="0">
                <a:latin typeface="Arial Narrow" pitchFamily="34" charset="0"/>
              </a:rPr>
              <a:t>Первая лента изгибается поверх второй. Вторая изгибается поверх первой и третьей. Третья – поверх второй и четвёртой. Четвёртая лента выкладывается поверх третьей и продевается в петлю, получившуюся из первой ленты.</a:t>
            </a:r>
            <a:r>
              <a:rPr lang="ru-RU" sz="1700" b="1" dirty="0" smtClean="0">
                <a:latin typeface="Arial Narrow" pitchFamily="34" charset="0"/>
                <a:hlinkClick r:id="rId2"/>
              </a:rPr>
              <a:t>.</a:t>
            </a:r>
            <a:endParaRPr lang="ru-RU" sz="1700" b="1" dirty="0">
              <a:latin typeface="Arial Narrow" pitchFamily="34" charset="0"/>
            </a:endParaRPr>
          </a:p>
        </p:txBody>
      </p:sp>
      <p:pic>
        <p:nvPicPr>
          <p:cNvPr id="4097" name="Picture 1" descr="C:\Users\Рания\Desktop\конференция\busy-iz-tkani-svoimi-rukami-4.jpg"/>
          <p:cNvPicPr>
            <a:picLocks noChangeAspect="1" noChangeArrowheads="1"/>
          </p:cNvPicPr>
          <p:nvPr/>
        </p:nvPicPr>
        <p:blipFill>
          <a:blip r:embed="rId3" cstate="print"/>
          <a:srcRect/>
          <a:stretch>
            <a:fillRect/>
          </a:stretch>
        </p:blipFill>
        <p:spPr bwMode="auto">
          <a:xfrm>
            <a:off x="2214546" y="2643182"/>
            <a:ext cx="5286412" cy="35004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7224" y="1000108"/>
            <a:ext cx="7786742" cy="353943"/>
          </a:xfrm>
          <a:prstGeom prst="rect">
            <a:avLst/>
          </a:prstGeom>
        </p:spPr>
        <p:txBody>
          <a:bodyPr wrap="square">
            <a:spAutoFit/>
          </a:bodyPr>
          <a:lstStyle/>
          <a:p>
            <a:pPr algn="ctr"/>
            <a:r>
              <a:rPr lang="ru-RU" sz="1700" b="1" dirty="0" smtClean="0">
                <a:latin typeface="+mj-lt"/>
              </a:rPr>
              <a:t>Получается переплетение, где все ленты уложены одинаково.</a:t>
            </a:r>
            <a:r>
              <a:rPr lang="ru-RU" sz="1700" b="1" dirty="0" smtClean="0">
                <a:latin typeface="+mj-lt"/>
                <a:hlinkClick r:id="rId2"/>
              </a:rPr>
              <a:t>.</a:t>
            </a:r>
            <a:endParaRPr lang="ru-RU" sz="1700" b="1" dirty="0">
              <a:latin typeface="+mj-lt"/>
            </a:endParaRPr>
          </a:p>
        </p:txBody>
      </p:sp>
      <p:pic>
        <p:nvPicPr>
          <p:cNvPr id="3073" name="Picture 1" descr="C:\Users\Рания\Desktop\конференция\busy-iz-tkani-svoimi-rukami-5.jpg"/>
          <p:cNvPicPr>
            <a:picLocks noChangeAspect="1" noChangeArrowheads="1"/>
          </p:cNvPicPr>
          <p:nvPr/>
        </p:nvPicPr>
        <p:blipFill>
          <a:blip r:embed="rId3" cstate="print"/>
          <a:srcRect/>
          <a:stretch>
            <a:fillRect/>
          </a:stretch>
        </p:blipFill>
        <p:spPr bwMode="auto">
          <a:xfrm>
            <a:off x="2143108" y="2000240"/>
            <a:ext cx="4762500" cy="3724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57166"/>
            <a:ext cx="4572000" cy="877163"/>
          </a:xfrm>
          <a:prstGeom prst="rect">
            <a:avLst/>
          </a:prstGeom>
        </p:spPr>
        <p:txBody>
          <a:bodyPr>
            <a:spAutoFit/>
          </a:bodyPr>
          <a:lstStyle/>
          <a:p>
            <a:r>
              <a:rPr lang="ru-RU" sz="1700" b="1" dirty="0" smtClean="0"/>
              <a:t>Теперь нужно потянуть одновременно за все концы, чтобы получился узел из четырёх квадратиков.</a:t>
            </a:r>
            <a:r>
              <a:rPr lang="ru-RU" sz="1700" b="1" dirty="0" smtClean="0">
                <a:hlinkClick r:id="rId2"/>
              </a:rPr>
              <a:t>.</a:t>
            </a:r>
            <a:endParaRPr lang="ru-RU" sz="1700" b="1" dirty="0"/>
          </a:p>
        </p:txBody>
      </p:sp>
      <p:pic>
        <p:nvPicPr>
          <p:cNvPr id="2049" name="Picture 1" descr="C:\Users\Рания\Desktop\конференция\busy-iz-tkani-svoimi-rukami-6.jpg"/>
          <p:cNvPicPr>
            <a:picLocks noChangeAspect="1" noChangeArrowheads="1"/>
          </p:cNvPicPr>
          <p:nvPr/>
        </p:nvPicPr>
        <p:blipFill>
          <a:blip r:embed="rId3" cstate="print"/>
          <a:srcRect/>
          <a:stretch>
            <a:fillRect/>
          </a:stretch>
        </p:blipFill>
        <p:spPr bwMode="auto">
          <a:xfrm>
            <a:off x="4643438" y="1000108"/>
            <a:ext cx="3762368" cy="2214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285720" y="3357562"/>
            <a:ext cx="4572000" cy="1323439"/>
          </a:xfrm>
          <a:prstGeom prst="rect">
            <a:avLst/>
          </a:prstGeom>
        </p:spPr>
        <p:txBody>
          <a:bodyPr wrap="square">
            <a:spAutoFit/>
          </a:bodyPr>
          <a:lstStyle/>
          <a:p>
            <a:r>
              <a:rPr lang="ru-RU" sz="1600" b="1" dirty="0" smtClean="0"/>
              <a:t>По мере плетения таких узлов станет формироваться жгут с чётко выраженным чередованием цветов. Кстати, таким образом можно изготовить плетёный браслет в дополнение к бусам из ткани своими руками.</a:t>
            </a:r>
            <a:endParaRPr lang="ru-RU" sz="1600" b="1" dirty="0"/>
          </a:p>
        </p:txBody>
      </p:sp>
      <p:pic>
        <p:nvPicPr>
          <p:cNvPr id="2050" name="Picture 2" descr="C:\Users\Рания\Desktop\конференция\busy-iz-tkani-svoimi-rukami-7.jpg"/>
          <p:cNvPicPr>
            <a:picLocks noChangeAspect="1" noChangeArrowheads="1"/>
          </p:cNvPicPr>
          <p:nvPr/>
        </p:nvPicPr>
        <p:blipFill>
          <a:blip r:embed="rId4" cstate="print"/>
          <a:srcRect/>
          <a:stretch>
            <a:fillRect/>
          </a:stretch>
        </p:blipFill>
        <p:spPr bwMode="auto">
          <a:xfrm>
            <a:off x="4753020" y="3929066"/>
            <a:ext cx="3819507" cy="25717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a:bodyPr>
          <a:lstStyle/>
          <a:p>
            <a:r>
              <a:rPr lang="ru-RU" dirty="0" smtClean="0">
                <a:solidFill>
                  <a:schemeClr val="accent3">
                    <a:lumMod val="20000"/>
                    <a:lumOff val="80000"/>
                  </a:schemeClr>
                </a:solidFill>
              </a:rPr>
              <a:t> </a:t>
            </a:r>
            <a:r>
              <a:rPr lang="ru-RU" dirty="0" smtClean="0"/>
              <a:t>Изготовление бусин из ткани</a:t>
            </a:r>
            <a:endParaRPr lang="ru-RU" sz="1800" dirty="0"/>
          </a:p>
        </p:txBody>
      </p:sp>
      <p:sp>
        <p:nvSpPr>
          <p:cNvPr id="3" name="Прямоугольник 2"/>
          <p:cNvSpPr/>
          <p:nvPr/>
        </p:nvSpPr>
        <p:spPr>
          <a:xfrm>
            <a:off x="428596" y="1142984"/>
            <a:ext cx="8358246" cy="1200329"/>
          </a:xfrm>
          <a:prstGeom prst="rect">
            <a:avLst/>
          </a:prstGeom>
        </p:spPr>
        <p:txBody>
          <a:bodyPr wrap="square">
            <a:spAutoFit/>
          </a:bodyPr>
          <a:lstStyle/>
          <a:p>
            <a:pPr algn="just"/>
            <a:r>
              <a:rPr lang="ru-RU" b="1" dirty="0" smtClean="0"/>
              <a:t>Для самих бусин нужно сделать заготовки из расчёта два кружочка на каждую бусину. В нашем примере подготовлен материал для двух больших и двух маленьких бусин </a:t>
            </a:r>
            <a:r>
              <a:rPr lang="ru-RU" b="1" dirty="0" err="1" smtClean="0"/>
              <a:t>тёмно-розового</a:t>
            </a:r>
            <a:r>
              <a:rPr lang="ru-RU" b="1" dirty="0" smtClean="0"/>
              <a:t> цвета и для трёх больших и двух маленьких бусин светло-розового цвета.</a:t>
            </a:r>
            <a:endParaRPr lang="ru-RU" b="1" dirty="0"/>
          </a:p>
        </p:txBody>
      </p:sp>
      <p:pic>
        <p:nvPicPr>
          <p:cNvPr id="18434" name="Picture 2" descr="C:\Users\Рания\Desktop\конференция\busy-iz-tkani-svoimi-rukami-8.jpg"/>
          <p:cNvPicPr>
            <a:picLocks noChangeAspect="1" noChangeArrowheads="1"/>
          </p:cNvPicPr>
          <p:nvPr/>
        </p:nvPicPr>
        <p:blipFill>
          <a:blip r:embed="rId2" cstate="print"/>
          <a:srcRect/>
          <a:stretch>
            <a:fillRect/>
          </a:stretch>
        </p:blipFill>
        <p:spPr bwMode="auto">
          <a:xfrm rot="890240">
            <a:off x="5000628" y="3429000"/>
            <a:ext cx="3571900" cy="2357454"/>
          </a:xfrm>
          <a:prstGeom prst="rect">
            <a:avLst/>
          </a:prstGeom>
          <a:noFill/>
        </p:spPr>
      </p:pic>
      <p:pic>
        <p:nvPicPr>
          <p:cNvPr id="18435" name="Picture 3" descr="C:\Users\Рания\Desktop\конференция\busy-iz-tkani-svoimi-rukami-9.jpg"/>
          <p:cNvPicPr>
            <a:picLocks noChangeAspect="1" noChangeArrowheads="1"/>
          </p:cNvPicPr>
          <p:nvPr/>
        </p:nvPicPr>
        <p:blipFill>
          <a:blip r:embed="rId3" cstate="print"/>
          <a:srcRect/>
          <a:stretch>
            <a:fillRect/>
          </a:stretch>
        </p:blipFill>
        <p:spPr bwMode="auto">
          <a:xfrm rot="21183617">
            <a:off x="500034" y="3429000"/>
            <a:ext cx="3754446" cy="2405066"/>
          </a:xfrm>
          <a:prstGeom prst="rect">
            <a:avLst/>
          </a:prstGeom>
          <a:noFill/>
        </p:spPr>
      </p:pic>
    </p:spTree>
  </p:cSld>
  <p:clrMapOvr>
    <a:masterClrMapping/>
  </p:clrMapOvr>
  <p:transition spd="med"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929618" cy="2185214"/>
          </a:xfrm>
          <a:prstGeom prst="rect">
            <a:avLst/>
          </a:prstGeom>
        </p:spPr>
        <p:txBody>
          <a:bodyPr wrap="square">
            <a:spAutoFit/>
          </a:bodyPr>
          <a:lstStyle/>
          <a:p>
            <a:pPr algn="just"/>
            <a:r>
              <a:rPr lang="ru-RU" sz="1700" b="1" dirty="0" smtClean="0"/>
              <a:t>Заготовки попарно сшиваются обмёточным швом или сострачиваются на машинке. Нужно оставить зазор для выворачивания и набивания бусин. Как видно на фото, зазор должен быть достаточным для набивания, но не очень большим, так как это отверстие придётся зашивать после набивки. Для набивки заготовок можно использовать обрезки основной ткани, но поверхность бусин будет ровнее, если взять </a:t>
            </a:r>
            <a:r>
              <a:rPr lang="ru-RU" sz="1700" b="1" dirty="0" err="1" smtClean="0"/>
              <a:t>синтепон</a:t>
            </a:r>
            <a:r>
              <a:rPr lang="ru-RU" sz="1700" b="1" dirty="0" smtClean="0"/>
              <a:t>. Чем плотнее набита заготовка, тем аккуратнее будет форма готового цветка. При этом набивать нужно и не слишком плотно, чтобы получался не шарик, а подушечка. </a:t>
            </a:r>
            <a:r>
              <a:rPr lang="ru-RU" sz="1700" b="1" dirty="0" smtClean="0">
                <a:hlinkClick r:id="rId2"/>
              </a:rPr>
              <a:t>.</a:t>
            </a:r>
            <a:endParaRPr lang="ru-RU" sz="1700" b="1" dirty="0"/>
          </a:p>
        </p:txBody>
      </p:sp>
      <p:pic>
        <p:nvPicPr>
          <p:cNvPr id="19458" name="Picture 2" descr="C:\Users\Рания\Desktop\конференция\busy-iz-tkani-svoimi-rukami-10.jpg"/>
          <p:cNvPicPr>
            <a:picLocks noChangeAspect="1" noChangeArrowheads="1"/>
          </p:cNvPicPr>
          <p:nvPr/>
        </p:nvPicPr>
        <p:blipFill>
          <a:blip r:embed="rId3" cstate="print"/>
          <a:srcRect/>
          <a:stretch>
            <a:fillRect/>
          </a:stretch>
        </p:blipFill>
        <p:spPr bwMode="auto">
          <a:xfrm>
            <a:off x="785786" y="3000372"/>
            <a:ext cx="7500990" cy="3714752"/>
          </a:xfrm>
          <a:prstGeom prst="rect">
            <a:avLst/>
          </a:prstGeom>
          <a:noFill/>
        </p:spPr>
      </p:pic>
    </p:spTree>
  </p:cSld>
  <p:clrMapOvr>
    <a:masterClrMapping/>
  </p:clrMapOvr>
  <p:transition spd="med"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285728"/>
            <a:ext cx="7572428" cy="615553"/>
          </a:xfrm>
          <a:prstGeom prst="rect">
            <a:avLst/>
          </a:prstGeom>
        </p:spPr>
        <p:txBody>
          <a:bodyPr wrap="square">
            <a:spAutoFit/>
          </a:bodyPr>
          <a:lstStyle/>
          <a:p>
            <a:r>
              <a:rPr lang="ru-RU" sz="1700" b="1" dirty="0" smtClean="0">
                <a:solidFill>
                  <a:schemeClr val="tx2">
                    <a:lumMod val="75000"/>
                  </a:schemeClr>
                </a:solidFill>
              </a:rPr>
              <a:t>Каждая из заготовок прошивается 8 стежками так, чтобы получилось 8 одинаковых лепестков цветка. </a:t>
            </a:r>
            <a:r>
              <a:rPr lang="ru-RU" sz="1700" b="1" dirty="0" smtClean="0">
                <a:solidFill>
                  <a:schemeClr val="tx2">
                    <a:lumMod val="75000"/>
                  </a:schemeClr>
                </a:solidFill>
                <a:hlinkClick r:id="rId2"/>
              </a:rPr>
              <a:t>.</a:t>
            </a:r>
            <a:endParaRPr lang="ru-RU" sz="1700" b="1" dirty="0">
              <a:solidFill>
                <a:schemeClr val="tx2">
                  <a:lumMod val="75000"/>
                </a:schemeClr>
              </a:solidFill>
            </a:endParaRPr>
          </a:p>
        </p:txBody>
      </p:sp>
      <p:pic>
        <p:nvPicPr>
          <p:cNvPr id="20482" name="Picture 2" descr="C:\Users\Рания\Desktop\конференция\busy-iz-tkani-svoimi-rukami-11.jpg"/>
          <p:cNvPicPr>
            <a:picLocks noChangeAspect="1" noChangeArrowheads="1"/>
          </p:cNvPicPr>
          <p:nvPr/>
        </p:nvPicPr>
        <p:blipFill>
          <a:blip r:embed="rId3" cstate="print"/>
          <a:srcRect/>
          <a:stretch>
            <a:fillRect/>
          </a:stretch>
        </p:blipFill>
        <p:spPr bwMode="auto">
          <a:xfrm>
            <a:off x="2857488" y="1000108"/>
            <a:ext cx="2571768" cy="254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428596" y="3714752"/>
            <a:ext cx="8001056" cy="615553"/>
          </a:xfrm>
          <a:prstGeom prst="rect">
            <a:avLst/>
          </a:prstGeom>
        </p:spPr>
        <p:txBody>
          <a:bodyPr wrap="square">
            <a:spAutoFit/>
          </a:bodyPr>
          <a:lstStyle/>
          <a:p>
            <a:r>
              <a:rPr lang="ru-RU" sz="1700" b="1" dirty="0" smtClean="0">
                <a:solidFill>
                  <a:schemeClr val="tx2">
                    <a:lumMod val="75000"/>
                  </a:schemeClr>
                </a:solidFill>
              </a:rPr>
              <a:t>Для декорирования серединок можно использовать бусины, бисер, </a:t>
            </a:r>
            <a:r>
              <a:rPr lang="ru-RU" sz="1700" b="1" dirty="0" err="1" smtClean="0">
                <a:solidFill>
                  <a:schemeClr val="tx2">
                    <a:lumMod val="75000"/>
                  </a:schemeClr>
                </a:solidFill>
              </a:rPr>
              <a:t>пайетки</a:t>
            </a:r>
            <a:r>
              <a:rPr lang="ru-RU" sz="1700" b="1" dirty="0" smtClean="0">
                <a:solidFill>
                  <a:schemeClr val="tx2">
                    <a:lumMod val="75000"/>
                  </a:schemeClr>
                </a:solidFill>
              </a:rPr>
              <a:t>, пуговицы, вышивку.</a:t>
            </a:r>
            <a:r>
              <a:rPr lang="ru-RU" sz="1700" b="1" dirty="0" smtClean="0">
                <a:solidFill>
                  <a:schemeClr val="tx2">
                    <a:lumMod val="75000"/>
                  </a:schemeClr>
                </a:solidFill>
                <a:hlinkClick r:id="rId2"/>
              </a:rPr>
              <a:t>.</a:t>
            </a:r>
            <a:endParaRPr lang="ru-RU" sz="1700" b="1" dirty="0">
              <a:solidFill>
                <a:schemeClr val="tx2">
                  <a:lumMod val="75000"/>
                </a:schemeClr>
              </a:solidFill>
            </a:endParaRPr>
          </a:p>
        </p:txBody>
      </p:sp>
      <p:pic>
        <p:nvPicPr>
          <p:cNvPr id="20483" name="Picture 3" descr="C:\Users\Рания\Desktop\конференция\busy-iz-tkani-svoimi-rukami-12.jpg"/>
          <p:cNvPicPr>
            <a:picLocks noChangeAspect="1" noChangeArrowheads="1"/>
          </p:cNvPicPr>
          <p:nvPr/>
        </p:nvPicPr>
        <p:blipFill>
          <a:blip r:embed="rId4" cstate="print"/>
          <a:srcRect/>
          <a:stretch>
            <a:fillRect/>
          </a:stretch>
        </p:blipFill>
        <p:spPr bwMode="auto">
          <a:xfrm rot="383927">
            <a:off x="4357686" y="4214818"/>
            <a:ext cx="1905000" cy="2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5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TotalTime>
  <Words>558</Words>
  <Application>Microsoft Office PowerPoint</Application>
  <PresentationFormat>Экран (4:3)</PresentationFormat>
  <Paragraphs>26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8 Марта- праздник весны, света. Поздравим наших мам!</vt:lpstr>
      <vt:lpstr>Слайд 2</vt:lpstr>
      <vt:lpstr>Слайд 3</vt:lpstr>
      <vt:lpstr>Слайд 4</vt:lpstr>
      <vt:lpstr>Слайд 5</vt:lpstr>
      <vt:lpstr>Слайд 6</vt:lpstr>
      <vt:lpstr> Изготовление бусин из ткани</vt:lpstr>
      <vt:lpstr>Слайд 8</vt:lpstr>
      <vt:lpstr>Слайд 9</vt:lpstr>
      <vt:lpstr>Слайд 10</vt:lpstr>
      <vt:lpstr> Изготовить бусины своими руками очень просто.     На первом этапе берем нитку с иголкой и кусочек ткани.   Для «жатой» бусины форма лоскутка не имеет большого значения.  Желательно использовать кусочки рыхлой ткани (например, остатки трикотажа), потому что чем плотнее ткань, тем труднее будет её протыкать через несколько слоев.  Швом «вперед иголку» произвольно (не обязательно идеально по кругу) прокладываем строчку по краю ткани. В конце иголка должна оказаться на лицевой стороне.     </vt:lpstr>
      <vt:lpstr>Для объема и большей плотности бусины, необходимо вложить внутрь ткани  кусочек синтепона или ваты.</vt:lpstr>
      <vt:lpstr>Слайд 13</vt:lpstr>
      <vt:lpstr>Слайд 14</vt:lpstr>
      <vt:lpstr>Слайд 15</vt:lpstr>
      <vt:lpstr>Можно перемежать Ваши лоскутные бусины с обычными, сплетёнными из бисера, связанными или сделанными в технике валяния из шерсти, главное, чтобы они подходили друг другу по цвету.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dc:creator>
  <cp:lastModifiedBy>Сария</cp:lastModifiedBy>
  <cp:revision>27</cp:revision>
  <dcterms:created xsi:type="dcterms:W3CDTF">2012-08-12T08:14:40Z</dcterms:created>
  <dcterms:modified xsi:type="dcterms:W3CDTF">2014-02-26T05:57:54Z</dcterms:modified>
</cp:coreProperties>
</file>