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  <a:srgbClr val="85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7973D0-E53C-47EF-869D-4B9CAA370E4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AFDC28-D412-4470-B519-BB85807C510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представлений </a:t>
            </a:r>
            <a:br>
              <a:rPr lang="ru-RU" dirty="0" smtClean="0"/>
            </a:br>
            <a:r>
              <a:rPr lang="ru-RU" dirty="0" smtClean="0"/>
              <a:t>о развитии жизни на 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661248"/>
            <a:ext cx="4419600" cy="1066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Презентация к уроку биологии в </a:t>
            </a:r>
            <a:r>
              <a:rPr lang="ru-RU" smtClean="0"/>
              <a:t>11 классе</a:t>
            </a:r>
            <a:endParaRPr lang="ru-RU" dirty="0" smtClean="0"/>
          </a:p>
          <a:p>
            <a:r>
              <a:rPr lang="ru-RU" dirty="0" smtClean="0"/>
              <a:t>Учитель биологии </a:t>
            </a:r>
            <a:r>
              <a:rPr lang="ru-RU" dirty="0" err="1" smtClean="0"/>
              <a:t>Ранкайтис</a:t>
            </a:r>
            <a:r>
              <a:rPr lang="ru-RU" dirty="0" smtClean="0"/>
              <a:t> Н. Г.</a:t>
            </a:r>
            <a:br>
              <a:rPr lang="ru-RU" dirty="0" smtClean="0"/>
            </a:br>
            <a:r>
              <a:rPr lang="ru-RU" dirty="0" smtClean="0"/>
              <a:t>МБОУ СОШ №2 г. Макарова Сахалинской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429" y="2013992"/>
            <a:ext cx="4392488" cy="3170099"/>
          </a:xfrm>
          <a:prstGeom prst="rect">
            <a:avLst/>
          </a:prstGeom>
          <a:solidFill>
            <a:srgbClr val="ABE9FF"/>
          </a:solidFill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Креациони́зм</a:t>
            </a:r>
            <a:r>
              <a:rPr lang="ru-RU" sz="2000" dirty="0" smtClean="0">
                <a:solidFill>
                  <a:schemeClr val="bg1"/>
                </a:solidFill>
              </a:rPr>
              <a:t> (от лат. </a:t>
            </a:r>
            <a:r>
              <a:rPr lang="ru-RU" sz="2000" dirty="0" err="1" smtClean="0">
                <a:solidFill>
                  <a:schemeClr val="bg1"/>
                </a:solidFill>
              </a:rPr>
              <a:t>creatio</a:t>
            </a:r>
            <a:r>
              <a:rPr lang="ru-RU" sz="2000" dirty="0" smtClean="0">
                <a:solidFill>
                  <a:schemeClr val="bg1"/>
                </a:solidFill>
              </a:rPr>
              <a:t>, род. п. </a:t>
            </a:r>
            <a:r>
              <a:rPr lang="ru-RU" sz="2000" dirty="0" err="1" smtClean="0">
                <a:solidFill>
                  <a:schemeClr val="bg1"/>
                </a:solidFill>
              </a:rPr>
              <a:t>creationis</a:t>
            </a:r>
            <a:r>
              <a:rPr lang="ru-RU" sz="2000" dirty="0" smtClean="0">
                <a:solidFill>
                  <a:schemeClr val="bg1"/>
                </a:solidFill>
              </a:rPr>
              <a:t> — творение) — теологическая и мировоззренческая концепция, согласно которой основные формы органического мира (жизнь), человечество, планета Земля, а также мир в целом, рассматриваются как непосредственно созданные Творцом или Богом.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57" y="1628800"/>
            <a:ext cx="3424014" cy="43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Гюстав Доре. Сотворение света.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1900" y="1831187"/>
            <a:ext cx="4392488" cy="1938992"/>
          </a:xfrm>
          <a:prstGeom prst="rect">
            <a:avLst/>
          </a:prstGeom>
          <a:solidFill>
            <a:srgbClr val="ABE9FF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Классификации существующих видов растений и животных носили формальный (алфавитный) или прикладной характер. Прикладными классификациями мы с успехом пользуемся.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062" y="3585513"/>
            <a:ext cx="157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Сорняки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23" y="2013992"/>
            <a:ext cx="2063485" cy="15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" y="4170149"/>
            <a:ext cx="2073915" cy="160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Лекарственные </a:t>
            </a:r>
            <a:r>
              <a:rPr lang="ru-RU" dirty="0" err="1" smtClean="0"/>
              <a:t>трастения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10" y="3954845"/>
            <a:ext cx="2484280" cy="163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9127" y="5620598"/>
            <a:ext cx="36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Насекомые-вредители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2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Эпоха Великих географических открытий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1183">
            <a:off x="275235" y="1769736"/>
            <a:ext cx="2886520" cy="213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367">
            <a:off x="5724128" y="1679332"/>
            <a:ext cx="28575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973">
            <a:off x="531818" y="4133835"/>
            <a:ext cx="2820888" cy="21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23" y="3060467"/>
            <a:ext cx="2203301" cy="254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Д/з: § 1.1.1 (с.9-11)</a:t>
            </a:r>
            <a:br>
              <a:rPr lang="ru-RU" dirty="0" smtClean="0"/>
            </a:br>
            <a:r>
              <a:rPr lang="ru-RU" dirty="0" smtClean="0"/>
              <a:t>Факты биографии К. Линнея (</a:t>
            </a:r>
            <a:r>
              <a:rPr lang="ru-RU" sz="2700" dirty="0" smtClean="0"/>
              <a:t>к понедельнику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>и Ж.-Б. Ламарка (</a:t>
            </a:r>
            <a:r>
              <a:rPr lang="ru-RU" sz="2700" dirty="0" smtClean="0"/>
              <a:t>к среде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091859" cy="46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844824"/>
            <a:ext cx="2499437" cy="285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0851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Фалес Милетский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14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07585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Анаксимандр из </a:t>
            </a:r>
            <a:r>
              <a:rPr lang="ru-RU" sz="2400" dirty="0" err="1" smtClean="0"/>
              <a:t>Милета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7738"/>
            <a:ext cx="24939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29384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0851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Анаксимен из </a:t>
            </a:r>
            <a:r>
              <a:rPr lang="ru-RU" sz="2400" dirty="0" err="1" smtClean="0"/>
              <a:t>Лампсака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7"/>
            <a:ext cx="2952328" cy="43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44824"/>
            <a:ext cx="2095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77884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Гераклит из Эфеса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58" y="692696"/>
            <a:ext cx="2552700" cy="3095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961454"/>
            <a:ext cx="7848872" cy="2554545"/>
          </a:xfrm>
          <a:prstGeom prst="rect">
            <a:avLst/>
          </a:prstGeom>
          <a:solidFill>
            <a:srgbClr val="ABE9FF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Согласно учению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Гераклита </a:t>
            </a:r>
            <a:r>
              <a:rPr lang="ru-RU" sz="2000" dirty="0" smtClean="0">
                <a:solidFill>
                  <a:schemeClr val="bg1"/>
                </a:solidFill>
              </a:rPr>
              <a:t>(544—483</a:t>
            </a:r>
            <a:r>
              <a:rPr lang="ru-RU" sz="2000" dirty="0">
                <a:solidFill>
                  <a:schemeClr val="bg1"/>
                </a:solidFill>
              </a:rPr>
              <a:t> гг. до н. э</a:t>
            </a:r>
            <a:r>
              <a:rPr lang="ru-RU" sz="2000" dirty="0" smtClean="0">
                <a:solidFill>
                  <a:schemeClr val="bg1"/>
                </a:solidFill>
              </a:rPr>
              <a:t>), все произошло из огня и пребывает в состоянии постоянного изменения. Огонь — наиболее динамичная, изменчивая из всех стихий. Поэтому для Гераклита огонь стал первоначалом мира, в то время как вода — лишь одно из его состояний. Огонь сгущается в воздух, воздух превращается в воду, вода — в землю («путь вниз», который сменяется «путём вверх»). Сама Земля, на которой мы живём, была некогда раскалённой частью всеобщего огня, но затем — остыла.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«Всё течет, всё меняется»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2498" y="53732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Пифагор Самосский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" y="1739007"/>
            <a:ext cx="2569864" cy="334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1916832"/>
            <a:ext cx="4390798" cy="4401205"/>
          </a:xfrm>
          <a:prstGeom prst="rect">
            <a:avLst/>
          </a:prstGeom>
          <a:solidFill>
            <a:srgbClr val="ABE9FF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Сам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</a:t>
            </a:r>
            <a:r>
              <a:rPr lang="ru-RU" sz="2000" dirty="0" smtClean="0">
                <a:solidFill>
                  <a:schemeClr val="bg1"/>
                </a:solidFill>
              </a:rPr>
              <a:t> (570—490</a:t>
            </a:r>
            <a:r>
              <a:rPr lang="ru-RU" sz="2000" dirty="0">
                <a:solidFill>
                  <a:schemeClr val="bg1"/>
                </a:solidFill>
              </a:rPr>
              <a:t> гг. до н. э.)</a:t>
            </a:r>
            <a:r>
              <a:rPr lang="ru-RU" sz="2000" dirty="0" smtClean="0">
                <a:solidFill>
                  <a:schemeClr val="bg1"/>
                </a:solidFill>
              </a:rPr>
              <a:t> не оставил сочинений, и все сведения о нём и его учении основываются на трудах его последователей, не всегда беспристрастных.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Основал школу «пифагорейцев».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bg1"/>
                </a:solidFill>
              </a:rPr>
              <a:t>Ученики Пифагора образовали своего рода религиозный орден, или братство посвящённых, состоящий из касты отобранных единомышленников, буквально обожествляющих своего учителя — основателя ордена.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0851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Эмпедокл из </a:t>
            </a:r>
            <a:r>
              <a:rPr lang="ru-RU" sz="2400" dirty="0" err="1" smtClean="0"/>
              <a:t>Акраганта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537181" cy="2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638481"/>
            <a:ext cx="4572000" cy="3785652"/>
          </a:xfrm>
          <a:prstGeom prst="rect">
            <a:avLst/>
          </a:prstGeom>
          <a:solidFill>
            <a:srgbClr val="ABE9FF"/>
          </a:solidFill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Основу учения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Эмпедокла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 (</a:t>
            </a:r>
            <a:r>
              <a:rPr lang="ru-RU" sz="2000" dirty="0" err="1">
                <a:solidFill>
                  <a:schemeClr val="bg1"/>
                </a:solidFill>
              </a:rPr>
              <a:t>ок</a:t>
            </a:r>
            <a:r>
              <a:rPr lang="ru-RU" sz="2000" dirty="0">
                <a:solidFill>
                  <a:schemeClr val="bg1"/>
                </a:solidFill>
              </a:rPr>
              <a:t>. 490 </a:t>
            </a:r>
            <a:r>
              <a:rPr lang="ru-RU" sz="2000" dirty="0" smtClean="0">
                <a:solidFill>
                  <a:schemeClr val="bg1"/>
                </a:solidFill>
              </a:rPr>
              <a:t>г. до </a:t>
            </a:r>
            <a:r>
              <a:rPr lang="ru-RU" sz="2000" dirty="0">
                <a:solidFill>
                  <a:schemeClr val="bg1"/>
                </a:solidFill>
              </a:rPr>
              <a:t>н. </a:t>
            </a:r>
            <a:r>
              <a:rPr lang="ru-RU" sz="2000" dirty="0" smtClean="0">
                <a:solidFill>
                  <a:schemeClr val="bg1"/>
                </a:solidFill>
              </a:rPr>
              <a:t>э) составляет концепция о четырёх стихиях, которые образуют «корни» вещей, так называемое </a:t>
            </a:r>
            <a:r>
              <a:rPr lang="ru-RU" sz="2000" dirty="0" err="1" smtClean="0">
                <a:solidFill>
                  <a:schemeClr val="bg1"/>
                </a:solidFill>
              </a:rPr>
              <a:t>архе</a:t>
            </a:r>
            <a:r>
              <a:rPr lang="ru-RU" sz="2000" dirty="0" smtClean="0">
                <a:solidFill>
                  <a:schemeClr val="bg1"/>
                </a:solidFill>
              </a:rPr>
              <a:t>. Этими корнями являются огонь, воздух, вода и земля. Они заполняют всё пространство и находятся в постоянном движении, перемещаясь, смешиваясь и разъединяясь. Они неизменны и вечны. Все вещи как бы складываются из этих стихий, «вроде того, как стена сложена из кирпичей и камней».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1296" y="5424133"/>
            <a:ext cx="34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Демокрит</a:t>
            </a:r>
            <a:r>
              <a:rPr lang="ru-RU" sz="2400" dirty="0" smtClean="0"/>
              <a:t> </a:t>
            </a:r>
            <a:r>
              <a:rPr lang="ru-RU" sz="2400" dirty="0" err="1" smtClean="0"/>
              <a:t>Абдерский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638481"/>
            <a:ext cx="4860032" cy="3785652"/>
          </a:xfrm>
          <a:prstGeom prst="rect">
            <a:avLst/>
          </a:prstGeom>
          <a:solidFill>
            <a:srgbClr val="ABE9FF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Наиболее значимой работой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Демокрита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ок</a:t>
            </a:r>
            <a:r>
              <a:rPr lang="ru-RU" sz="2000" dirty="0">
                <a:solidFill>
                  <a:schemeClr val="bg1"/>
                </a:solidFill>
              </a:rPr>
              <a:t>. 460 до н. э</a:t>
            </a:r>
            <a:r>
              <a:rPr lang="ru-RU" sz="2000" dirty="0" smtClean="0">
                <a:solidFill>
                  <a:schemeClr val="bg1"/>
                </a:solidFill>
              </a:rPr>
              <a:t>.—370 </a:t>
            </a:r>
            <a:r>
              <a:rPr lang="ru-RU" sz="2000" dirty="0">
                <a:solidFill>
                  <a:schemeClr val="bg1"/>
                </a:solidFill>
              </a:rPr>
              <a:t>до н. э.) следует полагать «Великий </a:t>
            </a:r>
            <a:r>
              <a:rPr lang="ru-RU" sz="2000" dirty="0" err="1" smtClean="0">
                <a:solidFill>
                  <a:schemeClr val="bg1"/>
                </a:solidFill>
              </a:rPr>
              <a:t>мирострой</a:t>
            </a:r>
            <a:r>
              <a:rPr lang="ru-RU" sz="2000" dirty="0" smtClean="0">
                <a:solidFill>
                  <a:schemeClr val="bg1"/>
                </a:solidFill>
              </a:rPr>
              <a:t>», космологическую работу, охватывавшую практически все доступные в то время области знания. </a:t>
            </a:r>
          </a:p>
          <a:p>
            <a:r>
              <a:rPr lang="ru-RU" sz="2000" dirty="0"/>
              <a:t> </a:t>
            </a:r>
            <a:r>
              <a:rPr lang="ru-RU" sz="2000" dirty="0">
                <a:solidFill>
                  <a:schemeClr val="bg1"/>
                </a:solidFill>
              </a:rPr>
              <a:t>Он описал мир как систему атомов в пустоте, отвергая бесконечную делимость материи, постулируя не только бесконечность числа атомов во Вселенной, но и бесконечность их </a:t>
            </a:r>
            <a:r>
              <a:rPr lang="ru-RU" sz="2000" dirty="0" smtClean="0">
                <a:solidFill>
                  <a:schemeClr val="bg1"/>
                </a:solidFill>
              </a:rPr>
              <a:t>форм</a:t>
            </a:r>
            <a:r>
              <a:rPr lang="ru-RU" sz="2000" dirty="0">
                <a:solidFill>
                  <a:schemeClr val="bg1"/>
                </a:solidFill>
              </a:rPr>
              <a:t>. Тела — это комбинации атомов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177" y="1651621"/>
            <a:ext cx="2779712" cy="347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1296" y="5424133"/>
            <a:ext cx="34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Аристотель из </a:t>
            </a:r>
            <a:r>
              <a:rPr lang="ru-RU" sz="2400" dirty="0" err="1" smtClean="0"/>
              <a:t>Стагира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638481"/>
            <a:ext cx="4860032" cy="4093428"/>
          </a:xfrm>
          <a:prstGeom prst="rect">
            <a:avLst/>
          </a:prstGeom>
          <a:solidFill>
            <a:srgbClr val="ABE9FF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Аристотель</a:t>
            </a:r>
            <a:r>
              <a:rPr lang="ru-RU" sz="2000" dirty="0" smtClean="0">
                <a:solidFill>
                  <a:schemeClr val="bg1"/>
                </a:solidFill>
              </a:rPr>
              <a:t> (384 до н. э.—322 до н. э.) развивает </a:t>
            </a:r>
            <a:r>
              <a:rPr lang="ru-RU" sz="2000" dirty="0">
                <a:solidFill>
                  <a:schemeClr val="bg1"/>
                </a:solidFill>
              </a:rPr>
              <a:t>учение о причинах и первоначалах всего сущего. </a:t>
            </a:r>
            <a:r>
              <a:rPr lang="ru-RU" sz="2000" dirty="0" smtClean="0">
                <a:solidFill>
                  <a:schemeClr val="bg1"/>
                </a:solidFill>
              </a:rPr>
              <a:t>Среди 4-х причин главные – материя и форма (душа).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Материя </a:t>
            </a:r>
            <a:r>
              <a:rPr lang="ru-RU" sz="2000" dirty="0">
                <a:solidFill>
                  <a:schemeClr val="bg1"/>
                </a:solidFill>
              </a:rPr>
              <a:t>вечна, </a:t>
            </a:r>
            <a:r>
              <a:rPr lang="ru-RU" sz="2000" dirty="0" err="1">
                <a:solidFill>
                  <a:schemeClr val="bg1"/>
                </a:solidFill>
              </a:rPr>
              <a:t>несотворима</a:t>
            </a:r>
            <a:r>
              <a:rPr lang="ru-RU" sz="2000" dirty="0">
                <a:solidFill>
                  <a:schemeClr val="bg1"/>
                </a:solidFill>
              </a:rPr>
              <a:t> и </a:t>
            </a:r>
            <a:r>
              <a:rPr lang="ru-RU" sz="2000" dirty="0" smtClean="0">
                <a:solidFill>
                  <a:schemeClr val="bg1"/>
                </a:solidFill>
              </a:rPr>
              <a:t>неуничтожима. Первичная </a:t>
            </a:r>
            <a:r>
              <a:rPr lang="ru-RU" sz="2000" dirty="0">
                <a:solidFill>
                  <a:schemeClr val="bg1"/>
                </a:solidFill>
              </a:rPr>
              <a:t>материя выражена в виде пяти </a:t>
            </a:r>
            <a:r>
              <a:rPr lang="ru-RU" sz="2000" dirty="0" smtClean="0">
                <a:solidFill>
                  <a:schemeClr val="bg1"/>
                </a:solidFill>
              </a:rPr>
              <a:t>первоэлементов (стихий</a:t>
            </a:r>
            <a:r>
              <a:rPr lang="ru-RU" sz="2000" dirty="0">
                <a:solidFill>
                  <a:schemeClr val="bg1"/>
                </a:solidFill>
              </a:rPr>
              <a:t>):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воздух</a:t>
            </a:r>
            <a:r>
              <a:rPr lang="ru-RU" sz="2000" dirty="0">
                <a:solidFill>
                  <a:schemeClr val="bg1"/>
                </a:solidFill>
              </a:rPr>
              <a:t>, вода, </a:t>
            </a:r>
            <a:r>
              <a:rPr lang="ru-RU" sz="2000" dirty="0" smtClean="0">
                <a:solidFill>
                  <a:schemeClr val="bg1"/>
                </a:solidFill>
              </a:rPr>
              <a:t>земля</a:t>
            </a:r>
            <a:r>
              <a:rPr lang="ru-RU" sz="2000" dirty="0">
                <a:solidFill>
                  <a:schemeClr val="bg1"/>
                </a:solidFill>
              </a:rPr>
              <a:t>, огонь и </a:t>
            </a:r>
            <a:r>
              <a:rPr lang="ru-RU" sz="2000" dirty="0" smtClean="0">
                <a:solidFill>
                  <a:schemeClr val="bg1"/>
                </a:solidFill>
              </a:rPr>
              <a:t>эфир.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Аристотель </a:t>
            </a:r>
            <a:r>
              <a:rPr lang="ru-RU" sz="2000" dirty="0">
                <a:solidFill>
                  <a:schemeClr val="bg1"/>
                </a:solidFill>
              </a:rPr>
              <a:t>подходит к идее единичного </a:t>
            </a:r>
            <a:r>
              <a:rPr lang="ru-RU" sz="2000" dirty="0" smtClean="0">
                <a:solidFill>
                  <a:schemeClr val="bg1"/>
                </a:solidFill>
              </a:rPr>
              <a:t>бытия </a:t>
            </a:r>
            <a:r>
              <a:rPr lang="ru-RU" sz="2000" dirty="0">
                <a:solidFill>
                  <a:schemeClr val="bg1"/>
                </a:solidFill>
              </a:rPr>
              <a:t>явления: оно представляет собою слияние материи и формы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5078"/>
            <a:ext cx="2592288" cy="345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190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История представлений  о развитии жизни на Земле</vt:lpstr>
      <vt:lpstr>Древняя Греция</vt:lpstr>
      <vt:lpstr>Древняя Греция</vt:lpstr>
      <vt:lpstr>Древняя Греция</vt:lpstr>
      <vt:lpstr>Древняя Греция</vt:lpstr>
      <vt:lpstr>Древняя Греция</vt:lpstr>
      <vt:lpstr>Древняя Греция</vt:lpstr>
      <vt:lpstr>Древняя Греция</vt:lpstr>
      <vt:lpstr>Древняя Греция</vt:lpstr>
      <vt:lpstr>Средневековье</vt:lpstr>
      <vt:lpstr>Средневековье</vt:lpstr>
      <vt:lpstr>Эпоха Великих географических открытий</vt:lpstr>
      <vt:lpstr>Д/з: § 1.1.1 (с.9-11) Факты биографии К. Линнея (к понедельнику)  и Ж.-Б. Ламарка (к среде)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представлений  о развитии жизни на Земле</dc:title>
  <dc:creator>Наташа</dc:creator>
  <cp:lastModifiedBy>Наташа</cp:lastModifiedBy>
  <cp:revision>11</cp:revision>
  <dcterms:created xsi:type="dcterms:W3CDTF">2013-09-03T11:05:16Z</dcterms:created>
  <dcterms:modified xsi:type="dcterms:W3CDTF">2013-09-03T13:12:26Z</dcterms:modified>
</cp:coreProperties>
</file>