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616A5-4BFA-4E3C-A1FB-85040B669235}" type="datetimeFigureOut">
              <a:rPr lang="ru-RU" smtClean="0"/>
              <a:t>20.03.2014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CB36114-A89B-472D-AA70-91BC352ECC39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7504" y="0"/>
            <a:ext cx="8928992" cy="2852936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Семейное чтение – один из приёмов развития интереса к чтению у детей</a:t>
            </a:r>
            <a:endParaRPr lang="ru-RU" dirty="0"/>
          </a:p>
        </p:txBody>
      </p:sp>
      <p:pic>
        <p:nvPicPr>
          <p:cNvPr id="1026" name="Picture 2" descr="http://www.likar.info/pictures_ckfinder/images/semya%20chitae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833" y="2893956"/>
            <a:ext cx="5904656" cy="3934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6054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64244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7772400" cy="1440160"/>
          </a:xfrm>
        </p:spPr>
        <p:txBody>
          <a:bodyPr/>
          <a:lstStyle/>
          <a:p>
            <a:pPr algn="ctr"/>
            <a:r>
              <a:rPr lang="ru-RU" dirty="0" smtClean="0"/>
              <a:t>Цель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1844824"/>
            <a:ext cx="7772400" cy="3888432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Создание условий для осмысления родителями важности семейного чтения и формирования педагогически обоснованной позиции в отношении приобщения к чтению собственного ребёнка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881749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88640"/>
            <a:ext cx="7772400" cy="936104"/>
          </a:xfrm>
        </p:spPr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8" y="1412776"/>
            <a:ext cx="8496944" cy="5256584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pPr algn="just"/>
            <a:r>
              <a:rPr lang="ru-RU" sz="3600" dirty="0" smtClean="0"/>
              <a:t>- осмысление важности приобщения ребёнка к 	систематическому, осознанному чтению;</a:t>
            </a:r>
          </a:p>
          <a:p>
            <a:endParaRPr lang="ru-RU" sz="3600" dirty="0"/>
          </a:p>
          <a:p>
            <a:pPr algn="just"/>
            <a:r>
              <a:rPr lang="ru-RU" sz="3600" dirty="0" smtClean="0"/>
              <a:t>- освоение родителями приёмов развития техники, 	осознанности чтения и интереса к нему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9231192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5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92088"/>
          </a:xfrm>
        </p:spPr>
        <p:txBody>
          <a:bodyPr/>
          <a:lstStyle/>
          <a:p>
            <a:pPr algn="ctr"/>
            <a:r>
              <a:rPr lang="ru-RU" dirty="0" smtClean="0"/>
              <a:t>О чтении языком статистики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052736"/>
            <a:ext cx="8928992" cy="5688632"/>
          </a:xfrm>
        </p:spPr>
        <p:txBody>
          <a:bodyPr/>
          <a:lstStyle/>
          <a:p>
            <a:r>
              <a:rPr lang="ru-RU" sz="3200" dirty="0" smtClean="0">
                <a:latin typeface="Times New Roman"/>
                <a:ea typeface="Calibri"/>
              </a:rPr>
              <a:t>1. Человек воспринимает </a:t>
            </a:r>
          </a:p>
          <a:p>
            <a:r>
              <a:rPr lang="ru-RU" sz="3200" dirty="0" smtClean="0">
                <a:latin typeface="Times New Roman"/>
                <a:ea typeface="Calibri"/>
              </a:rPr>
              <a:t>глазами</a:t>
            </a:r>
            <a:r>
              <a:rPr lang="ru-RU" sz="3200" b="1" i="1" dirty="0" smtClean="0">
                <a:latin typeface="Times New Roman"/>
                <a:ea typeface="Calibri"/>
              </a:rPr>
              <a:t> </a:t>
            </a:r>
            <a:r>
              <a:rPr lang="ru-RU" sz="3200" dirty="0">
                <a:latin typeface="Times New Roman"/>
                <a:ea typeface="Calibri"/>
              </a:rPr>
              <a:t>20 % информации, </a:t>
            </a:r>
            <a:endParaRPr lang="ru-RU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из </a:t>
            </a:r>
            <a:r>
              <a:rPr lang="ru-RU" sz="3200" dirty="0">
                <a:latin typeface="Times New Roman"/>
                <a:ea typeface="Calibri"/>
              </a:rPr>
              <a:t>них 70 % - посредством </a:t>
            </a:r>
            <a:endParaRPr lang="ru-RU" sz="3200" dirty="0" smtClean="0">
              <a:latin typeface="Times New Roman"/>
              <a:ea typeface="Calibri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чтения</a:t>
            </a:r>
            <a:r>
              <a:rPr lang="ru-RU" sz="3200" dirty="0">
                <a:latin typeface="Times New Roman"/>
                <a:ea typeface="Calibri"/>
              </a:rPr>
              <a:t>.</a:t>
            </a:r>
            <a:r>
              <a:rPr lang="ru-RU" dirty="0" smtClean="0"/>
              <a:t> </a:t>
            </a:r>
          </a:p>
          <a:p>
            <a:pPr lvl="0" algn="just">
              <a:spcAft>
                <a:spcPts val="0"/>
              </a:spcAft>
            </a:pPr>
            <a:r>
              <a:rPr lang="ru-RU" sz="3200" dirty="0" smtClean="0"/>
              <a:t>2.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К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1980 году объём информации удваивается каждые 5-7 лет, к 1990 году удвоение происходило ежегодно.</a:t>
            </a:r>
            <a:endParaRPr lang="ru-RU" sz="3200" dirty="0">
              <a:latin typeface="Calibri"/>
              <a:ea typeface="Calibri"/>
              <a:cs typeface="Times New Roman"/>
            </a:endParaRPr>
          </a:p>
          <a:p>
            <a:r>
              <a:rPr lang="ru-RU" sz="3200" dirty="0" smtClean="0">
                <a:latin typeface="Times New Roman"/>
                <a:ea typeface="Calibri"/>
              </a:rPr>
              <a:t>3. К </a:t>
            </a:r>
            <a:r>
              <a:rPr lang="ru-RU" sz="3200" dirty="0">
                <a:latin typeface="Times New Roman"/>
                <a:ea typeface="Calibri"/>
              </a:rPr>
              <a:t>2013 году объём информации по сравнению с 1990 годом возрастёт в 4 раза, к 2040 году – в 32 раза.</a:t>
            </a:r>
            <a:endParaRPr lang="ru-RU" sz="32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1124744"/>
            <a:ext cx="3289548" cy="2193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905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pPr algn="ctr"/>
            <a:r>
              <a:rPr lang="ru-RU" dirty="0">
                <a:solidFill>
                  <a:srgbClr val="10CF9B">
                    <a:tint val="90000"/>
                    <a:satMod val="125000"/>
                  </a:srgbClr>
                </a:solidFill>
              </a:rPr>
              <a:t>О чтении языком статистики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endParaRPr lang="ru-RU" sz="3600" dirty="0" smtClean="0">
              <a:latin typeface="Times New Roman"/>
              <a:ea typeface="Calibri"/>
            </a:endParaRPr>
          </a:p>
          <a:p>
            <a:r>
              <a:rPr lang="ru-RU" sz="3600" dirty="0" smtClean="0">
                <a:latin typeface="Times New Roman"/>
                <a:ea typeface="Calibri"/>
              </a:rPr>
              <a:t>4. Утверждается</a:t>
            </a:r>
            <a:r>
              <a:rPr lang="ru-RU" sz="3600" dirty="0">
                <a:latin typeface="Times New Roman"/>
                <a:ea typeface="Calibri"/>
              </a:rPr>
              <a:t>, что наш современник, для того чтобы быть в курсе научных новостей , в год должен прочитывать столько , сколько раньше он прочитывал за всю жизнь</a:t>
            </a:r>
            <a:r>
              <a:rPr lang="ru-RU" sz="3600" dirty="0" smtClean="0">
                <a:latin typeface="Times New Roman"/>
                <a:ea typeface="Calibri"/>
              </a:rPr>
              <a:t>.</a:t>
            </a:r>
          </a:p>
          <a:p>
            <a:endParaRPr lang="ru-RU" sz="3600" dirty="0" smtClean="0">
              <a:latin typeface="Times New Roman"/>
            </a:endParaRPr>
          </a:p>
          <a:p>
            <a:r>
              <a:rPr lang="ru-RU" sz="3600" dirty="0" smtClean="0">
                <a:latin typeface="Times New Roman"/>
              </a:rPr>
              <a:t>5. </a:t>
            </a:r>
            <a:r>
              <a:rPr lang="ru-RU" sz="3600" dirty="0">
                <a:latin typeface="Times New Roman"/>
                <a:ea typeface="Calibri"/>
              </a:rPr>
              <a:t>95 % людей читают очень медленно – 180-220 слов в минуту (1 страницу за 1,5-2 минуты</a:t>
            </a:r>
            <a:r>
              <a:rPr lang="ru-RU" sz="3600" dirty="0" smtClean="0">
                <a:latin typeface="Times New Roman"/>
                <a:ea typeface="Calibri"/>
              </a:rPr>
              <a:t>).</a:t>
            </a:r>
          </a:p>
          <a:p>
            <a:endParaRPr lang="ru-RU" sz="3600" dirty="0" smtClean="0">
              <a:latin typeface="Times New Roman"/>
              <a:ea typeface="Calibri"/>
            </a:endParaRP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1827121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/>
          <a:lstStyle/>
          <a:p>
            <a:r>
              <a:rPr lang="ru-RU" dirty="0">
                <a:solidFill>
                  <a:srgbClr val="10CF9B">
                    <a:tint val="90000"/>
                    <a:satMod val="125000"/>
                  </a:srgbClr>
                </a:solidFill>
              </a:rPr>
              <a:t>О чтении языком статистики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856984" cy="5904656"/>
          </a:xfrm>
        </p:spPr>
        <p:txBody>
          <a:bodyPr/>
          <a:lstStyle/>
          <a:p>
            <a:pPr algn="just"/>
            <a:r>
              <a:rPr lang="ru-RU" sz="3200" dirty="0" smtClean="0">
                <a:latin typeface="Times New Roman"/>
                <a:ea typeface="Calibri"/>
              </a:rPr>
              <a:t>6. Средняя </a:t>
            </a:r>
            <a:r>
              <a:rPr lang="ru-RU" sz="3200" dirty="0">
                <a:latin typeface="Times New Roman"/>
                <a:ea typeface="Calibri"/>
              </a:rPr>
              <a:t>скорость чтения старшеклассников – 90-100 слов в минуту, студентов – 120-180, специалистов с высшим образованием – 200-250 (степень усвоения при этом колеблется в пределах 20-60 %)</a:t>
            </a:r>
            <a:r>
              <a:rPr lang="ru-RU" sz="2400" dirty="0">
                <a:latin typeface="Times New Roman"/>
                <a:ea typeface="Calibri"/>
              </a:rPr>
              <a:t>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6" y="3928866"/>
            <a:ext cx="2717262" cy="20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928866"/>
            <a:ext cx="2805803" cy="2027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3959927"/>
            <a:ext cx="2664295" cy="1996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4268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/>
          <a:lstStyle/>
          <a:p>
            <a:r>
              <a:rPr lang="ru-RU" dirty="0">
                <a:solidFill>
                  <a:srgbClr val="10CF9B">
                    <a:tint val="90000"/>
                    <a:satMod val="125000"/>
                  </a:srgbClr>
                </a:solidFill>
              </a:rPr>
              <a:t>О чтении языком статистики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908720"/>
            <a:ext cx="8928992" cy="5832648"/>
          </a:xfrm>
        </p:spPr>
        <p:txBody>
          <a:bodyPr>
            <a:normAutofit/>
          </a:bodyPr>
          <a:lstStyle/>
          <a:p>
            <a:pPr lvl="0" algn="just">
              <a:spcAft>
                <a:spcPts val="0"/>
              </a:spcAft>
            </a:pPr>
            <a:r>
              <a:rPr lang="ru-RU" sz="3200" dirty="0" smtClean="0"/>
              <a:t>7. </a:t>
            </a:r>
            <a:r>
              <a:rPr lang="ru-RU" sz="3200" dirty="0" smtClean="0">
                <a:latin typeface="Times New Roman"/>
                <a:ea typeface="Calibri"/>
                <a:cs typeface="Times New Roman"/>
              </a:rPr>
              <a:t>Потрясающе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быстро читали Ж.Ж. Руссо, А.С. Пушкин, Наполеон, О. де Бальзак, Н.Г. Чернышевский, Л.Н. Толстой, В.И. Ленин, М. Горький, </a:t>
            </a:r>
            <a:r>
              <a:rPr lang="ru-RU" sz="3200" dirty="0" smtClean="0">
                <a:latin typeface="Times New Roman"/>
                <a:ea typeface="Calibri"/>
              </a:rPr>
              <a:t>А</a:t>
            </a:r>
            <a:r>
              <a:rPr lang="ru-RU" sz="3200" dirty="0">
                <a:latin typeface="Times New Roman"/>
                <a:ea typeface="Calibri"/>
              </a:rPr>
              <a:t>. </a:t>
            </a:r>
            <a:r>
              <a:rPr lang="ru-RU" sz="3200" dirty="0" smtClean="0">
                <a:latin typeface="Times New Roman"/>
                <a:ea typeface="Calibri"/>
              </a:rPr>
              <a:t>Эйнштейн</a:t>
            </a:r>
            <a:r>
              <a:rPr lang="ru-RU" sz="3200" dirty="0">
                <a:latin typeface="Times New Roman"/>
                <a:ea typeface="Calibri"/>
              </a:rPr>
              <a:t>, А.В. Луначарский</a:t>
            </a:r>
            <a:r>
              <a:rPr lang="ru-RU" sz="3200" dirty="0" smtClean="0">
                <a:latin typeface="Times New Roman"/>
                <a:ea typeface="Calibri"/>
              </a:rPr>
              <a:t>.</a:t>
            </a:r>
          </a:p>
          <a:p>
            <a:pPr lvl="0"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8. Наполеон 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читал со скоростью две тысячи слов в минуту.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9. О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 де Бальзак прочитывал роман в двести страниц за полчаса.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r>
              <a:rPr lang="ru-RU" sz="3200" dirty="0" smtClean="0">
                <a:latin typeface="Times New Roman"/>
                <a:ea typeface="Calibri"/>
                <a:cs typeface="Times New Roman"/>
              </a:rPr>
              <a:t>10. М</a:t>
            </a:r>
            <a:r>
              <a:rPr lang="ru-RU" sz="3200" dirty="0">
                <a:latin typeface="Times New Roman"/>
                <a:ea typeface="Calibri"/>
                <a:cs typeface="Times New Roman"/>
              </a:rPr>
              <a:t>. Горький читал со скоростью четыре тысячи слов в минуту.</a:t>
            </a:r>
            <a:endParaRPr lang="ru-RU" sz="2400" dirty="0">
              <a:latin typeface="Calibri"/>
              <a:ea typeface="Calibri"/>
              <a:cs typeface="Times New Roman"/>
            </a:endParaRPr>
          </a:p>
          <a:p>
            <a:pPr lvl="0" algn="just">
              <a:spcAft>
                <a:spcPts val="0"/>
              </a:spcAft>
            </a:pP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127765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856984" cy="936104"/>
          </a:xfrm>
        </p:spPr>
        <p:txBody>
          <a:bodyPr/>
          <a:lstStyle/>
          <a:p>
            <a:pPr algn="ctr"/>
            <a:r>
              <a:rPr lang="ru-RU" dirty="0" smtClean="0"/>
              <a:t>Цепочка мнений родителей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988840"/>
            <a:ext cx="8928992" cy="4752528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КНИГА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61848592"/>
              </p:ext>
            </p:extLst>
          </p:nvPr>
        </p:nvGraphicFramePr>
        <p:xfrm>
          <a:off x="1533207" y="2636913"/>
          <a:ext cx="6077585" cy="4018617"/>
        </p:xfrm>
        <a:graphic>
          <a:graphicData uri="http://schemas.openxmlformats.org/drawingml/2006/table">
            <a:tbl>
              <a:tblPr firstRow="1" firstCol="1" bandRow="1"/>
              <a:tblGrid>
                <a:gridCol w="1012825"/>
                <a:gridCol w="1012825"/>
                <a:gridCol w="1012825"/>
                <a:gridCol w="1012825"/>
                <a:gridCol w="1012825"/>
                <a:gridCol w="1013460"/>
              </a:tblGrid>
              <a:tr h="472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Знание и духовность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1181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Побуждает к нравственным поступкам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94555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Формирует навыки самообразования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Помогает в учёбе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Повышает интеллект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7277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Будит эмоции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  <a:latin typeface="Calibri"/>
                          <a:ea typeface="Calibri"/>
                          <a:cs typeface="Times New Roman"/>
                        </a:rPr>
                        <a:t> 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971" y="2636912"/>
            <a:ext cx="1652758" cy="294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380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504" y="116632"/>
            <a:ext cx="8928992" cy="6624736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Итак , давайте помнить, что книга – носитель и хранитель национального наследия , воспитатель духовности, «противовес» многим негативным процессам в окружающем ребёнка мире!</a:t>
            </a:r>
          </a:p>
          <a:p>
            <a:pPr algn="ctr"/>
            <a:endParaRPr lang="ru-RU" sz="3600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6818" y="3212976"/>
            <a:ext cx="4276725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453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90</TotalTime>
  <Words>337</Words>
  <Application>Microsoft Office PowerPoint</Application>
  <PresentationFormat>Экран (4:3)</PresentationFormat>
  <Paragraphs>67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Семейное чтение – один из приёмов развития интереса к чтению у детей</vt:lpstr>
      <vt:lpstr>Цель</vt:lpstr>
      <vt:lpstr>Задачи</vt:lpstr>
      <vt:lpstr>О чтении языком статистики</vt:lpstr>
      <vt:lpstr>О чтении языком статистики</vt:lpstr>
      <vt:lpstr>О чтении языком статистики</vt:lpstr>
      <vt:lpstr>О чтении языком статистики</vt:lpstr>
      <vt:lpstr>Цепочка мнений родителей</vt:lpstr>
      <vt:lpstr>Презентация PowerPoint</vt:lpstr>
      <vt:lpstr>Спасибо за внимание</vt:lpstr>
    </vt:vector>
  </TitlesOfParts>
  <Company>Krokoz™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Семейное чтение – один из приёмов развития интереса к чтению у детей.</dc:title>
  <dc:creator>Маша</dc:creator>
  <cp:lastModifiedBy>Маша</cp:lastModifiedBy>
  <cp:revision>11</cp:revision>
  <dcterms:created xsi:type="dcterms:W3CDTF">2014-03-20T16:48:41Z</dcterms:created>
  <dcterms:modified xsi:type="dcterms:W3CDTF">2014-03-20T18:25:04Z</dcterms:modified>
</cp:coreProperties>
</file>