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6" r:id="rId3"/>
    <p:sldId id="263" r:id="rId4"/>
    <p:sldId id="264" r:id="rId5"/>
    <p:sldId id="267" r:id="rId6"/>
    <p:sldId id="265" r:id="rId7"/>
    <p:sldId id="258" r:id="rId8"/>
    <p:sldId id="260" r:id="rId9"/>
    <p:sldId id="261" r:id="rId10"/>
    <p:sldId id="259" r:id="rId11"/>
    <p:sldId id="268" r:id="rId12"/>
    <p:sldId id="269" r:id="rId13"/>
    <p:sldId id="270" r:id="rId14"/>
    <p:sldId id="272" r:id="rId15"/>
    <p:sldId id="273" r:id="rId16"/>
    <p:sldId id="271" r:id="rId17"/>
    <p:sldId id="274" r:id="rId18"/>
    <p:sldId id="275" r:id="rId19"/>
    <p:sldId id="276" r:id="rId20"/>
    <p:sldId id="277" r:id="rId21"/>
    <p:sldId id="280" r:id="rId22"/>
    <p:sldId id="281" r:id="rId23"/>
    <p:sldId id="278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50" autoAdjust="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AECED-72C0-496E-9E74-6DB4418ECC2B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FA7FD-E04E-4192-A124-D062CBFB34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FA7FD-E04E-4192-A124-D062CBFB34A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dirty="0">
              <a:solidFill>
                <a:srgbClr val="99FF33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FA7FD-E04E-4192-A124-D062CBFB34A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DCC9-FFD3-4257-BC45-CCE9E7FACC8A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B070-3CEC-41FD-9930-F98C01DB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DCC9-FFD3-4257-BC45-CCE9E7FACC8A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B070-3CEC-41FD-9930-F98C01DB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DCC9-FFD3-4257-BC45-CCE9E7FACC8A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B070-3CEC-41FD-9930-F98C01DB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DCC9-FFD3-4257-BC45-CCE9E7FACC8A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B070-3CEC-41FD-9930-F98C01DB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DCC9-FFD3-4257-BC45-CCE9E7FACC8A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B070-3CEC-41FD-9930-F98C01DB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DCC9-FFD3-4257-BC45-CCE9E7FACC8A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B070-3CEC-41FD-9930-F98C01DB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DCC9-FFD3-4257-BC45-CCE9E7FACC8A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B070-3CEC-41FD-9930-F98C01DB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DCC9-FFD3-4257-BC45-CCE9E7FACC8A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B070-3CEC-41FD-9930-F98C01DB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DCC9-FFD3-4257-BC45-CCE9E7FACC8A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B070-3CEC-41FD-9930-F98C01DB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DCC9-FFD3-4257-BC45-CCE9E7FACC8A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B070-3CEC-41FD-9930-F98C01DB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DCC9-FFD3-4257-BC45-CCE9E7FACC8A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B070-3CEC-41FD-9930-F98C01DB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3DCC9-FFD3-4257-BC45-CCE9E7FACC8A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B070-3CEC-41FD-9930-F98C01DB2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slide" Target="slide2.xml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56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5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50.bin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58.wmf"/><Relationship Id="rId4" Type="http://schemas.openxmlformats.org/officeDocument/2006/relationships/image" Target="../media/image59.wmf"/><Relationship Id="rId9" Type="http://schemas.openxmlformats.org/officeDocument/2006/relationships/image" Target="../media/image6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.wmf"/><Relationship Id="rId7" Type="http://schemas.openxmlformats.org/officeDocument/2006/relationships/slide" Target="slide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image" Target="../media/image3.png"/><Relationship Id="rId5" Type="http://schemas.openxmlformats.org/officeDocument/2006/relationships/slide" Target="slide6.xml"/><Relationship Id="rId10" Type="http://schemas.openxmlformats.org/officeDocument/2006/relationships/slide" Target="slide18.xml"/><Relationship Id="rId4" Type="http://schemas.openxmlformats.org/officeDocument/2006/relationships/image" Target="../media/image2.gif"/><Relationship Id="rId9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4.wmf"/><Relationship Id="rId11" Type="http://schemas.openxmlformats.org/officeDocument/2006/relationships/image" Target="../media/image105.png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56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81.wmf"/><Relationship Id="rId3" Type="http://schemas.openxmlformats.org/officeDocument/2006/relationships/image" Target="../media/image84.jpeg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8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3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5" Type="http://schemas.openxmlformats.org/officeDocument/2006/relationships/image" Target="../media/image82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62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slide" Target="slide2.xml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071546"/>
            <a:ext cx="3425938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smtClean="0"/>
              <a:t>«</a:t>
            </a:r>
            <a:r>
              <a:rPr lang="ru-RU" sz="2400" dirty="0" smtClean="0"/>
              <a:t>Обыкновенные дроби»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1928802"/>
            <a:ext cx="3957438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3" action="ppaction://hlinksldjump"/>
              </a:rPr>
              <a:t>Презентации для устных упражнений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2786058"/>
            <a:ext cx="4754067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4" action="ppaction://hlinksldjump"/>
              </a:rPr>
              <a:t>Презентации для изучения нового материала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163119" y="5221942"/>
            <a:ext cx="29510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математики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Лицей 20</a:t>
            </a:r>
          </a:p>
          <a:p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Г.Междуреченска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Шевченко О.Н.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11290" y="357166"/>
            <a:ext cx="1416092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Выводы: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7891" name="Picture 3" descr="C:\Program Files\Microsoft Office\MEDIA\OFFICE12\Bullets\BD14792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214314" cy="21431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1357298"/>
            <a:ext cx="57299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Чтобы найти часть от целого, надо число,</a:t>
            </a:r>
          </a:p>
          <a:p>
            <a:r>
              <a:rPr lang="ru-RU" sz="2400" b="1" dirty="0" smtClean="0"/>
              <a:t>соответствующее целому, разделить на</a:t>
            </a:r>
          </a:p>
          <a:p>
            <a:r>
              <a:rPr lang="ru-RU" sz="2400" b="1" dirty="0" smtClean="0"/>
              <a:t>знаменатель и результат умножить на</a:t>
            </a:r>
          </a:p>
          <a:p>
            <a:r>
              <a:rPr lang="ru-RU" sz="2400" b="1" dirty="0" smtClean="0"/>
              <a:t>числитель дроби, которая выражает эту</a:t>
            </a:r>
          </a:p>
          <a:p>
            <a:r>
              <a:rPr lang="ru-RU" sz="2400" b="1" dirty="0" smtClean="0"/>
              <a:t>часть  </a:t>
            </a:r>
            <a:endParaRPr lang="ru-RU" sz="2400" b="1" dirty="0"/>
          </a:p>
        </p:txBody>
      </p:sp>
      <p:pic>
        <p:nvPicPr>
          <p:cNvPr id="8" name="Picture 3" descr="C:\Program Files\Microsoft Office\MEDIA\OFFICE12\Bullets\BD14792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71942"/>
            <a:ext cx="214314" cy="21431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42910" y="3857628"/>
            <a:ext cx="61753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Чтобы найти целое по его части, надо число,</a:t>
            </a:r>
          </a:p>
          <a:p>
            <a:r>
              <a:rPr lang="ru-RU" sz="2400" b="1" dirty="0" smtClean="0"/>
              <a:t>соответствующее этой части, разделить на </a:t>
            </a:r>
          </a:p>
          <a:p>
            <a:r>
              <a:rPr lang="ru-RU" sz="2400" b="1" dirty="0" smtClean="0"/>
              <a:t>числитель и результат умножить на </a:t>
            </a:r>
          </a:p>
          <a:p>
            <a:r>
              <a:rPr lang="ru-RU" sz="2400" b="1" dirty="0" smtClean="0"/>
              <a:t>знаменатель дроби, которая выражает эту</a:t>
            </a:r>
          </a:p>
          <a:p>
            <a:r>
              <a:rPr lang="ru-RU" sz="2400" b="1" dirty="0" smtClean="0"/>
              <a:t>часть</a:t>
            </a:r>
            <a:endParaRPr lang="ru-RU" sz="2400" b="1" dirty="0"/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8286776" y="5929330"/>
            <a:ext cx="857224" cy="92867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642918"/>
            <a:ext cx="164307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2"/>
            <a:endCxn id="2" idx="6"/>
          </p:cNvCxnSpPr>
          <p:nvPr/>
        </p:nvCxnSpPr>
        <p:spPr>
          <a:xfrm rot="10800000" flipH="1">
            <a:off x="428596" y="1393017"/>
            <a:ext cx="164307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0"/>
            <a:endCxn id="2" idx="4"/>
          </p:cNvCxnSpPr>
          <p:nvPr/>
        </p:nvCxnSpPr>
        <p:spPr>
          <a:xfrm rot="16200000" flipH="1">
            <a:off x="500034" y="1393017"/>
            <a:ext cx="1500198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Выгнутая вверх стрелка 9"/>
          <p:cNvSpPr/>
          <p:nvPr/>
        </p:nvSpPr>
        <p:spPr>
          <a:xfrm>
            <a:off x="500034" y="285728"/>
            <a:ext cx="1571636" cy="928694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985884"/>
              </p:ext>
            </p:extLst>
          </p:nvPr>
        </p:nvGraphicFramePr>
        <p:xfrm>
          <a:off x="2174875" y="336550"/>
          <a:ext cx="2159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67" name="Формула" r:id="rId3" imgW="215640" imgH="901440" progId="Equation.3">
                  <p:embed/>
                </p:oleObj>
              </mc:Choice>
              <mc:Fallback>
                <p:oleObj name="Формула" r:id="rId3" imgW="215640" imgH="901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336550"/>
                        <a:ext cx="21590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Выгнутая вниз стрелка 13"/>
          <p:cNvSpPr/>
          <p:nvPr/>
        </p:nvSpPr>
        <p:spPr>
          <a:xfrm>
            <a:off x="500034" y="1643050"/>
            <a:ext cx="1571636" cy="1000132"/>
          </a:xfrm>
          <a:prstGeom prst="curved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922717"/>
              </p:ext>
            </p:extLst>
          </p:nvPr>
        </p:nvGraphicFramePr>
        <p:xfrm>
          <a:off x="2174875" y="1908175"/>
          <a:ext cx="215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68" name="Формула" r:id="rId5" imgW="215640" imgH="901440" progId="Equation.3">
                  <p:embed/>
                </p:oleObj>
              </mc:Choice>
              <mc:Fallback>
                <p:oleObj name="Формула" r:id="rId5" imgW="215640" imgH="901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1908175"/>
                        <a:ext cx="2159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262378"/>
              </p:ext>
            </p:extLst>
          </p:nvPr>
        </p:nvGraphicFramePr>
        <p:xfrm>
          <a:off x="3317875" y="1050925"/>
          <a:ext cx="2159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69" name="Формула" r:id="rId7" imgW="215640" imgH="901440" progId="Equation.3">
                  <p:embed/>
                </p:oleObj>
              </mc:Choice>
              <mc:Fallback>
                <p:oleObj name="Формула" r:id="rId7" imgW="215640" imgH="901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5" y="1050925"/>
                        <a:ext cx="21590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643306" y="114298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121450"/>
              </p:ext>
            </p:extLst>
          </p:nvPr>
        </p:nvGraphicFramePr>
        <p:xfrm>
          <a:off x="4175125" y="1050925"/>
          <a:ext cx="215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70" name="Формула" r:id="rId9" imgW="215640" imgH="901440" progId="Equation.3">
                  <p:embed/>
                </p:oleObj>
              </mc:Choice>
              <mc:Fallback>
                <p:oleObj name="Формула" r:id="rId9" imgW="21564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1050925"/>
                        <a:ext cx="2159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285720" y="4143380"/>
            <a:ext cx="192882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-35751" y="5036355"/>
            <a:ext cx="17859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79423" y="5035561"/>
            <a:ext cx="17859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Стрелка влево 24"/>
          <p:cNvSpPr/>
          <p:nvPr/>
        </p:nvSpPr>
        <p:spPr>
          <a:xfrm>
            <a:off x="2214546" y="4929198"/>
            <a:ext cx="714380" cy="270318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219556"/>
              </p:ext>
            </p:extLst>
          </p:nvPr>
        </p:nvGraphicFramePr>
        <p:xfrm>
          <a:off x="3103563" y="4551363"/>
          <a:ext cx="190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71" name="Формула" r:id="rId11" imgW="190440" imgH="901440" progId="Equation.3">
                  <p:embed/>
                </p:oleObj>
              </mc:Choice>
              <mc:Fallback>
                <p:oleObj name="Формула" r:id="rId11" imgW="190440" imgH="9014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4551363"/>
                        <a:ext cx="1905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4143372" y="4143380"/>
            <a:ext cx="1928826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3822695" y="5035561"/>
            <a:ext cx="17859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537075" y="5035561"/>
            <a:ext cx="17859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143372" y="4714884"/>
            <a:ext cx="1928826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143372" y="5357826"/>
            <a:ext cx="1928826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Выгнутая вправо стрелка 50"/>
          <p:cNvSpPr/>
          <p:nvPr/>
        </p:nvSpPr>
        <p:spPr>
          <a:xfrm>
            <a:off x="6072198" y="4214818"/>
            <a:ext cx="785818" cy="1714512"/>
          </a:xfrm>
          <a:prstGeom prst="curved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2" name="Объект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508005"/>
              </p:ext>
            </p:extLst>
          </p:nvPr>
        </p:nvGraphicFramePr>
        <p:xfrm>
          <a:off x="7104063" y="4551363"/>
          <a:ext cx="203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72" name="Формула" r:id="rId13" imgW="203040" imgH="901440" progId="Equation.3">
                  <p:embed/>
                </p:oleObj>
              </mc:Choice>
              <mc:Fallback>
                <p:oleObj name="Формула" r:id="rId13" imgW="203040" imgH="9014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063" y="4551363"/>
                        <a:ext cx="2032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714876" y="1142984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;</a:t>
            </a:r>
            <a:endParaRPr lang="ru-RU" sz="2400" dirty="0"/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662151"/>
              </p:ext>
            </p:extLst>
          </p:nvPr>
        </p:nvGraphicFramePr>
        <p:xfrm>
          <a:off x="5318125" y="1050925"/>
          <a:ext cx="190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73" name="Формула" r:id="rId15" imgW="190440" imgH="901440" progId="Equation.3">
                  <p:embed/>
                </p:oleObj>
              </mc:Choice>
              <mc:Fallback>
                <p:oleObj name="Формула" r:id="rId15" imgW="190440" imgH="901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5" y="1050925"/>
                        <a:ext cx="1905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5643570" y="114298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727000"/>
              </p:ext>
            </p:extLst>
          </p:nvPr>
        </p:nvGraphicFramePr>
        <p:xfrm>
          <a:off x="6175375" y="1050925"/>
          <a:ext cx="203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74" name="Формула" r:id="rId17" imgW="203040" imgH="901440" progId="Equation.3">
                  <p:embed/>
                </p:oleObj>
              </mc:Choice>
              <mc:Fallback>
                <p:oleObj name="Формула" r:id="rId17" imgW="203040" imgH="901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75" y="1050925"/>
                        <a:ext cx="2032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Управляющая кнопка: далее 56">
            <a:hlinkClick r:id="" action="ppaction://hlinkshowjump?jump=nextslide" highlightClick="1"/>
          </p:cNvPr>
          <p:cNvSpPr/>
          <p:nvPr/>
        </p:nvSpPr>
        <p:spPr>
          <a:xfrm>
            <a:off x="8501090" y="6500834"/>
            <a:ext cx="642910" cy="3571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4" grpId="0" animBg="1"/>
      <p:bldP spid="17" grpId="0"/>
      <p:bldP spid="19" grpId="0" animBg="1"/>
      <p:bldP spid="25" grpId="0" animBg="1"/>
      <p:bldP spid="27" grpId="0" animBg="1"/>
      <p:bldP spid="51" grpId="0" animBg="1"/>
      <p:bldP spid="53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090671"/>
              </p:ext>
            </p:extLst>
          </p:nvPr>
        </p:nvGraphicFramePr>
        <p:xfrm>
          <a:off x="758825" y="641350"/>
          <a:ext cx="2159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3" name="Формула" r:id="rId3" imgW="215640" imgH="965160" progId="Equation.3">
                  <p:embed/>
                </p:oleObj>
              </mc:Choice>
              <mc:Fallback>
                <p:oleObj name="Формула" r:id="rId3" imgW="21564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641350"/>
                        <a:ext cx="2159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1538" y="78579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832502"/>
              </p:ext>
            </p:extLst>
          </p:nvPr>
        </p:nvGraphicFramePr>
        <p:xfrm>
          <a:off x="1666875" y="641350"/>
          <a:ext cx="457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4" name="Формула" r:id="rId5" imgW="457200" imgH="965160" progId="Equation.3">
                  <p:embed/>
                </p:oleObj>
              </mc:Choice>
              <mc:Fallback>
                <p:oleObj name="Формула" r:id="rId5" imgW="457200" imgH="965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641350"/>
                        <a:ext cx="4572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14546" y="78579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785387"/>
              </p:ext>
            </p:extLst>
          </p:nvPr>
        </p:nvGraphicFramePr>
        <p:xfrm>
          <a:off x="2759075" y="641350"/>
          <a:ext cx="2159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5" name="Формула" r:id="rId7" imgW="215640" imgH="965160" progId="Equation.3">
                  <p:embed/>
                </p:oleObj>
              </mc:Choice>
              <mc:Fallback>
                <p:oleObj name="Формула" r:id="rId7" imgW="215640" imgH="965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641350"/>
                        <a:ext cx="2159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961876"/>
              </p:ext>
            </p:extLst>
          </p:nvPr>
        </p:nvGraphicFramePr>
        <p:xfrm>
          <a:off x="752475" y="2427288"/>
          <a:ext cx="1905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6" name="Формула" r:id="rId9" imgW="190440" imgH="965160" progId="Equation.3">
                  <p:embed/>
                </p:oleObj>
              </mc:Choice>
              <mc:Fallback>
                <p:oleObj name="Формула" r:id="rId9" imgW="190440" imgH="965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2427288"/>
                        <a:ext cx="1905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650892"/>
              </p:ext>
            </p:extLst>
          </p:nvPr>
        </p:nvGraphicFramePr>
        <p:xfrm>
          <a:off x="1717675" y="2433638"/>
          <a:ext cx="406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7" name="Формула" r:id="rId11" imgW="406080" imgH="965160" progId="Equation.3">
                  <p:embed/>
                </p:oleObj>
              </mc:Choice>
              <mc:Fallback>
                <p:oleObj name="Формула" r:id="rId11" imgW="406080" imgH="9651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2433638"/>
                        <a:ext cx="4064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80712" y="25717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428860" y="25717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163589"/>
              </p:ext>
            </p:extLst>
          </p:nvPr>
        </p:nvGraphicFramePr>
        <p:xfrm>
          <a:off x="2973388" y="2427288"/>
          <a:ext cx="203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8" name="Формула" r:id="rId13" imgW="203040" imgH="965160" progId="Equation.3">
                  <p:embed/>
                </p:oleObj>
              </mc:Choice>
              <mc:Fallback>
                <p:oleObj name="Формула" r:id="rId13" imgW="203040" imgH="965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388" y="2427288"/>
                        <a:ext cx="2032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авая фигурная скобка 15"/>
          <p:cNvSpPr/>
          <p:nvPr/>
        </p:nvSpPr>
        <p:spPr>
          <a:xfrm>
            <a:off x="4143372" y="714356"/>
            <a:ext cx="500066" cy="2571768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185154"/>
              </p:ext>
            </p:extLst>
          </p:nvPr>
        </p:nvGraphicFramePr>
        <p:xfrm>
          <a:off x="4765675" y="693738"/>
          <a:ext cx="228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9" name="Формула" r:id="rId15" imgW="228600" imgH="927000" progId="Equation.3">
                  <p:embed/>
                </p:oleObj>
              </mc:Choice>
              <mc:Fallback>
                <p:oleObj name="Формула" r:id="rId15" imgW="228600" imgH="927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693738"/>
                        <a:ext cx="2286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143504" y="23574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018157"/>
              </p:ext>
            </p:extLst>
          </p:nvPr>
        </p:nvGraphicFramePr>
        <p:xfrm>
          <a:off x="5757863" y="693738"/>
          <a:ext cx="368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70" name="Формула" r:id="rId17" imgW="368280" imgH="927000" progId="Equation.3">
                  <p:embed/>
                </p:oleObj>
              </mc:Choice>
              <mc:Fallback>
                <p:oleObj name="Формула" r:id="rId17" imgW="368280" imgH="9270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693738"/>
                        <a:ext cx="3683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520925"/>
              </p:ext>
            </p:extLst>
          </p:nvPr>
        </p:nvGraphicFramePr>
        <p:xfrm>
          <a:off x="4765675" y="2336800"/>
          <a:ext cx="228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71" name="Формула" r:id="rId19" imgW="228600" imgH="927000" progId="Equation.3">
                  <p:embed/>
                </p:oleObj>
              </mc:Choice>
              <mc:Fallback>
                <p:oleObj name="Формула" r:id="rId19" imgW="228600" imgH="927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2336800"/>
                        <a:ext cx="2286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472129"/>
              </p:ext>
            </p:extLst>
          </p:nvPr>
        </p:nvGraphicFramePr>
        <p:xfrm>
          <a:off x="5757863" y="2336800"/>
          <a:ext cx="4699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72" name="Формула" r:id="rId21" imgW="469800" imgH="939600" progId="Equation.3">
                  <p:embed/>
                </p:oleObj>
              </mc:Choice>
              <mc:Fallback>
                <p:oleObj name="Формула" r:id="rId21" imgW="469800" imgH="939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2336800"/>
                        <a:ext cx="4699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143504" y="78579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sp>
        <p:nvSpPr>
          <p:cNvPr id="25" name="Управляющая кнопка: домой 24">
            <a:hlinkClick r:id="rId23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  <p:bldP spid="13" grpId="0"/>
      <p:bldP spid="16" grpId="0" animBg="1"/>
      <p:bldP spid="20" grpId="1"/>
      <p:bldP spid="20" grpId="2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Правильные дроби:</a:t>
            </a:r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425999"/>
              </p:ext>
            </p:extLst>
          </p:nvPr>
        </p:nvGraphicFramePr>
        <p:xfrm>
          <a:off x="3765550" y="407988"/>
          <a:ext cx="228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0" name="Формула" r:id="rId3" imgW="228600" imgH="927000" progId="Equation.3">
                  <p:embed/>
                </p:oleObj>
              </mc:Choice>
              <mc:Fallback>
                <p:oleObj name="Формула" r:id="rId3" imgW="228600" imgH="927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407988"/>
                        <a:ext cx="2286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6248" y="571480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;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294501"/>
              </p:ext>
            </p:extLst>
          </p:nvPr>
        </p:nvGraphicFramePr>
        <p:xfrm>
          <a:off x="4937125" y="628650"/>
          <a:ext cx="431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1" name="Формула" r:id="rId5" imgW="431640" imgH="330120" progId="Equation.3">
                  <p:embed/>
                </p:oleObj>
              </mc:Choice>
              <mc:Fallback>
                <p:oleObj name="Формула" r:id="rId5" imgW="431640" imgH="330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628650"/>
                        <a:ext cx="431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1785926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Примеры: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899556"/>
              </p:ext>
            </p:extLst>
          </p:nvPr>
        </p:nvGraphicFramePr>
        <p:xfrm>
          <a:off x="2336800" y="1647825"/>
          <a:ext cx="2159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2" name="Формула" r:id="rId7" imgW="215640" imgH="1002960" progId="Equation.3">
                  <p:embed/>
                </p:oleObj>
              </mc:Choice>
              <mc:Fallback>
                <p:oleObj name="Формула" r:id="rId7" imgW="215640" imgH="1002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1647825"/>
                        <a:ext cx="2159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86050" y="1857364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;</a:t>
            </a:r>
            <a:endParaRPr lang="ru-RU" sz="24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959649"/>
              </p:ext>
            </p:extLst>
          </p:nvPr>
        </p:nvGraphicFramePr>
        <p:xfrm>
          <a:off x="3265488" y="1647825"/>
          <a:ext cx="2159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3" name="Формула" r:id="rId9" imgW="215640" imgH="1002960" progId="Equation.3">
                  <p:embed/>
                </p:oleObj>
              </mc:Choice>
              <mc:Fallback>
                <p:oleObj name="Формула" r:id="rId9" imgW="215640" imgH="1002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1647825"/>
                        <a:ext cx="2159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596" y="3143248"/>
            <a:ext cx="3116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Неправильные дроби:</a:t>
            </a:r>
            <a:endParaRPr lang="ru-RU" sz="24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671632"/>
              </p:ext>
            </p:extLst>
          </p:nvPr>
        </p:nvGraphicFramePr>
        <p:xfrm>
          <a:off x="4129088" y="2979738"/>
          <a:ext cx="254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4" name="Формула" r:id="rId11" imgW="253800" imgH="927000" progId="Equation.3">
                  <p:embed/>
                </p:oleObj>
              </mc:Choice>
              <mc:Fallback>
                <p:oleObj name="Формула" r:id="rId11" imgW="253800" imgH="927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2979738"/>
                        <a:ext cx="25400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43438" y="3143248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;</a:t>
            </a:r>
            <a:endParaRPr lang="ru-RU" sz="2400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826456"/>
              </p:ext>
            </p:extLst>
          </p:nvPr>
        </p:nvGraphicFramePr>
        <p:xfrm>
          <a:off x="5308600" y="3297238"/>
          <a:ext cx="571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5" name="Формула" r:id="rId13" imgW="571320" imgH="279360" progId="Equation.3">
                  <p:embed/>
                </p:oleObj>
              </mc:Choice>
              <mc:Fallback>
                <p:oleObj name="Формула" r:id="rId13" imgW="571320" imgH="2793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600" y="3297238"/>
                        <a:ext cx="5715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8596" y="4286256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Примеры:</a:t>
            </a:r>
            <a:endParaRPr lang="ru-RU" sz="2400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21096"/>
              </p:ext>
            </p:extLst>
          </p:nvPr>
        </p:nvGraphicFramePr>
        <p:xfrm>
          <a:off x="2259013" y="4148138"/>
          <a:ext cx="2159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6" name="Формула" r:id="rId15" imgW="215640" imgH="1002960" progId="Equation.3">
                  <p:embed/>
                </p:oleObj>
              </mc:Choice>
              <mc:Fallback>
                <p:oleObj name="Формула" r:id="rId15" imgW="215640" imgH="10029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4148138"/>
                        <a:ext cx="2159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714612" y="4357694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;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185662"/>
              </p:ext>
            </p:extLst>
          </p:nvPr>
        </p:nvGraphicFramePr>
        <p:xfrm>
          <a:off x="3187700" y="4148138"/>
          <a:ext cx="1905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7" name="Формула" r:id="rId17" imgW="190440" imgH="1002960" progId="Equation.3">
                  <p:embed/>
                </p:oleObj>
              </mc:Choice>
              <mc:Fallback>
                <p:oleObj name="Формула" r:id="rId17" imgW="190440" imgH="10029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4148138"/>
                        <a:ext cx="1905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286776" y="6215082"/>
            <a:ext cx="857224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3" grpId="0"/>
      <p:bldP spid="1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Два пирожных нужно разделить между тремя детьми. Сколько должен получить один ребенок?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643050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2:3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4741" y="164304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015"/>
              </p:ext>
            </p:extLst>
          </p:nvPr>
        </p:nvGraphicFramePr>
        <p:xfrm>
          <a:off x="1622425" y="1504950"/>
          <a:ext cx="2159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2" name="Формула" r:id="rId3" imgW="215640" imgH="1002960" progId="Equation.3">
                  <p:embed/>
                </p:oleObj>
              </mc:Choice>
              <mc:Fallback>
                <p:oleObj name="Формула" r:id="rId3" imgW="215640" imgH="1002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1504950"/>
                        <a:ext cx="2159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 descr="C:\Program Files\Microsoft Office\CLIPART\PUB60COR\BD0886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000372"/>
            <a:ext cx="2297117" cy="2000252"/>
          </a:xfrm>
          <a:prstGeom prst="rect">
            <a:avLst/>
          </a:prstGeom>
          <a:noFill/>
        </p:spPr>
      </p:pic>
      <p:pic>
        <p:nvPicPr>
          <p:cNvPr id="7" name="Picture 4" descr="C:\Program Files\Microsoft Office\CLIPART\PUB60COR\BD0886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3071810"/>
            <a:ext cx="2297117" cy="2000252"/>
          </a:xfrm>
          <a:prstGeom prst="rect">
            <a:avLst/>
          </a:prstGeom>
          <a:noFill/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1000100" y="3286124"/>
            <a:ext cx="642942" cy="2143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250133" y="3821909"/>
            <a:ext cx="64294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571604" y="3286124"/>
            <a:ext cx="714380" cy="2143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786182" y="3357562"/>
            <a:ext cx="642942" cy="2143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036215" y="3893347"/>
            <a:ext cx="64294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357686" y="3357562"/>
            <a:ext cx="714380" cy="2143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14546" y="5072074"/>
            <a:ext cx="1279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Ребенок</a:t>
            </a:r>
            <a:endParaRPr lang="ru-RU" sz="2400" dirty="0"/>
          </a:p>
        </p:txBody>
      </p:sp>
      <p:cxnSp>
        <p:nvCxnSpPr>
          <p:cNvPr id="31" name="Прямая со стрелкой 30"/>
          <p:cNvCxnSpPr>
            <a:stCxn id="29" idx="0"/>
          </p:cNvCxnSpPr>
          <p:nvPr/>
        </p:nvCxnSpPr>
        <p:spPr>
          <a:xfrm flipV="1">
            <a:off x="2854529" y="4071942"/>
            <a:ext cx="931653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9" idx="0"/>
          </p:cNvCxnSpPr>
          <p:nvPr/>
        </p:nvCxnSpPr>
        <p:spPr>
          <a:xfrm flipH="1" flipV="1">
            <a:off x="2143108" y="3929066"/>
            <a:ext cx="711421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785786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Пять пирожных нужно поровну разделить между тремя детьми. Сколько получит один ребенок?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5:3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43562" y="12858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25344"/>
              </p:ext>
            </p:extLst>
          </p:nvPr>
        </p:nvGraphicFramePr>
        <p:xfrm>
          <a:off x="1475656" y="1138153"/>
          <a:ext cx="2032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6" name="Формула" r:id="rId3" imgW="203040" imgH="1002960" progId="Equation.3">
                  <p:embed/>
                </p:oleObj>
              </mc:Choice>
              <mc:Fallback>
                <p:oleObj name="Формула" r:id="rId3" imgW="203040" imgH="1002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138153"/>
                        <a:ext cx="2032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298" name="Picture 2" descr="C:\Program Files\Microsoft Office\CLIPART\PUB60COR\BD0886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429000"/>
            <a:ext cx="2225679" cy="2286004"/>
          </a:xfrm>
          <a:prstGeom prst="rect">
            <a:avLst/>
          </a:prstGeom>
          <a:noFill/>
        </p:spPr>
      </p:pic>
      <p:pic>
        <p:nvPicPr>
          <p:cNvPr id="8" name="Picture 2" descr="C:\Program Files\Microsoft Office\CLIPART\PUB60COR\BD0886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3286124"/>
            <a:ext cx="2225679" cy="2286004"/>
          </a:xfrm>
          <a:prstGeom prst="rect">
            <a:avLst/>
          </a:prstGeom>
          <a:noFill/>
        </p:spPr>
      </p:pic>
      <p:pic>
        <p:nvPicPr>
          <p:cNvPr id="9" name="Picture 2" descr="C:\Program Files\Microsoft Office\CLIPART\PUB60COR\BD0886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18321" y="3429000"/>
            <a:ext cx="2225679" cy="2286004"/>
          </a:xfrm>
          <a:prstGeom prst="rect">
            <a:avLst/>
          </a:prstGeom>
          <a:noFill/>
        </p:spPr>
      </p:pic>
      <p:pic>
        <p:nvPicPr>
          <p:cNvPr id="10" name="Picture 2" descr="C:\Program Files\Microsoft Office\CLIPART\PUB60COR\BD0886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4571996"/>
            <a:ext cx="2225679" cy="2286004"/>
          </a:xfrm>
          <a:prstGeom prst="rect">
            <a:avLst/>
          </a:prstGeom>
          <a:noFill/>
        </p:spPr>
      </p:pic>
      <p:pic>
        <p:nvPicPr>
          <p:cNvPr id="11" name="Picture 2" descr="C:\Program Files\Microsoft Office\CLIPART\PUB60COR\BD0886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4571996"/>
            <a:ext cx="2225679" cy="228600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714744" y="2571744"/>
            <a:ext cx="1279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Ребенок</a:t>
            </a:r>
            <a:endParaRPr lang="ru-RU" sz="2400" dirty="0"/>
          </a:p>
        </p:txBody>
      </p:sp>
      <p:cxnSp>
        <p:nvCxnSpPr>
          <p:cNvPr id="15" name="Прямая со стрелкой 14"/>
          <p:cNvCxnSpPr>
            <a:stCxn id="13" idx="1"/>
          </p:cNvCxnSpPr>
          <p:nvPr/>
        </p:nvCxnSpPr>
        <p:spPr>
          <a:xfrm flipH="1">
            <a:off x="1785918" y="2802577"/>
            <a:ext cx="1928826" cy="9836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3" idx="3"/>
          </p:cNvCxnSpPr>
          <p:nvPr/>
        </p:nvCxnSpPr>
        <p:spPr>
          <a:xfrm>
            <a:off x="4994710" y="2802577"/>
            <a:ext cx="2363372" cy="912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179091" y="317896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357422" y="4857760"/>
            <a:ext cx="571504" cy="28575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928926" y="4929198"/>
            <a:ext cx="642942" cy="2143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571736" y="5500702"/>
            <a:ext cx="714380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643570" y="4857760"/>
            <a:ext cx="571504" cy="28575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6215074" y="4929198"/>
            <a:ext cx="642942" cy="21431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822165" y="5536421"/>
            <a:ext cx="785818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2500298" y="3357562"/>
            <a:ext cx="1857388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6200000" flipH="1">
            <a:off x="4643438" y="3000372"/>
            <a:ext cx="1785950" cy="16430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887125" y="12858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2357422" y="12858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714612" y="12858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+</a:t>
            </a:r>
            <a:endParaRPr lang="ru-RU" sz="2400" dirty="0"/>
          </a:p>
        </p:txBody>
      </p:sp>
      <p:graphicFrame>
        <p:nvGraphicFramePr>
          <p:cNvPr id="45" name="Объект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771350"/>
              </p:ext>
            </p:extLst>
          </p:nvPr>
        </p:nvGraphicFramePr>
        <p:xfrm>
          <a:off x="3194050" y="1147763"/>
          <a:ext cx="2159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7" name="Формула" r:id="rId6" imgW="215640" imgH="1002960" progId="Equation.3">
                  <p:embed/>
                </p:oleObj>
              </mc:Choice>
              <mc:Fallback>
                <p:oleObj name="Формула" r:id="rId6" imgW="215640" imgH="1002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1147763"/>
                        <a:ext cx="2159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3571868" y="12858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3910422" y="12858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538981"/>
              </p:ext>
            </p:extLst>
          </p:nvPr>
        </p:nvGraphicFramePr>
        <p:xfrm>
          <a:off x="4320380" y="1124744"/>
          <a:ext cx="2159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8" name="Формула" r:id="rId8" imgW="215640" imgH="1002960" progId="Equation.3">
                  <p:embed/>
                </p:oleObj>
              </mc:Choice>
              <mc:Fallback>
                <p:oleObj name="Формула" r:id="rId8" imgW="215640" imgH="1002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0380" y="1124744"/>
                        <a:ext cx="2159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8501090" y="6286520"/>
            <a:ext cx="642910" cy="5714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3" grpId="0"/>
      <p:bldP spid="42" grpId="0"/>
      <p:bldP spid="43" grpId="0"/>
      <p:bldP spid="44" grpId="0"/>
      <p:bldP spid="46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85794"/>
            <a:ext cx="6414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Выделение целой части неправильной дроби:</a:t>
            </a:r>
            <a:endParaRPr lang="ru-RU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90419" y="1696518"/>
                <a:ext cx="2099677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smtClean="0"/>
                          </m:ctrlPr>
                        </m:fPr>
                        <m:num>
                          <m:r>
                            <a:rPr lang="ru-RU" sz="2400" b="0" i="0" smtClean="0"/>
                            <m:t>9</m:t>
                          </m:r>
                        </m:num>
                        <m:den>
                          <m:r>
                            <a:rPr lang="ru-RU" sz="2400" b="0" i="0" smtClean="0"/>
                            <m:t>9</m:t>
                          </m:r>
                        </m:den>
                      </m:f>
                      <m:r>
                        <a:rPr lang="ru-RU" sz="2400" i="0" smtClean="0">
                          <a:ea typeface="Cambria Math"/>
                        </a:rPr>
                        <m:t>=</m:t>
                      </m:r>
                      <m:r>
                        <a:rPr lang="ru-RU" sz="2400" b="0" i="0" smtClean="0">
                          <a:ea typeface="Cambria Math"/>
                        </a:rPr>
                        <m:t>9÷9=1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19" y="1696518"/>
                <a:ext cx="2099677" cy="7861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14282" y="421481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97</a:t>
            </a:r>
            <a:endParaRPr lang="ru-RU" sz="24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601136" y="4572802"/>
            <a:ext cx="57150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86094" y="4857760"/>
            <a:ext cx="78581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00100" y="42878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944386" y="48577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450057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14282" y="471488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9</a:t>
            </a:r>
            <a:endParaRPr lang="ru-RU" sz="24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70905" y="5174961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0034" y="521495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170179" y="4857758"/>
            <a:ext cx="444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00034" y="56435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6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85720" y="5429264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</a:t>
            </a:r>
            <a:endParaRPr lang="ru-RU" sz="24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18026" y="6105243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00034" y="61501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46" name="Управляющая кнопка: далее 45">
            <a:hlinkClick r:id="" action="ppaction://hlinkshowjump?jump=nextslide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4282" y="2825118"/>
                <a:ext cx="2830647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0" smtClean="0">
                              <a:latin typeface="Cambria Math"/>
                            </a:rPr>
                            <m:t>97</m:t>
                          </m:r>
                        </m:num>
                        <m:den>
                          <m:r>
                            <a:rPr lang="ru-RU" sz="2400" b="0" i="0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b="0" i="0" smtClean="0">
                          <a:latin typeface="Cambria Math"/>
                          <a:ea typeface="Cambria Math"/>
                        </a:rPr>
                        <m:t>=32+</m:t>
                      </m:r>
                      <m:f>
                        <m:fPr>
                          <m:ctrlPr>
                            <a:rPr lang="ru-RU" sz="240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b="0" i="0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2400" b="0" i="0" smtClean="0">
                          <a:latin typeface="Cambria Math"/>
                          <a:ea typeface="Cambria Math"/>
                        </a:rPr>
                        <m:t>=32</m:t>
                      </m:r>
                      <m:f>
                        <m:fPr>
                          <m:ctrlPr>
                            <a:rPr lang="ru-RU" sz="240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0" i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b="0" i="0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82" y="2825118"/>
                <a:ext cx="2830647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  <p:bldP spid="21" grpId="0"/>
      <p:bldP spid="22" grpId="0"/>
      <p:bldP spid="23" grpId="0"/>
      <p:bldP spid="24" grpId="0"/>
      <p:bldP spid="27" grpId="0"/>
      <p:bldP spid="28" grpId="0"/>
      <p:bldP spid="29" grpId="0"/>
      <p:bldP spid="30" grpId="0"/>
      <p:bldP spid="37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 представить смешанное число в виде неправильной дроби?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0148" y="3016890"/>
            <a:ext cx="689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или</a:t>
            </a:r>
            <a:endParaRPr lang="ru-RU" sz="2400" b="1" dirty="0"/>
          </a:p>
        </p:txBody>
      </p:sp>
      <p:sp>
        <p:nvSpPr>
          <p:cNvPr id="24" name="Управляющая кнопка: домой 23">
            <a:hlinkClick r:id="rId2" action="ppaction://hlinksldjump" highlightClick="1"/>
          </p:cNvPr>
          <p:cNvSpPr/>
          <p:nvPr/>
        </p:nvSpPr>
        <p:spPr>
          <a:xfrm>
            <a:off x="8358214" y="6000768"/>
            <a:ext cx="785786" cy="85723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23892" y="1700808"/>
                <a:ext cx="3399713" cy="624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/>
                        </m:ctrlPr>
                      </m:fPr>
                      <m:num>
                        <m:r>
                          <a:rPr lang="ru-RU" sz="2400" b="1" i="1" smtClean="0"/>
                          <m:t>𝟑</m:t>
                        </m:r>
                      </m:num>
                      <m:den>
                        <m:r>
                          <a:rPr lang="ru-RU" sz="2400" b="1" i="1" smtClean="0"/>
                          <m:t>𝟕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=</m:t>
                    </m:r>
                    <m:r>
                      <a:rPr lang="ru-RU" sz="2400" b="1" i="1" smtClean="0">
                        <a:ea typeface="Cambria Math"/>
                      </a:rPr>
                      <m:t>𝟐</m:t>
                    </m:r>
                    <m:r>
                      <a:rPr lang="ru-RU" sz="2400" b="1" i="1" smtClean="0"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𝟕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𝟏𝟒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𝟕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𝟕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𝟏𝟕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92" y="1700808"/>
                <a:ext cx="3399713" cy="624466"/>
              </a:xfrm>
              <a:prstGeom prst="rect">
                <a:avLst/>
              </a:prstGeom>
              <a:blipFill rotWithShape="1">
                <a:blip r:embed="rId3"/>
                <a:stretch>
                  <a:fillRect l="-2688" b="-9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23892" y="4247540"/>
                <a:ext cx="2252989" cy="624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smtClean="0"/>
                        </m:ctrlPr>
                      </m:fPr>
                      <m:num>
                        <m:r>
                          <a:rPr lang="ru-RU" sz="2400" b="1" i="0" smtClean="0"/>
                          <m:t>𝟑</m:t>
                        </m:r>
                      </m:num>
                      <m:den>
                        <m:r>
                          <a:rPr lang="ru-RU" sz="2400" b="1" i="0" smtClean="0"/>
                          <m:t>𝟕</m:t>
                        </m:r>
                      </m:den>
                    </m:f>
                    <m:r>
                      <a:rPr lang="ru-RU" sz="2400" b="1" i="0" smtClean="0"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sz="2400" b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0" smtClean="0">
                            <a:ea typeface="Cambria Math"/>
                          </a:rPr>
                          <m:t>𝟐</m:t>
                        </m:r>
                        <m:r>
                          <a:rPr lang="ru-RU" sz="2400" b="1" i="0" smtClean="0">
                            <a:ea typeface="Cambria Math"/>
                          </a:rPr>
                          <m:t>●</m:t>
                        </m:r>
                        <m:r>
                          <a:rPr lang="ru-RU" sz="2400" b="1" i="0" smtClean="0">
                            <a:ea typeface="Cambria Math"/>
                          </a:rPr>
                          <m:t>𝟕</m:t>
                        </m:r>
                        <m:r>
                          <a:rPr lang="ru-RU" sz="2400" b="1" i="0" smtClean="0">
                            <a:ea typeface="Cambria Math"/>
                          </a:rPr>
                          <m:t>+</m:t>
                        </m:r>
                        <m:r>
                          <a:rPr lang="ru-RU" sz="2400" b="1" i="0" smtClean="0"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ru-RU" sz="2400" b="1" i="0" smtClean="0">
                            <a:ea typeface="Cambria Math"/>
                          </a:rPr>
                          <m:t>𝟕</m:t>
                        </m:r>
                      </m:den>
                    </m:f>
                    <m:r>
                      <a:rPr lang="ru-RU" sz="2400" b="1" i="0" smtClean="0"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sz="2400" b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0" smtClean="0">
                            <a:ea typeface="Cambria Math"/>
                          </a:rPr>
                          <m:t>𝟏𝟕</m:t>
                        </m:r>
                      </m:num>
                      <m:den>
                        <m:r>
                          <a:rPr lang="ru-RU" sz="2400" b="1" i="0" smtClean="0">
                            <a:ea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92" y="4247540"/>
                <a:ext cx="2252989" cy="624466"/>
              </a:xfrm>
              <a:prstGeom prst="rect">
                <a:avLst/>
              </a:prstGeom>
              <a:blipFill rotWithShape="1">
                <a:blip r:embed="rId4"/>
                <a:stretch>
                  <a:fillRect l="-4054" b="-9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64399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Сложение и вычитание дробей с одинаковыми знаменателями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4282" y="1428736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ndara" pitchFamily="34" charset="0"/>
              </a:rPr>
              <a:t>Чтобы сложить (вычесть) дроби с одинаковыми знаменателями, надо сложить (вычесть) их числители, а знаменатель оставить без изменения</a:t>
            </a:r>
            <a:endParaRPr lang="ru-RU" sz="2400" b="1" dirty="0">
              <a:latin typeface="Candara" pitchFamily="34" charset="0"/>
            </a:endParaRPr>
          </a:p>
        </p:txBody>
      </p:sp>
      <p:sp>
        <p:nvSpPr>
          <p:cNvPr id="40" name="Управляющая кнопка: далее 39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642910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94063" y="3174016"/>
                <a:ext cx="329231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smtClean="0"/>
                          </m:ctrlPr>
                        </m:fPr>
                        <m:num>
                          <m:r>
                            <a:rPr lang="ru-RU" sz="2400" b="1" i="0" smtClean="0"/>
                            <m:t>𝟏</m:t>
                          </m:r>
                        </m:num>
                        <m:den>
                          <m:r>
                            <a:rPr lang="ru-RU" sz="2400" b="1" i="0" smtClean="0"/>
                            <m:t>𝟔</m:t>
                          </m:r>
                        </m:den>
                      </m:f>
                      <m:r>
                        <a:rPr lang="ru-RU" sz="2400" b="1" i="0" smtClean="0"/>
                        <m:t>+</m:t>
                      </m:r>
                      <m:f>
                        <m:fPr>
                          <m:ctrlPr>
                            <a:rPr lang="ru-RU" sz="2400" b="1" smtClean="0"/>
                          </m:ctrlPr>
                        </m:fPr>
                        <m:num>
                          <m:r>
                            <a:rPr lang="ru-RU" sz="2400" b="1" i="0" smtClean="0"/>
                            <m:t>𝟐</m:t>
                          </m:r>
                        </m:num>
                        <m:den>
                          <m:r>
                            <a:rPr lang="ru-RU" sz="2400" b="1" i="0" smtClean="0"/>
                            <m:t>𝟔</m:t>
                          </m:r>
                        </m:den>
                      </m:f>
                      <m:r>
                        <a:rPr lang="ru-RU" sz="2400" b="1" i="0" smtClean="0"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1" smtClean="0"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1" i="0" smtClean="0">
                              <a:ea typeface="Cambria Math"/>
                            </a:rPr>
                            <m:t>𝟏</m:t>
                          </m:r>
                          <m:r>
                            <a:rPr lang="ru-RU" sz="2400" b="1" i="0" smtClean="0">
                              <a:ea typeface="Cambria Math"/>
                            </a:rPr>
                            <m:t>+</m:t>
                          </m:r>
                          <m:r>
                            <a:rPr lang="ru-RU" sz="2400" b="1" i="0" smtClean="0">
                              <a:ea typeface="Cambria Math"/>
                            </a:rPr>
                            <m:t>𝟐</m:t>
                          </m:r>
                        </m:num>
                        <m:den>
                          <m:r>
                            <a:rPr lang="ru-RU" sz="2400" b="1" i="0" smtClean="0">
                              <a:ea typeface="Cambria Math"/>
                            </a:rPr>
                            <m:t>𝟔</m:t>
                          </m:r>
                        </m:den>
                      </m:f>
                      <m:r>
                        <a:rPr lang="ru-RU" sz="2400" b="1" i="0" smtClean="0"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1" smtClean="0"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1" i="0" smtClean="0"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ru-RU" sz="2400" b="1" i="0" smtClean="0">
                              <a:ea typeface="Cambria Math"/>
                            </a:rPr>
                            <m:t>𝟔</m:t>
                          </m:r>
                        </m:den>
                      </m:f>
                      <m:r>
                        <a:rPr lang="ru-RU" sz="2400" b="1" i="0" smtClean="0"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1" smtClean="0"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1" i="0" smtClean="0"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2400" b="1" i="0" smtClean="0"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63" y="3174016"/>
                <a:ext cx="3292312" cy="7861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01366" y="4509120"/>
                <a:ext cx="2707793" cy="791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smtClean="0"/>
                          </m:ctrlPr>
                        </m:fPr>
                        <m:num>
                          <m:r>
                            <a:rPr lang="ru-RU" sz="2400" b="1" i="0" smtClean="0"/>
                            <m:t>𝟓</m:t>
                          </m:r>
                        </m:num>
                        <m:den>
                          <m:r>
                            <a:rPr lang="ru-RU" sz="2400" b="1" i="0" smtClean="0"/>
                            <m:t>𝟕</m:t>
                          </m:r>
                        </m:den>
                      </m:f>
                      <m:r>
                        <a:rPr lang="ru-RU" sz="2400" b="1" i="0" smtClean="0"/>
                        <m:t>−</m:t>
                      </m:r>
                      <m:f>
                        <m:fPr>
                          <m:ctrlPr>
                            <a:rPr lang="ru-RU" sz="2400" b="1" smtClean="0"/>
                          </m:ctrlPr>
                        </m:fPr>
                        <m:num>
                          <m:r>
                            <a:rPr lang="ru-RU" sz="2400" b="1" i="0" smtClean="0"/>
                            <m:t>𝟒</m:t>
                          </m:r>
                        </m:num>
                        <m:den>
                          <m:r>
                            <a:rPr lang="ru-RU" sz="2400" b="1" i="0" smtClean="0"/>
                            <m:t>𝟕</m:t>
                          </m:r>
                        </m:den>
                      </m:f>
                      <m:r>
                        <a:rPr lang="ru-RU" sz="2400" b="1" i="0" smtClean="0"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1" smtClean="0"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1" i="0" smtClean="0">
                              <a:ea typeface="Cambria Math"/>
                            </a:rPr>
                            <m:t>𝟓</m:t>
                          </m:r>
                          <m:r>
                            <a:rPr lang="ru-RU" sz="2400" b="1" i="0" smtClean="0">
                              <a:ea typeface="Cambria Math"/>
                            </a:rPr>
                            <m:t>−</m:t>
                          </m:r>
                          <m:r>
                            <a:rPr lang="ru-RU" sz="2400" b="1" i="0" smtClean="0">
                              <a:ea typeface="Cambria Math"/>
                            </a:rPr>
                            <m:t>𝟒</m:t>
                          </m:r>
                        </m:num>
                        <m:den>
                          <m:r>
                            <a:rPr lang="ru-RU" sz="2400" b="1" i="0" smtClean="0">
                              <a:ea typeface="Cambria Math"/>
                            </a:rPr>
                            <m:t>𝟕</m:t>
                          </m:r>
                        </m:den>
                      </m:f>
                      <m:r>
                        <a:rPr lang="ru-RU" sz="2400" b="1" i="0" smtClean="0"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1" smtClean="0"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1" i="0" smtClean="0"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ru-RU" sz="2400" b="1" i="0" smtClean="0">
                              <a:ea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366" y="4509120"/>
                <a:ext cx="2707793" cy="7917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build="allAtOnce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35824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Сложение и вычитание дробей с разными знаменателями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31610" y="1857364"/>
            <a:ext cx="76014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НОК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8901" y="1857363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(7;2)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97975" y="1857362"/>
            <a:ext cx="439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=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24751" y="185736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14</a:t>
            </a:r>
            <a:endParaRPr lang="ru-RU" sz="2400" b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239945" y="1585161"/>
            <a:ext cx="500066" cy="2143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9493" y="14364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795946" y="1579308"/>
            <a:ext cx="500066" cy="2143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08214" y="14364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7</a:t>
            </a:r>
            <a:endParaRPr lang="ru-RU" sz="2000" b="1" dirty="0"/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8572528" y="6143644"/>
            <a:ext cx="571472" cy="7143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57158" y="1692318"/>
                <a:ext cx="988347" cy="791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smtClean="0"/>
                          </m:ctrlPr>
                        </m:fPr>
                        <m:num>
                          <m:r>
                            <a:rPr lang="ru-RU" sz="2400" b="1" i="0" smtClean="0"/>
                            <m:t>𝟓</m:t>
                          </m:r>
                        </m:num>
                        <m:den>
                          <m:r>
                            <a:rPr lang="ru-RU" sz="2400" b="1" i="0" smtClean="0"/>
                            <m:t>𝟕</m:t>
                          </m:r>
                        </m:den>
                      </m:f>
                      <m:r>
                        <a:rPr lang="ru-RU" sz="2400" b="1" i="0" smtClean="0"/>
                        <m:t>+</m:t>
                      </m:r>
                      <m:f>
                        <m:fPr>
                          <m:ctrlPr>
                            <a:rPr lang="ru-RU" sz="2400" b="1" smtClean="0"/>
                          </m:ctrlPr>
                        </m:fPr>
                        <m:num>
                          <m:r>
                            <a:rPr lang="ru-RU" sz="2400" b="1" i="0" smtClean="0"/>
                            <m:t>𝟏</m:t>
                          </m:r>
                        </m:num>
                        <m:den>
                          <m:r>
                            <a:rPr lang="ru-RU" sz="2400" b="1" i="0" smtClean="0"/>
                            <m:t>𝟐</m:t>
                          </m:r>
                        </m:den>
                      </m:f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58" y="1692318"/>
                <a:ext cx="988347" cy="7917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82821" y="3717032"/>
                <a:ext cx="4080989" cy="7917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b="1" smtClean="0"/>
                          </m:ctrlPr>
                        </m:fPr>
                        <m:num>
                          <m:r>
                            <a:rPr lang="ru-RU" sz="2400" b="1" i="0" smtClean="0"/>
                            <m:t>𝟓</m:t>
                          </m:r>
                        </m:num>
                        <m:den>
                          <m:r>
                            <a:rPr lang="ru-RU" sz="2400" b="1" i="0" smtClean="0"/>
                            <m:t>𝟕</m:t>
                          </m:r>
                        </m:den>
                      </m:f>
                      <m:r>
                        <a:rPr lang="ru-RU" sz="2400" b="1" i="0" smtClean="0"/>
                        <m:t>+</m:t>
                      </m:r>
                      <m:f>
                        <m:fPr>
                          <m:ctrlPr>
                            <a:rPr lang="ru-RU" sz="2400" b="1" smtClean="0"/>
                          </m:ctrlPr>
                        </m:fPr>
                        <m:num>
                          <m:r>
                            <a:rPr lang="ru-RU" sz="2400" b="1" i="0" smtClean="0"/>
                            <m:t>𝟏</m:t>
                          </m:r>
                        </m:num>
                        <m:den>
                          <m:r>
                            <a:rPr lang="ru-RU" sz="2400" b="1" i="0" smtClean="0"/>
                            <m:t>𝟐</m:t>
                          </m:r>
                        </m:den>
                      </m:f>
                      <m:r>
                        <a:rPr lang="ru-RU" sz="2400" b="1" i="0" smtClean="0"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1" smtClean="0"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1" i="0" smtClean="0">
                              <a:ea typeface="Cambria Math"/>
                            </a:rPr>
                            <m:t>𝟏𝟎</m:t>
                          </m:r>
                          <m:r>
                            <a:rPr lang="ru-RU" sz="2400" b="1" i="0" smtClean="0">
                              <a:ea typeface="Cambria Math"/>
                            </a:rPr>
                            <m:t>+</m:t>
                          </m:r>
                          <m:r>
                            <a:rPr lang="ru-RU" sz="2400" b="1" i="0" smtClean="0">
                              <a:ea typeface="Cambria Math"/>
                            </a:rPr>
                            <m:t>𝟕</m:t>
                          </m:r>
                        </m:num>
                        <m:den>
                          <m:r>
                            <a:rPr lang="ru-RU" sz="2400" b="1" i="0" smtClean="0">
                              <a:ea typeface="Cambria Math"/>
                            </a:rPr>
                            <m:t>𝟏𝟒</m:t>
                          </m:r>
                        </m:den>
                      </m:f>
                      <m:r>
                        <a:rPr lang="ru-RU" sz="2400" b="1" i="0" smtClean="0"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1" smtClean="0"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1" i="0" smtClean="0">
                              <a:ea typeface="Cambria Math"/>
                            </a:rPr>
                            <m:t>𝟏𝟕</m:t>
                          </m:r>
                        </m:num>
                        <m:den>
                          <m:r>
                            <a:rPr lang="ru-RU" sz="2400" b="1" i="0" smtClean="0">
                              <a:ea typeface="Cambria Math"/>
                            </a:rPr>
                            <m:t>𝟏𝟒</m:t>
                          </m:r>
                        </m:den>
                      </m:f>
                      <m:r>
                        <a:rPr lang="ru-RU" sz="2400" b="1" i="0" smtClean="0">
                          <a:ea typeface="Cambria Math"/>
                        </a:rPr>
                        <m:t>=</m:t>
                      </m:r>
                      <m:r>
                        <a:rPr lang="ru-RU" sz="2400" b="1" i="0" smtClean="0">
                          <a:ea typeface="Cambria Math"/>
                        </a:rPr>
                        <m:t>𝟏</m:t>
                      </m:r>
                      <m:f>
                        <m:fPr>
                          <m:ctrlPr>
                            <a:rPr lang="ru-RU" sz="2400" b="1" smtClean="0"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2400" b="1" i="0" smtClean="0"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ru-RU" sz="2400" b="1" i="0" smtClean="0">
                              <a:ea typeface="Cambria Math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21" y="3717032"/>
                <a:ext cx="4080989" cy="7917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/>
      <p:bldP spid="9" grpId="0"/>
      <p:bldP spid="10" grpId="0"/>
      <p:bldP spid="22" grpId="0"/>
      <p:bldP spid="24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3294063" cy="3435350"/>
          </a:xfrm>
          <a:prstGeom prst="rect">
            <a:avLst/>
          </a:prstGeom>
          <a:noFill/>
        </p:spPr>
      </p:pic>
      <p:pic>
        <p:nvPicPr>
          <p:cNvPr id="31746" name="Picture 2" descr="C:\Program Files\Microsoft Office\MEDIA\OFFICE12\Bullets\BD1026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071546"/>
            <a:ext cx="214314" cy="21431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29058" y="928670"/>
            <a:ext cx="41919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hlinkClick r:id="rId5" action="ppaction://hlinksldjump"/>
              </a:rPr>
              <a:t>Дробь как одна или несколько</a:t>
            </a:r>
          </a:p>
          <a:p>
            <a:r>
              <a:rPr lang="ru-RU" sz="2400" dirty="0" smtClean="0">
                <a:hlinkClick r:id="rId5" action="ppaction://hlinksldjump"/>
              </a:rPr>
              <a:t>равных долей </a:t>
            </a:r>
            <a:endParaRPr lang="ru-RU" sz="2400" dirty="0"/>
          </a:p>
        </p:txBody>
      </p:sp>
      <p:pic>
        <p:nvPicPr>
          <p:cNvPr id="8" name="Picture 2" descr="C:\Program Files\Microsoft Office\MEDIA\OFFICE12\Bullets\BD1026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857364"/>
            <a:ext cx="214314" cy="21431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929058" y="1714488"/>
            <a:ext cx="42229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hlinkClick r:id="rId6" action="ppaction://hlinksldjump"/>
              </a:rPr>
              <a:t>Нахождение части от целого и </a:t>
            </a:r>
          </a:p>
          <a:p>
            <a:r>
              <a:rPr lang="ru-RU" sz="2400" dirty="0" smtClean="0">
                <a:hlinkClick r:id="rId6" action="ppaction://hlinksldjump"/>
              </a:rPr>
              <a:t>целого по его части</a:t>
            </a:r>
            <a:endParaRPr lang="ru-RU" sz="2400" dirty="0"/>
          </a:p>
        </p:txBody>
      </p:sp>
      <p:pic>
        <p:nvPicPr>
          <p:cNvPr id="10" name="Picture 2" descr="C:\Program Files\Microsoft Office\MEDIA\OFFICE12\Bullets\BD1026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643182"/>
            <a:ext cx="214314" cy="21431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000496" y="2571744"/>
            <a:ext cx="3600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hlinkClick r:id="rId7" action="ppaction://hlinksldjump"/>
              </a:rPr>
              <a:t>Основное свойство дроби</a:t>
            </a:r>
            <a:endParaRPr lang="ru-RU" sz="2400" dirty="0"/>
          </a:p>
        </p:txBody>
      </p:sp>
      <p:pic>
        <p:nvPicPr>
          <p:cNvPr id="12" name="Picture 2" descr="C:\Program Files\Microsoft Office\MEDIA\OFFICE12\Bullets\BD1026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3214686"/>
            <a:ext cx="214314" cy="21431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071934" y="3071810"/>
            <a:ext cx="2658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hlinkClick r:id="rId8" action="ppaction://hlinksldjump"/>
              </a:rPr>
              <a:t>Сравнение дробей</a:t>
            </a:r>
            <a:endParaRPr lang="ru-RU" sz="2400" dirty="0"/>
          </a:p>
        </p:txBody>
      </p:sp>
      <p:pic>
        <p:nvPicPr>
          <p:cNvPr id="14" name="Picture 2" descr="C:\Program Files\Microsoft Office\MEDIA\OFFICE12\Bullets\BD1026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3786190"/>
            <a:ext cx="214314" cy="21431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000496" y="3643314"/>
            <a:ext cx="40575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hlinkClick r:id="rId9" action="ppaction://hlinksldjump"/>
              </a:rPr>
              <a:t>Правильные и неправильные</a:t>
            </a:r>
          </a:p>
          <a:p>
            <a:r>
              <a:rPr lang="ru-RU" sz="2400" dirty="0" smtClean="0">
                <a:hlinkClick r:id="rId9" action="ppaction://hlinksldjump"/>
              </a:rPr>
              <a:t>дроби .Смешанные числа</a:t>
            </a:r>
            <a:endParaRPr lang="ru-RU" sz="2400" dirty="0"/>
          </a:p>
        </p:txBody>
      </p:sp>
      <p:pic>
        <p:nvPicPr>
          <p:cNvPr id="16" name="Picture 2" descr="C:\Program Files\Microsoft Office\MEDIA\OFFICE12\Bullets\BD10268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714884"/>
            <a:ext cx="214314" cy="214314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929058" y="4572008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10" action="ppaction://hlinksldjump"/>
              </a:rPr>
              <a:t>Действия с обыкновенными дробями</a:t>
            </a:r>
            <a:endParaRPr lang="ru-RU" sz="2400" dirty="0"/>
          </a:p>
        </p:txBody>
      </p:sp>
      <p:pic>
        <p:nvPicPr>
          <p:cNvPr id="62466" name="Picture 2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657229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Сложение и вычитание смешанных чисел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904060" y="2857496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   </a:t>
            </a:r>
            <a:endParaRPr lang="ru-RU" sz="2400" dirty="0"/>
          </a:p>
        </p:txBody>
      </p:sp>
      <p:sp>
        <p:nvSpPr>
          <p:cNvPr id="47" name="Управляющая кнопка: домой 46">
            <a:hlinkClick r:id="rId2" action="ppaction://hlinksldjump" highlightClick="1"/>
          </p:cNvPr>
          <p:cNvSpPr/>
          <p:nvPr/>
        </p:nvSpPr>
        <p:spPr>
          <a:xfrm>
            <a:off x="8429652" y="6072206"/>
            <a:ext cx="714348" cy="7857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57157" y="1628800"/>
                <a:ext cx="3445751" cy="6258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3+4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/>
                        </m:ctrlPr>
                      </m:fPr>
                      <m:num>
                        <m:r>
                          <a:rPr lang="ru-RU" sz="2400" b="1" i="1" smtClean="0"/>
                          <m:t>𝟐</m:t>
                        </m:r>
                      </m:num>
                      <m:den>
                        <m:r>
                          <a:rPr lang="ru-RU" sz="2400" b="1" i="1" smtClean="0"/>
                          <m:t>𝟓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ru-RU" sz="2400" b="1" i="1" smtClean="0">
                            <a:ea typeface="Cambria Math"/>
                          </a:rPr>
                        </m:ctrlPr>
                      </m:dPr>
                      <m:e>
                        <m:r>
                          <a:rPr lang="ru-RU" sz="2400" b="1" i="1" smtClean="0">
                            <a:ea typeface="Cambria Math"/>
                          </a:rPr>
                          <m:t>𝟑</m:t>
                        </m:r>
                        <m:r>
                          <a:rPr lang="ru-RU" sz="2400" b="1" i="1" smtClean="0">
                            <a:ea typeface="Cambria Math"/>
                          </a:rPr>
                          <m:t>+</m:t>
                        </m:r>
                        <m:r>
                          <a:rPr lang="ru-RU" sz="2400" b="1" i="1" smtClean="0">
                            <a:ea typeface="Cambria Math"/>
                          </a:rPr>
                          <m:t>𝟒</m:t>
                        </m:r>
                      </m:e>
                    </m:d>
                    <m:r>
                      <a:rPr lang="ru-RU" sz="2400" b="1" i="1" smtClean="0"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𝟐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𝟓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=</m:t>
                    </m:r>
                    <m:r>
                      <a:rPr lang="ru-RU" sz="2400" b="1" i="1" smtClean="0">
                        <a:ea typeface="Cambria Math"/>
                      </a:rPr>
                      <m:t>𝟕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𝟐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57" y="1628800"/>
                <a:ext cx="3445751" cy="625877"/>
              </a:xfrm>
              <a:prstGeom prst="rect">
                <a:avLst/>
              </a:prstGeom>
              <a:blipFill rotWithShape="1">
                <a:blip r:embed="rId3"/>
                <a:stretch>
                  <a:fillRect l="-2832" b="-8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57158" y="2772664"/>
                <a:ext cx="4453463" cy="631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7-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/>
                        </m:ctrlPr>
                      </m:fPr>
                      <m:num>
                        <m:r>
                          <a:rPr lang="ru-RU" sz="2400" b="1" i="1" smtClean="0"/>
                          <m:t>𝟐</m:t>
                        </m:r>
                      </m:num>
                      <m:den>
                        <m:r>
                          <a:rPr lang="ru-RU" sz="2400" b="1" i="1" smtClean="0"/>
                          <m:t>𝟓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=</m:t>
                    </m:r>
                    <m:r>
                      <a:rPr lang="ru-RU" sz="2400" b="1" i="1" smtClean="0">
                        <a:ea typeface="Cambria Math"/>
                      </a:rPr>
                      <m:t>𝟔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𝟓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𝟓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𝟐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𝟓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=</m:t>
                    </m:r>
                    <m:r>
                      <a:rPr lang="ru-RU" sz="2400" b="1" i="1" smtClean="0">
                        <a:ea typeface="Cambria Math"/>
                      </a:rPr>
                      <m:t>𝟔</m:t>
                    </m:r>
                    <m:r>
                      <a:rPr lang="ru-RU" sz="2400" b="1" i="1" smtClean="0">
                        <a:ea typeface="Cambria Math"/>
                      </a:rPr>
                      <m:t>+(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𝟓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𝟓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𝟐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𝟓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)=</m:t>
                    </m:r>
                    <m:r>
                      <a:rPr lang="ru-RU" sz="2400" b="1" i="1" smtClean="0">
                        <a:ea typeface="Cambria Math"/>
                      </a:rPr>
                      <m:t>𝟔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58" y="2772664"/>
                <a:ext cx="4453463" cy="631327"/>
              </a:xfrm>
              <a:prstGeom prst="rect">
                <a:avLst/>
              </a:prstGeom>
              <a:blipFill rotWithShape="1">
                <a:blip r:embed="rId4"/>
                <a:stretch>
                  <a:fillRect l="-2192" b="-97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357157" y="4149080"/>
                <a:ext cx="4708340" cy="625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/>
                        </m:ctrlPr>
                      </m:fPr>
                      <m:num>
                        <m:r>
                          <a:rPr lang="ru-RU" sz="2400" b="1" i="1" smtClean="0"/>
                          <m:t>𝟑</m:t>
                        </m:r>
                      </m:num>
                      <m:den>
                        <m:r>
                          <a:rPr lang="ru-RU" sz="2400" b="1" i="1" smtClean="0"/>
                          <m:t>𝟖</m:t>
                        </m:r>
                      </m:den>
                    </m:f>
                    <m:r>
                      <a:rPr lang="ru-RU" sz="2400" b="1" i="1" smtClean="0"/>
                      <m:t>−</m:t>
                    </m:r>
                    <m:r>
                      <a:rPr lang="ru-RU" sz="2400" b="1" i="1" smtClean="0"/>
                      <m:t>𝟐</m:t>
                    </m:r>
                    <m:f>
                      <m:fPr>
                        <m:ctrlPr>
                          <a:rPr lang="ru-RU" sz="2400" b="1" i="1" smtClean="0"/>
                        </m:ctrlPr>
                      </m:fPr>
                      <m:num>
                        <m:r>
                          <a:rPr lang="ru-RU" sz="2400" b="1" i="1" smtClean="0"/>
                          <m:t>𝟕</m:t>
                        </m:r>
                      </m:num>
                      <m:den>
                        <m:r>
                          <a:rPr lang="ru-RU" sz="2400" b="1" i="1" smtClean="0"/>
                          <m:t>𝟖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=</m:t>
                    </m:r>
                    <m:r>
                      <a:rPr lang="ru-RU" sz="2400" b="1" i="1" smtClean="0">
                        <a:ea typeface="Cambria Math"/>
                      </a:rPr>
                      <m:t>𝟒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𝟏𝟏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𝟖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−</m:t>
                    </m:r>
                    <m:r>
                      <a:rPr lang="ru-RU" sz="2400" b="1" i="1" smtClean="0">
                        <a:ea typeface="Cambria Math"/>
                      </a:rPr>
                      <m:t>𝟐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𝟕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𝟖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=</m:t>
                    </m:r>
                    <m:r>
                      <a:rPr lang="ru-RU" sz="2400" b="1" i="1" smtClean="0">
                        <a:ea typeface="Cambria Math"/>
                      </a:rPr>
                      <m:t>𝟐</m:t>
                    </m:r>
                    <m:r>
                      <a:rPr lang="ru-RU" sz="2400" b="1" i="1" smtClean="0"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𝟒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𝟖</m:t>
                        </m:r>
                      </m:den>
                    </m:f>
                    <m:r>
                      <a:rPr lang="ru-RU" sz="2400" b="1" i="1" smtClean="0">
                        <a:ea typeface="Cambria Math"/>
                      </a:rPr>
                      <m:t>=</m:t>
                    </m:r>
                    <m:r>
                      <a:rPr lang="ru-RU" sz="2400" b="1" i="1" smtClean="0">
                        <a:ea typeface="Cambria Math"/>
                      </a:rPr>
                      <m:t>𝟐</m:t>
                    </m:r>
                    <m:f>
                      <m:fPr>
                        <m:ctrlPr>
                          <a:rPr lang="ru-RU" sz="2400" b="1" i="1" smtClean="0"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ru-RU" sz="2400" b="1" i="1" smtClean="0">
                            <a:ea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57" y="4149080"/>
                <a:ext cx="4708340" cy="625941"/>
              </a:xfrm>
              <a:prstGeom prst="rect">
                <a:avLst/>
              </a:prstGeom>
              <a:blipFill rotWithShape="1">
                <a:blip r:embed="rId5"/>
                <a:stretch>
                  <a:fillRect l="-2073" b="-9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/>
      <p:bldP spid="23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64399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Ответьте, какая часть фигуры закрашена оранжевым цветом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857364"/>
            <a:ext cx="100013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857364"/>
            <a:ext cx="1000132" cy="3571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857364"/>
            <a:ext cx="100013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857364"/>
            <a:ext cx="1000132" cy="3571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1857364"/>
            <a:ext cx="1000132" cy="3571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1857364"/>
            <a:ext cx="100013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1857364"/>
            <a:ext cx="100013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28662" y="2571744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28662" y="3286124"/>
            <a:ext cx="785818" cy="71438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571604" y="2928934"/>
            <a:ext cx="785818" cy="7143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571604" y="3643314"/>
            <a:ext cx="785818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928662" y="4000504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85720" y="2928934"/>
            <a:ext cx="785818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85720" y="3643314"/>
            <a:ext cx="785818" cy="7143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омб 17"/>
          <p:cNvSpPr/>
          <p:nvPr/>
        </p:nvSpPr>
        <p:spPr>
          <a:xfrm>
            <a:off x="3571868" y="2643182"/>
            <a:ext cx="571504" cy="1143008"/>
          </a:xfrm>
          <a:prstGeom prst="diamon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3857620" y="3214686"/>
            <a:ext cx="571504" cy="1143008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3286116" y="3214686"/>
            <a:ext cx="571504" cy="1143008"/>
          </a:xfrm>
          <a:prstGeom prst="diamon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3571868" y="3786190"/>
            <a:ext cx="571504" cy="1143008"/>
          </a:xfrm>
          <a:prstGeom prst="diamon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/>
          <p:cNvSpPr/>
          <p:nvPr/>
        </p:nvSpPr>
        <p:spPr>
          <a:xfrm>
            <a:off x="6500826" y="3429000"/>
            <a:ext cx="857256" cy="771524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6500826" y="2643182"/>
            <a:ext cx="857256" cy="771524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7143768" y="3786190"/>
            <a:ext cx="857256" cy="77152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естиугольник 24"/>
          <p:cNvSpPr/>
          <p:nvPr/>
        </p:nvSpPr>
        <p:spPr>
          <a:xfrm>
            <a:off x="5857884" y="3071810"/>
            <a:ext cx="857256" cy="77152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5857884" y="3857628"/>
            <a:ext cx="857256" cy="771524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6500826" y="4214818"/>
            <a:ext cx="857256" cy="771524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/>
          <p:cNvSpPr/>
          <p:nvPr/>
        </p:nvSpPr>
        <p:spPr>
          <a:xfrm>
            <a:off x="7143768" y="3000372"/>
            <a:ext cx="857256" cy="771524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/>
          <p:cNvSpPr/>
          <p:nvPr/>
        </p:nvSpPr>
        <p:spPr>
          <a:xfrm>
            <a:off x="7786710" y="3429000"/>
            <a:ext cx="857256" cy="771524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/>
          <p:cNvSpPr/>
          <p:nvPr/>
        </p:nvSpPr>
        <p:spPr>
          <a:xfrm>
            <a:off x="5214942" y="3500438"/>
            <a:ext cx="857256" cy="771524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перфолента 30"/>
          <p:cNvSpPr/>
          <p:nvPr/>
        </p:nvSpPr>
        <p:spPr>
          <a:xfrm>
            <a:off x="500034" y="5715016"/>
            <a:ext cx="1428760" cy="500066"/>
          </a:xfrm>
          <a:prstGeom prst="flowChartPunchedTap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перфолента 31"/>
          <p:cNvSpPr/>
          <p:nvPr/>
        </p:nvSpPr>
        <p:spPr>
          <a:xfrm>
            <a:off x="1928794" y="5715016"/>
            <a:ext cx="1428760" cy="500066"/>
          </a:xfrm>
          <a:prstGeom prst="flowChartPunchedTap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перфолента 32"/>
          <p:cNvSpPr/>
          <p:nvPr/>
        </p:nvSpPr>
        <p:spPr>
          <a:xfrm>
            <a:off x="3357554" y="5715016"/>
            <a:ext cx="1428760" cy="500066"/>
          </a:xfrm>
          <a:prstGeom prst="flowChartPunchedTap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перфолента 33"/>
          <p:cNvSpPr/>
          <p:nvPr/>
        </p:nvSpPr>
        <p:spPr>
          <a:xfrm>
            <a:off x="4786314" y="5715016"/>
            <a:ext cx="1428760" cy="500066"/>
          </a:xfrm>
          <a:prstGeom prst="flowChartPunchedTap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перфолента 34"/>
          <p:cNvSpPr/>
          <p:nvPr/>
        </p:nvSpPr>
        <p:spPr>
          <a:xfrm>
            <a:off x="6215074" y="5715016"/>
            <a:ext cx="1428760" cy="500066"/>
          </a:xfrm>
          <a:prstGeom prst="flowChartPunchedTap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8643966" y="6357958"/>
            <a:ext cx="500034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0"/>
            <a:ext cx="8358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Для каждого задания подберите соответствующее решение и ответ.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142984"/>
            <a:ext cx="1938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1) Найдите: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765175" y="1860550"/>
            <a:ext cx="1447162" cy="992188"/>
            <a:chOff x="2336811" y="1360484"/>
            <a:chExt cx="1447162" cy="992188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2336811" y="1360484"/>
              <a:ext cx="1020743" cy="992188"/>
              <a:chOff x="2336811" y="1360484"/>
              <a:chExt cx="1020743" cy="992188"/>
            </a:xfrm>
          </p:grpSpPr>
          <p:graphicFrame>
            <p:nvGraphicFramePr>
              <p:cNvPr id="3" name="Объект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69425452"/>
                  </p:ext>
                </p:extLst>
              </p:nvPr>
            </p:nvGraphicFramePr>
            <p:xfrm>
              <a:off x="2336811" y="1360484"/>
              <a:ext cx="215900" cy="9921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14" name="Формула" r:id="rId3" imgW="215640" imgH="1002960" progId="Equation.3">
                      <p:embed/>
                    </p:oleObj>
                  </mc:Choice>
                  <mc:Fallback>
                    <p:oleObj name="Формула" r:id="rId3" imgW="215640" imgH="100296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36811" y="1360484"/>
                            <a:ext cx="215900" cy="9921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" name="TextBox 5"/>
              <p:cNvSpPr txBox="1"/>
              <p:nvPr/>
            </p:nvSpPr>
            <p:spPr>
              <a:xfrm>
                <a:off x="2786050" y="1500174"/>
                <a:ext cx="5715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от</a:t>
                </a:r>
                <a:endParaRPr lang="ru-RU" sz="2400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288324" y="1500174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50</a:t>
              </a:r>
              <a:endParaRPr lang="ru-RU" sz="2400" dirty="0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330575" y="1790700"/>
            <a:ext cx="1598615" cy="1003300"/>
            <a:chOff x="4402145" y="1290634"/>
            <a:chExt cx="1598615" cy="1003300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4402145" y="1290634"/>
              <a:ext cx="955673" cy="1003300"/>
              <a:chOff x="4402145" y="1290634"/>
              <a:chExt cx="955673" cy="100330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786314" y="1500174"/>
                <a:ext cx="5715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от</a:t>
                </a:r>
                <a:endParaRPr lang="ru-RU" sz="2400" dirty="0"/>
              </a:p>
            </p:txBody>
          </p:sp>
          <p:graphicFrame>
            <p:nvGraphicFramePr>
              <p:cNvPr id="12" name="Объект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51797309"/>
                  </p:ext>
                </p:extLst>
              </p:nvPr>
            </p:nvGraphicFramePr>
            <p:xfrm>
              <a:off x="4402145" y="1290634"/>
              <a:ext cx="203200" cy="1003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15" name="Формула" r:id="rId5" imgW="203040" imgH="1002960" progId="Equation.3">
                      <p:embed/>
                    </p:oleObj>
                  </mc:Choice>
                  <mc:Fallback>
                    <p:oleObj name="Формула" r:id="rId5" imgW="203040" imgH="1002960" progId="Equation.3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02145" y="1290634"/>
                            <a:ext cx="203200" cy="10033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4" name="TextBox 13"/>
            <p:cNvSpPr txBox="1"/>
            <p:nvPr/>
          </p:nvSpPr>
          <p:spPr>
            <a:xfrm>
              <a:off x="5286380" y="1500173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30</a:t>
              </a:r>
              <a:endParaRPr lang="ru-RU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8596" y="3214686"/>
            <a:ext cx="3345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2) Найдите число, если:</a:t>
            </a:r>
            <a:endParaRPr lang="ru-RU" sz="2400" b="1" dirty="0"/>
          </a:p>
        </p:txBody>
      </p:sp>
      <p:grpSp>
        <p:nvGrpSpPr>
          <p:cNvPr id="33" name="Группа 32"/>
          <p:cNvGrpSpPr/>
          <p:nvPr/>
        </p:nvGrpSpPr>
        <p:grpSpPr>
          <a:xfrm>
            <a:off x="758825" y="4005263"/>
            <a:ext cx="2604891" cy="1003300"/>
            <a:chOff x="4187849" y="2862255"/>
            <a:chExt cx="2604891" cy="1003300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4187849" y="2862255"/>
              <a:ext cx="2604891" cy="1003300"/>
              <a:chOff x="4187849" y="2862255"/>
              <a:chExt cx="2604891" cy="1003300"/>
            </a:xfrm>
          </p:grpSpPr>
          <p:graphicFrame>
            <p:nvGraphicFramePr>
              <p:cNvPr id="4" name="Объект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35048171"/>
                  </p:ext>
                </p:extLst>
              </p:nvPr>
            </p:nvGraphicFramePr>
            <p:xfrm>
              <a:off x="4187849" y="2862255"/>
              <a:ext cx="203200" cy="1003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16" name="Формула" r:id="rId7" imgW="203040" imgH="1002960" progId="Equation.3">
                      <p:embed/>
                    </p:oleObj>
                  </mc:Choice>
                  <mc:Fallback>
                    <p:oleObj name="Формула" r:id="rId7" imgW="203040" imgH="100296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87849" y="2862255"/>
                            <a:ext cx="203200" cy="10033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TextBox 12"/>
              <p:cNvSpPr txBox="1"/>
              <p:nvPr/>
            </p:nvSpPr>
            <p:spPr>
              <a:xfrm>
                <a:off x="6078360" y="3071810"/>
                <a:ext cx="7143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 smtClean="0"/>
                  <a:t>30</a:t>
                </a:r>
                <a:endParaRPr lang="ru-RU" sz="2400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4572000" y="3071810"/>
              <a:ext cx="1556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его равны</a:t>
              </a:r>
              <a:endParaRPr lang="ru-RU" sz="2400" dirty="0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65175" y="5503863"/>
            <a:ext cx="2379810" cy="992187"/>
            <a:chOff x="836613" y="3789351"/>
            <a:chExt cx="2379810" cy="992187"/>
          </a:xfrm>
        </p:grpSpPr>
        <p:sp>
          <p:nvSpPr>
            <p:cNvPr id="8" name="TextBox 7"/>
            <p:cNvSpPr txBox="1"/>
            <p:nvPr/>
          </p:nvSpPr>
          <p:spPr>
            <a:xfrm>
              <a:off x="2720774" y="4000503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50</a:t>
              </a:r>
              <a:endParaRPr lang="ru-RU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4414" y="4000504"/>
              <a:ext cx="1643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его равна</a:t>
              </a:r>
              <a:endParaRPr lang="ru-RU" sz="2400" dirty="0"/>
            </a:p>
          </p:txBody>
        </p:sp>
        <p:graphicFrame>
          <p:nvGraphicFramePr>
            <p:cNvPr id="18" name="Объект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870206"/>
                </p:ext>
              </p:extLst>
            </p:nvPr>
          </p:nvGraphicFramePr>
          <p:xfrm>
            <a:off x="836613" y="3789351"/>
            <a:ext cx="215900" cy="992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7" name="Формула" r:id="rId9" imgW="215640" imgH="1002960" progId="Equation.3">
                    <p:embed/>
                  </p:oleObj>
                </mc:Choice>
                <mc:Fallback>
                  <p:oleObj name="Формула" r:id="rId9" imgW="215640" imgH="100296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613" y="3789351"/>
                          <a:ext cx="215900" cy="992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641234"/>
              </p:ext>
            </p:extLst>
          </p:nvPr>
        </p:nvGraphicFramePr>
        <p:xfrm>
          <a:off x="7572396" y="5786454"/>
          <a:ext cx="1333488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488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25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54666"/>
              </p:ext>
            </p:extLst>
          </p:nvPr>
        </p:nvGraphicFramePr>
        <p:xfrm>
          <a:off x="6143636" y="5000636"/>
          <a:ext cx="1333488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488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ru-RU" sz="2400" dirty="0" smtClean="0"/>
                        <a:t>50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382253"/>
              </p:ext>
            </p:extLst>
          </p:nvPr>
        </p:nvGraphicFramePr>
        <p:xfrm>
          <a:off x="6143636" y="5786454"/>
          <a:ext cx="1333488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488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950445"/>
              </p:ext>
            </p:extLst>
          </p:nvPr>
        </p:nvGraphicFramePr>
        <p:xfrm>
          <a:off x="7572396" y="5000636"/>
          <a:ext cx="1333488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488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100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952693"/>
              </p:ext>
            </p:extLst>
          </p:nvPr>
        </p:nvGraphicFramePr>
        <p:xfrm>
          <a:off x="6143636" y="3286124"/>
          <a:ext cx="2619372" cy="6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72"/>
              </a:tblGrid>
              <a:tr h="6032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</a:t>
                      </a:r>
                      <a:r>
                        <a:rPr lang="ru-RU" sz="2400" dirty="0" smtClean="0"/>
                        <a:t>30 </a:t>
                      </a:r>
                      <a:r>
                        <a:rPr lang="ru-RU" sz="3200" dirty="0" smtClean="0"/>
                        <a:t>: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5</a:t>
                      </a:r>
                      <a:r>
                        <a:rPr lang="ru-RU" sz="2000" dirty="0" smtClean="0">
                          <a:latin typeface="Calibri"/>
                        </a:rPr>
                        <a:t>●</a:t>
                      </a:r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Таблица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8364984"/>
                  </p:ext>
                </p:extLst>
              </p:nvPr>
            </p:nvGraphicFramePr>
            <p:xfrm>
              <a:off x="6143636" y="4143380"/>
              <a:ext cx="2619372" cy="603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19372"/>
                  </a:tblGrid>
                  <a:tr h="60324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        </a:t>
                          </a:r>
                          <a:r>
                            <a:rPr lang="ru-RU" sz="2400" dirty="0" smtClean="0"/>
                            <a:t>50 </a:t>
                          </a:r>
                          <a:r>
                            <a:rPr lang="ru-RU" sz="3200" dirty="0" smtClean="0"/>
                            <a:t>:</a:t>
                          </a:r>
                          <a:r>
                            <a:rPr lang="ru-RU" sz="2400" baseline="0" dirty="0" smtClean="0"/>
                            <a:t> </a:t>
                          </a:r>
                          <a:r>
                            <a:rPr lang="ru-RU" sz="2400" dirty="0" smtClean="0"/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ru-RU" sz="2000" i="0" smtClean="0">
                                  <a:latin typeface="Cambria Math"/>
                                  <a:ea typeface="Cambria Math"/>
                                </a:rPr>
                                <m:t>●</m:t>
                              </m:r>
                            </m:oMath>
                          </a14:m>
                          <a:r>
                            <a:rPr lang="ru-RU" sz="2400" dirty="0" smtClean="0"/>
                            <a:t>1</a:t>
                          </a:r>
                          <a:endParaRPr lang="ru-RU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Таблица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8364984"/>
                  </p:ext>
                </p:extLst>
              </p:nvPr>
            </p:nvGraphicFramePr>
            <p:xfrm>
              <a:off x="6143636" y="4143380"/>
              <a:ext cx="2619372" cy="603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19372"/>
                  </a:tblGrid>
                  <a:tr h="6032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11"/>
                          <a:stretch>
                            <a:fillRect l="-233" t="-13131" b="-2929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578717"/>
              </p:ext>
            </p:extLst>
          </p:nvPr>
        </p:nvGraphicFramePr>
        <p:xfrm>
          <a:off x="6143636" y="2428868"/>
          <a:ext cx="2619372" cy="6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72"/>
              </a:tblGrid>
              <a:tr h="6032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</a:t>
                      </a:r>
                      <a:r>
                        <a:rPr lang="ru-RU" sz="2400" dirty="0" smtClean="0"/>
                        <a:t>50 </a:t>
                      </a:r>
                      <a:r>
                        <a:rPr lang="ru-RU" sz="3200" dirty="0" smtClean="0"/>
                        <a:t>: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1</a:t>
                      </a:r>
                      <a:r>
                        <a:rPr lang="ru-RU" sz="2000" dirty="0" smtClean="0">
                          <a:latin typeface="Calibri"/>
                        </a:rPr>
                        <a:t>●</a:t>
                      </a:r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022459"/>
              </p:ext>
            </p:extLst>
          </p:nvPr>
        </p:nvGraphicFramePr>
        <p:xfrm>
          <a:off x="6143636" y="1643050"/>
          <a:ext cx="2619372" cy="6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72"/>
              </a:tblGrid>
              <a:tr h="6032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2400" dirty="0" smtClean="0"/>
                        <a:t>30 </a:t>
                      </a:r>
                      <a:r>
                        <a:rPr lang="ru-RU" sz="3200" dirty="0" smtClean="0"/>
                        <a:t>: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3</a:t>
                      </a:r>
                      <a:r>
                        <a:rPr lang="ru-RU" sz="2000" dirty="0" smtClean="0">
                          <a:latin typeface="Calibri"/>
                        </a:rPr>
                        <a:t>●</a:t>
                      </a:r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8643966" y="6643710"/>
            <a:ext cx="500034" cy="2142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5" descr="Орех"/>
          <p:cNvSpPr>
            <a:spLocks/>
          </p:cNvSpPr>
          <p:nvPr/>
        </p:nvSpPr>
        <p:spPr bwMode="auto">
          <a:xfrm>
            <a:off x="1785918" y="2500306"/>
            <a:ext cx="390525" cy="4089400"/>
          </a:xfrm>
          <a:custGeom>
            <a:avLst/>
            <a:gdLst/>
            <a:ahLst/>
            <a:cxnLst>
              <a:cxn ang="0">
                <a:pos x="16" y="2440"/>
              </a:cxn>
              <a:cxn ang="0">
                <a:pos x="16" y="2392"/>
              </a:cxn>
              <a:cxn ang="0">
                <a:pos x="16" y="952"/>
              </a:cxn>
              <a:cxn ang="0">
                <a:pos x="112" y="328"/>
              </a:cxn>
              <a:cxn ang="0">
                <a:pos x="64" y="40"/>
              </a:cxn>
              <a:cxn ang="0">
                <a:pos x="160" y="88"/>
              </a:cxn>
              <a:cxn ang="0">
                <a:pos x="160" y="376"/>
              </a:cxn>
              <a:cxn ang="0">
                <a:pos x="112" y="808"/>
              </a:cxn>
              <a:cxn ang="0">
                <a:pos x="112" y="1288"/>
              </a:cxn>
              <a:cxn ang="0">
                <a:pos x="112" y="1912"/>
              </a:cxn>
              <a:cxn ang="0">
                <a:pos x="256" y="2440"/>
              </a:cxn>
              <a:cxn ang="0">
                <a:pos x="16" y="2392"/>
              </a:cxn>
            </a:cxnLst>
            <a:rect l="0" t="0" r="r" b="b"/>
            <a:pathLst>
              <a:path w="272" h="2640">
                <a:moveTo>
                  <a:pt x="16" y="2440"/>
                </a:moveTo>
                <a:cubicBezTo>
                  <a:pt x="16" y="2540"/>
                  <a:pt x="16" y="2640"/>
                  <a:pt x="16" y="2392"/>
                </a:cubicBezTo>
                <a:cubicBezTo>
                  <a:pt x="16" y="2144"/>
                  <a:pt x="0" y="1296"/>
                  <a:pt x="16" y="952"/>
                </a:cubicBezTo>
                <a:cubicBezTo>
                  <a:pt x="32" y="608"/>
                  <a:pt x="104" y="480"/>
                  <a:pt x="112" y="328"/>
                </a:cubicBezTo>
                <a:cubicBezTo>
                  <a:pt x="120" y="176"/>
                  <a:pt x="56" y="80"/>
                  <a:pt x="64" y="40"/>
                </a:cubicBezTo>
                <a:cubicBezTo>
                  <a:pt x="72" y="0"/>
                  <a:pt x="144" y="32"/>
                  <a:pt x="160" y="88"/>
                </a:cubicBezTo>
                <a:cubicBezTo>
                  <a:pt x="176" y="144"/>
                  <a:pt x="168" y="256"/>
                  <a:pt x="160" y="376"/>
                </a:cubicBezTo>
                <a:cubicBezTo>
                  <a:pt x="152" y="496"/>
                  <a:pt x="120" y="656"/>
                  <a:pt x="112" y="808"/>
                </a:cubicBezTo>
                <a:cubicBezTo>
                  <a:pt x="104" y="960"/>
                  <a:pt x="112" y="1104"/>
                  <a:pt x="112" y="1288"/>
                </a:cubicBezTo>
                <a:cubicBezTo>
                  <a:pt x="112" y="1472"/>
                  <a:pt x="88" y="1720"/>
                  <a:pt x="112" y="1912"/>
                </a:cubicBezTo>
                <a:cubicBezTo>
                  <a:pt x="136" y="2104"/>
                  <a:pt x="272" y="2360"/>
                  <a:pt x="256" y="2440"/>
                </a:cubicBezTo>
                <a:cubicBezTo>
                  <a:pt x="240" y="2520"/>
                  <a:pt x="128" y="2456"/>
                  <a:pt x="16" y="2392"/>
                </a:cubicBezTo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127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" name="Freeform 56"/>
          <p:cNvSpPr>
            <a:spLocks/>
          </p:cNvSpPr>
          <p:nvPr/>
        </p:nvSpPr>
        <p:spPr bwMode="auto">
          <a:xfrm>
            <a:off x="0" y="0"/>
            <a:ext cx="4048125" cy="3929063"/>
          </a:xfrm>
          <a:custGeom>
            <a:avLst/>
            <a:gdLst/>
            <a:ahLst/>
            <a:cxnLst>
              <a:cxn ang="0">
                <a:pos x="1120" y="2432"/>
              </a:cxn>
              <a:cxn ang="0">
                <a:pos x="592" y="2336"/>
              </a:cxn>
              <a:cxn ang="0">
                <a:pos x="448" y="1856"/>
              </a:cxn>
              <a:cxn ang="0">
                <a:pos x="64" y="1616"/>
              </a:cxn>
              <a:cxn ang="0">
                <a:pos x="64" y="992"/>
              </a:cxn>
              <a:cxn ang="0">
                <a:pos x="160" y="608"/>
              </a:cxn>
              <a:cxn ang="0">
                <a:pos x="544" y="320"/>
              </a:cxn>
              <a:cxn ang="0">
                <a:pos x="1312" y="128"/>
              </a:cxn>
              <a:cxn ang="0">
                <a:pos x="1552" y="32"/>
              </a:cxn>
              <a:cxn ang="0">
                <a:pos x="1936" y="320"/>
              </a:cxn>
              <a:cxn ang="0">
                <a:pos x="2560" y="560"/>
              </a:cxn>
              <a:cxn ang="0">
                <a:pos x="2608" y="800"/>
              </a:cxn>
              <a:cxn ang="0">
                <a:pos x="2800" y="1424"/>
              </a:cxn>
              <a:cxn ang="0">
                <a:pos x="2512" y="1712"/>
              </a:cxn>
              <a:cxn ang="0">
                <a:pos x="2464" y="2192"/>
              </a:cxn>
              <a:cxn ang="0">
                <a:pos x="2032" y="2336"/>
              </a:cxn>
              <a:cxn ang="0">
                <a:pos x="1792" y="2528"/>
              </a:cxn>
              <a:cxn ang="0">
                <a:pos x="1456" y="2384"/>
              </a:cxn>
              <a:cxn ang="0">
                <a:pos x="1216" y="2384"/>
              </a:cxn>
            </a:cxnLst>
            <a:rect l="0" t="0" r="r" b="b"/>
            <a:pathLst>
              <a:path w="2816" h="2536">
                <a:moveTo>
                  <a:pt x="1120" y="2432"/>
                </a:moveTo>
                <a:cubicBezTo>
                  <a:pt x="912" y="2432"/>
                  <a:pt x="704" y="2432"/>
                  <a:pt x="592" y="2336"/>
                </a:cubicBezTo>
                <a:cubicBezTo>
                  <a:pt x="480" y="2240"/>
                  <a:pt x="536" y="1976"/>
                  <a:pt x="448" y="1856"/>
                </a:cubicBezTo>
                <a:cubicBezTo>
                  <a:pt x="360" y="1736"/>
                  <a:pt x="128" y="1760"/>
                  <a:pt x="64" y="1616"/>
                </a:cubicBezTo>
                <a:cubicBezTo>
                  <a:pt x="0" y="1472"/>
                  <a:pt x="48" y="1160"/>
                  <a:pt x="64" y="992"/>
                </a:cubicBezTo>
                <a:cubicBezTo>
                  <a:pt x="80" y="824"/>
                  <a:pt x="80" y="720"/>
                  <a:pt x="160" y="608"/>
                </a:cubicBezTo>
                <a:cubicBezTo>
                  <a:pt x="240" y="496"/>
                  <a:pt x="352" y="400"/>
                  <a:pt x="544" y="320"/>
                </a:cubicBezTo>
                <a:cubicBezTo>
                  <a:pt x="736" y="240"/>
                  <a:pt x="1144" y="176"/>
                  <a:pt x="1312" y="128"/>
                </a:cubicBezTo>
                <a:cubicBezTo>
                  <a:pt x="1480" y="80"/>
                  <a:pt x="1448" y="0"/>
                  <a:pt x="1552" y="32"/>
                </a:cubicBezTo>
                <a:cubicBezTo>
                  <a:pt x="1656" y="64"/>
                  <a:pt x="1768" y="232"/>
                  <a:pt x="1936" y="320"/>
                </a:cubicBezTo>
                <a:cubicBezTo>
                  <a:pt x="2104" y="408"/>
                  <a:pt x="2448" y="480"/>
                  <a:pt x="2560" y="560"/>
                </a:cubicBezTo>
                <a:cubicBezTo>
                  <a:pt x="2672" y="640"/>
                  <a:pt x="2568" y="656"/>
                  <a:pt x="2608" y="800"/>
                </a:cubicBezTo>
                <a:cubicBezTo>
                  <a:pt x="2648" y="944"/>
                  <a:pt x="2816" y="1272"/>
                  <a:pt x="2800" y="1424"/>
                </a:cubicBezTo>
                <a:cubicBezTo>
                  <a:pt x="2784" y="1576"/>
                  <a:pt x="2568" y="1584"/>
                  <a:pt x="2512" y="1712"/>
                </a:cubicBezTo>
                <a:cubicBezTo>
                  <a:pt x="2456" y="1840"/>
                  <a:pt x="2544" y="2088"/>
                  <a:pt x="2464" y="2192"/>
                </a:cubicBezTo>
                <a:cubicBezTo>
                  <a:pt x="2384" y="2296"/>
                  <a:pt x="2144" y="2280"/>
                  <a:pt x="2032" y="2336"/>
                </a:cubicBezTo>
                <a:cubicBezTo>
                  <a:pt x="1920" y="2392"/>
                  <a:pt x="1888" y="2520"/>
                  <a:pt x="1792" y="2528"/>
                </a:cubicBezTo>
                <a:cubicBezTo>
                  <a:pt x="1696" y="2536"/>
                  <a:pt x="1552" y="2408"/>
                  <a:pt x="1456" y="2384"/>
                </a:cubicBezTo>
                <a:cubicBezTo>
                  <a:pt x="1360" y="2360"/>
                  <a:pt x="1264" y="2384"/>
                  <a:pt x="1216" y="2384"/>
                </a:cubicBezTo>
              </a:path>
            </a:pathLst>
          </a:custGeom>
          <a:gradFill rotWithShape="1">
            <a:gsLst>
              <a:gs pos="0">
                <a:srgbClr val="33CC33"/>
              </a:gs>
              <a:gs pos="50000">
                <a:srgbClr val="008000"/>
              </a:gs>
              <a:gs pos="100000">
                <a:srgbClr val="33CC33"/>
              </a:gs>
            </a:gsLst>
            <a:lin ang="18900000" scaled="1"/>
          </a:gradFill>
          <a:ln w="12700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Freeform 690"/>
          <p:cNvSpPr>
            <a:spLocks/>
          </p:cNvSpPr>
          <p:nvPr/>
        </p:nvSpPr>
        <p:spPr bwMode="auto">
          <a:xfrm>
            <a:off x="142844" y="857232"/>
            <a:ext cx="803216" cy="999001"/>
          </a:xfrm>
          <a:custGeom>
            <a:avLst/>
            <a:gdLst>
              <a:gd name="T0" fmla="*/ 623 w 1001"/>
              <a:gd name="T1" fmla="*/ 37 h 1124"/>
              <a:gd name="T2" fmla="*/ 551 w 1001"/>
              <a:gd name="T3" fmla="*/ 45 h 1124"/>
              <a:gd name="T4" fmla="*/ 535 w 1001"/>
              <a:gd name="T5" fmla="*/ 5 h 1124"/>
              <a:gd name="T6" fmla="*/ 379 w 1001"/>
              <a:gd name="T7" fmla="*/ 65 h 1124"/>
              <a:gd name="T8" fmla="*/ 263 w 1001"/>
              <a:gd name="T9" fmla="*/ 301 h 1124"/>
              <a:gd name="T10" fmla="*/ 143 w 1001"/>
              <a:gd name="T11" fmla="*/ 525 h 1124"/>
              <a:gd name="T12" fmla="*/ 7 w 1001"/>
              <a:gd name="T13" fmla="*/ 845 h 1124"/>
              <a:gd name="T14" fmla="*/ 183 w 1001"/>
              <a:gd name="T15" fmla="*/ 1045 h 1124"/>
              <a:gd name="T16" fmla="*/ 523 w 1001"/>
              <a:gd name="T17" fmla="*/ 1121 h 1124"/>
              <a:gd name="T18" fmla="*/ 847 w 1001"/>
              <a:gd name="T19" fmla="*/ 1029 h 1124"/>
              <a:gd name="T20" fmla="*/ 991 w 1001"/>
              <a:gd name="T21" fmla="*/ 789 h 1124"/>
              <a:gd name="T22" fmla="*/ 907 w 1001"/>
              <a:gd name="T23" fmla="*/ 545 h 1124"/>
              <a:gd name="T24" fmla="*/ 783 w 1001"/>
              <a:gd name="T25" fmla="*/ 333 h 1124"/>
              <a:gd name="T26" fmla="*/ 791 w 1001"/>
              <a:gd name="T27" fmla="*/ 117 h 1124"/>
              <a:gd name="T28" fmla="*/ 639 w 1001"/>
              <a:gd name="T29" fmla="*/ 13 h 1124"/>
              <a:gd name="T30" fmla="*/ 615 w 1001"/>
              <a:gd name="T31" fmla="*/ 37 h 112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01"/>
              <a:gd name="T49" fmla="*/ 0 h 1124"/>
              <a:gd name="T50" fmla="*/ 1001 w 1001"/>
              <a:gd name="T51" fmla="*/ 1124 h 112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01" h="1124">
                <a:moveTo>
                  <a:pt x="623" y="37"/>
                </a:moveTo>
                <a:cubicBezTo>
                  <a:pt x="611" y="38"/>
                  <a:pt x="566" y="50"/>
                  <a:pt x="551" y="45"/>
                </a:cubicBezTo>
                <a:cubicBezTo>
                  <a:pt x="536" y="40"/>
                  <a:pt x="564" y="2"/>
                  <a:pt x="535" y="5"/>
                </a:cubicBezTo>
                <a:cubicBezTo>
                  <a:pt x="506" y="8"/>
                  <a:pt x="424" y="16"/>
                  <a:pt x="379" y="65"/>
                </a:cubicBezTo>
                <a:cubicBezTo>
                  <a:pt x="334" y="114"/>
                  <a:pt x="302" y="224"/>
                  <a:pt x="263" y="301"/>
                </a:cubicBezTo>
                <a:cubicBezTo>
                  <a:pt x="224" y="378"/>
                  <a:pt x="186" y="434"/>
                  <a:pt x="143" y="525"/>
                </a:cubicBezTo>
                <a:cubicBezTo>
                  <a:pt x="100" y="616"/>
                  <a:pt x="0" y="758"/>
                  <a:pt x="7" y="845"/>
                </a:cubicBezTo>
                <a:cubicBezTo>
                  <a:pt x="14" y="932"/>
                  <a:pt x="97" y="999"/>
                  <a:pt x="183" y="1045"/>
                </a:cubicBezTo>
                <a:cubicBezTo>
                  <a:pt x="269" y="1091"/>
                  <a:pt x="412" y="1124"/>
                  <a:pt x="523" y="1121"/>
                </a:cubicBezTo>
                <a:cubicBezTo>
                  <a:pt x="634" y="1118"/>
                  <a:pt x="769" y="1084"/>
                  <a:pt x="847" y="1029"/>
                </a:cubicBezTo>
                <a:cubicBezTo>
                  <a:pt x="925" y="974"/>
                  <a:pt x="981" y="870"/>
                  <a:pt x="991" y="789"/>
                </a:cubicBezTo>
                <a:cubicBezTo>
                  <a:pt x="1001" y="708"/>
                  <a:pt x="942" y="621"/>
                  <a:pt x="907" y="545"/>
                </a:cubicBezTo>
                <a:cubicBezTo>
                  <a:pt x="872" y="469"/>
                  <a:pt x="802" y="404"/>
                  <a:pt x="783" y="333"/>
                </a:cubicBezTo>
                <a:cubicBezTo>
                  <a:pt x="764" y="262"/>
                  <a:pt x="815" y="170"/>
                  <a:pt x="791" y="117"/>
                </a:cubicBezTo>
                <a:cubicBezTo>
                  <a:pt x="767" y="64"/>
                  <a:pt x="668" y="26"/>
                  <a:pt x="639" y="13"/>
                </a:cubicBezTo>
                <a:cubicBezTo>
                  <a:pt x="610" y="0"/>
                  <a:pt x="620" y="32"/>
                  <a:pt x="615" y="37"/>
                </a:cubicBezTo>
              </a:path>
            </a:pathLst>
          </a:custGeom>
          <a:gradFill rotWithShape="1">
            <a:gsLst>
              <a:gs pos="0">
                <a:srgbClr val="FAF400"/>
              </a:gs>
              <a:gs pos="100000">
                <a:srgbClr val="D2CD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000496" y="214290"/>
            <a:ext cx="4929222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Из предложенных  дробей выбери неправильные и щелкни по ним мышкой</a:t>
            </a:r>
            <a:endParaRPr lang="ru-RU" sz="2400" b="1" dirty="0"/>
          </a:p>
        </p:txBody>
      </p:sp>
      <p:grpSp>
        <p:nvGrpSpPr>
          <p:cNvPr id="24" name="Group 638"/>
          <p:cNvGrpSpPr>
            <a:grpSpLocks/>
          </p:cNvGrpSpPr>
          <p:nvPr/>
        </p:nvGrpSpPr>
        <p:grpSpPr bwMode="auto">
          <a:xfrm>
            <a:off x="2928926" y="5638800"/>
            <a:ext cx="5500726" cy="1219200"/>
            <a:chOff x="1565" y="3475"/>
            <a:chExt cx="2404" cy="768"/>
          </a:xfrm>
        </p:grpSpPr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1565" y="3716"/>
              <a:ext cx="2404" cy="527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272" y="392"/>
                </a:cxn>
                <a:cxn ang="0">
                  <a:pos x="792" y="640"/>
                </a:cxn>
                <a:cxn ang="0">
                  <a:pos x="1640" y="632"/>
                </a:cxn>
                <a:cxn ang="0">
                  <a:pos x="2080" y="392"/>
                </a:cxn>
                <a:cxn ang="0">
                  <a:pos x="2344" y="0"/>
                </a:cxn>
              </a:cxnLst>
              <a:rect l="0" t="0" r="r" b="b"/>
              <a:pathLst>
                <a:path w="2344" h="680">
                  <a:moveTo>
                    <a:pt x="0" y="56"/>
                  </a:moveTo>
                  <a:cubicBezTo>
                    <a:pt x="65" y="185"/>
                    <a:pt x="140" y="295"/>
                    <a:pt x="272" y="392"/>
                  </a:cubicBezTo>
                  <a:cubicBezTo>
                    <a:pt x="404" y="489"/>
                    <a:pt x="564" y="600"/>
                    <a:pt x="792" y="640"/>
                  </a:cubicBezTo>
                  <a:cubicBezTo>
                    <a:pt x="1020" y="680"/>
                    <a:pt x="1425" y="673"/>
                    <a:pt x="1640" y="632"/>
                  </a:cubicBezTo>
                  <a:cubicBezTo>
                    <a:pt x="1855" y="591"/>
                    <a:pt x="1963" y="497"/>
                    <a:pt x="2080" y="392"/>
                  </a:cubicBezTo>
                  <a:cubicBezTo>
                    <a:pt x="2197" y="287"/>
                    <a:pt x="2274" y="153"/>
                    <a:pt x="2344" y="0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33CC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13"/>
            <p:cNvSpPr>
              <a:spLocks noChangeArrowheads="1"/>
            </p:cNvSpPr>
            <p:nvPr/>
          </p:nvSpPr>
          <p:spPr bwMode="auto">
            <a:xfrm>
              <a:off x="1565" y="3475"/>
              <a:ext cx="2404" cy="49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000100" y="1428736"/>
            <a:ext cx="803216" cy="1141877"/>
            <a:chOff x="1000100" y="1428736"/>
            <a:chExt cx="803216" cy="1141877"/>
          </a:xfrm>
        </p:grpSpPr>
        <p:sp>
          <p:nvSpPr>
            <p:cNvPr id="7" name="Freeform 690"/>
            <p:cNvSpPr>
              <a:spLocks/>
            </p:cNvSpPr>
            <p:nvPr/>
          </p:nvSpPr>
          <p:spPr bwMode="auto">
            <a:xfrm>
              <a:off x="1000100" y="1571612"/>
              <a:ext cx="803216" cy="999001"/>
            </a:xfrm>
            <a:custGeom>
              <a:avLst/>
              <a:gdLst>
                <a:gd name="T0" fmla="*/ 623 w 1001"/>
                <a:gd name="T1" fmla="*/ 37 h 1124"/>
                <a:gd name="T2" fmla="*/ 551 w 1001"/>
                <a:gd name="T3" fmla="*/ 45 h 1124"/>
                <a:gd name="T4" fmla="*/ 535 w 1001"/>
                <a:gd name="T5" fmla="*/ 5 h 1124"/>
                <a:gd name="T6" fmla="*/ 379 w 1001"/>
                <a:gd name="T7" fmla="*/ 65 h 1124"/>
                <a:gd name="T8" fmla="*/ 263 w 1001"/>
                <a:gd name="T9" fmla="*/ 301 h 1124"/>
                <a:gd name="T10" fmla="*/ 143 w 1001"/>
                <a:gd name="T11" fmla="*/ 525 h 1124"/>
                <a:gd name="T12" fmla="*/ 7 w 1001"/>
                <a:gd name="T13" fmla="*/ 845 h 1124"/>
                <a:gd name="T14" fmla="*/ 183 w 1001"/>
                <a:gd name="T15" fmla="*/ 1045 h 1124"/>
                <a:gd name="T16" fmla="*/ 523 w 1001"/>
                <a:gd name="T17" fmla="*/ 1121 h 1124"/>
                <a:gd name="T18" fmla="*/ 847 w 1001"/>
                <a:gd name="T19" fmla="*/ 1029 h 1124"/>
                <a:gd name="T20" fmla="*/ 991 w 1001"/>
                <a:gd name="T21" fmla="*/ 789 h 1124"/>
                <a:gd name="T22" fmla="*/ 907 w 1001"/>
                <a:gd name="T23" fmla="*/ 545 h 1124"/>
                <a:gd name="T24" fmla="*/ 783 w 1001"/>
                <a:gd name="T25" fmla="*/ 333 h 1124"/>
                <a:gd name="T26" fmla="*/ 791 w 1001"/>
                <a:gd name="T27" fmla="*/ 117 h 1124"/>
                <a:gd name="T28" fmla="*/ 639 w 1001"/>
                <a:gd name="T29" fmla="*/ 13 h 1124"/>
                <a:gd name="T30" fmla="*/ 615 w 1001"/>
                <a:gd name="T31" fmla="*/ 37 h 11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01"/>
                <a:gd name="T49" fmla="*/ 0 h 1124"/>
                <a:gd name="T50" fmla="*/ 1001 w 1001"/>
                <a:gd name="T51" fmla="*/ 1124 h 112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01" h="1124">
                  <a:moveTo>
                    <a:pt x="623" y="37"/>
                  </a:moveTo>
                  <a:cubicBezTo>
                    <a:pt x="611" y="38"/>
                    <a:pt x="566" y="50"/>
                    <a:pt x="551" y="45"/>
                  </a:cubicBezTo>
                  <a:cubicBezTo>
                    <a:pt x="536" y="40"/>
                    <a:pt x="564" y="2"/>
                    <a:pt x="535" y="5"/>
                  </a:cubicBezTo>
                  <a:cubicBezTo>
                    <a:pt x="506" y="8"/>
                    <a:pt x="424" y="16"/>
                    <a:pt x="379" y="65"/>
                  </a:cubicBezTo>
                  <a:cubicBezTo>
                    <a:pt x="334" y="114"/>
                    <a:pt x="302" y="224"/>
                    <a:pt x="263" y="301"/>
                  </a:cubicBezTo>
                  <a:cubicBezTo>
                    <a:pt x="224" y="378"/>
                    <a:pt x="186" y="434"/>
                    <a:pt x="143" y="525"/>
                  </a:cubicBezTo>
                  <a:cubicBezTo>
                    <a:pt x="100" y="616"/>
                    <a:pt x="0" y="758"/>
                    <a:pt x="7" y="845"/>
                  </a:cubicBezTo>
                  <a:cubicBezTo>
                    <a:pt x="14" y="932"/>
                    <a:pt x="97" y="999"/>
                    <a:pt x="183" y="1045"/>
                  </a:cubicBezTo>
                  <a:cubicBezTo>
                    <a:pt x="269" y="1091"/>
                    <a:pt x="412" y="1124"/>
                    <a:pt x="523" y="1121"/>
                  </a:cubicBezTo>
                  <a:cubicBezTo>
                    <a:pt x="634" y="1118"/>
                    <a:pt x="769" y="1084"/>
                    <a:pt x="847" y="1029"/>
                  </a:cubicBezTo>
                  <a:cubicBezTo>
                    <a:pt x="925" y="974"/>
                    <a:pt x="981" y="870"/>
                    <a:pt x="991" y="789"/>
                  </a:cubicBezTo>
                  <a:cubicBezTo>
                    <a:pt x="1001" y="708"/>
                    <a:pt x="942" y="621"/>
                    <a:pt x="907" y="545"/>
                  </a:cubicBezTo>
                  <a:cubicBezTo>
                    <a:pt x="872" y="469"/>
                    <a:pt x="802" y="404"/>
                    <a:pt x="783" y="333"/>
                  </a:cubicBezTo>
                  <a:cubicBezTo>
                    <a:pt x="764" y="262"/>
                    <a:pt x="815" y="170"/>
                    <a:pt x="791" y="117"/>
                  </a:cubicBezTo>
                  <a:cubicBezTo>
                    <a:pt x="767" y="64"/>
                    <a:pt x="668" y="26"/>
                    <a:pt x="639" y="13"/>
                  </a:cubicBezTo>
                  <a:cubicBezTo>
                    <a:pt x="610" y="0"/>
                    <a:pt x="620" y="32"/>
                    <a:pt x="615" y="37"/>
                  </a:cubicBezTo>
                </a:path>
              </a:pathLst>
            </a:custGeom>
            <a:gradFill rotWithShape="1">
              <a:gsLst>
                <a:gs pos="0">
                  <a:srgbClr val="FAF400"/>
                </a:gs>
                <a:gs pos="100000">
                  <a:srgbClr val="D2CD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691"/>
            <p:cNvSpPr>
              <a:spLocks/>
            </p:cNvSpPr>
            <p:nvPr/>
          </p:nvSpPr>
          <p:spPr bwMode="auto">
            <a:xfrm>
              <a:off x="1428728" y="1428736"/>
              <a:ext cx="154075" cy="261160"/>
            </a:xfrm>
            <a:custGeom>
              <a:avLst/>
              <a:gdLst/>
              <a:ahLst/>
              <a:cxnLst>
                <a:cxn ang="0">
                  <a:pos x="161" y="21"/>
                </a:cxn>
                <a:cxn ang="0">
                  <a:pos x="33" y="189"/>
                </a:cxn>
                <a:cxn ang="0">
                  <a:pos x="1" y="261"/>
                </a:cxn>
                <a:cxn ang="0">
                  <a:pos x="25" y="293"/>
                </a:cxn>
                <a:cxn ang="0">
                  <a:pos x="65" y="269"/>
                </a:cxn>
                <a:cxn ang="0">
                  <a:pos x="65" y="221"/>
                </a:cxn>
                <a:cxn ang="0">
                  <a:pos x="121" y="133"/>
                </a:cxn>
                <a:cxn ang="0">
                  <a:pos x="185" y="61"/>
                </a:cxn>
                <a:cxn ang="0">
                  <a:pos x="161" y="21"/>
                </a:cxn>
              </a:cxnLst>
              <a:rect l="0" t="0" r="r" b="b"/>
              <a:pathLst>
                <a:path w="192" h="294">
                  <a:moveTo>
                    <a:pt x="161" y="21"/>
                  </a:moveTo>
                  <a:cubicBezTo>
                    <a:pt x="136" y="42"/>
                    <a:pt x="60" y="149"/>
                    <a:pt x="33" y="189"/>
                  </a:cubicBezTo>
                  <a:cubicBezTo>
                    <a:pt x="6" y="229"/>
                    <a:pt x="2" y="244"/>
                    <a:pt x="1" y="261"/>
                  </a:cubicBezTo>
                  <a:cubicBezTo>
                    <a:pt x="0" y="278"/>
                    <a:pt x="14" y="292"/>
                    <a:pt x="25" y="293"/>
                  </a:cubicBezTo>
                  <a:cubicBezTo>
                    <a:pt x="36" y="294"/>
                    <a:pt x="58" y="281"/>
                    <a:pt x="65" y="269"/>
                  </a:cubicBezTo>
                  <a:cubicBezTo>
                    <a:pt x="72" y="257"/>
                    <a:pt x="56" y="244"/>
                    <a:pt x="65" y="221"/>
                  </a:cubicBezTo>
                  <a:cubicBezTo>
                    <a:pt x="74" y="198"/>
                    <a:pt x="101" y="160"/>
                    <a:pt x="121" y="133"/>
                  </a:cubicBezTo>
                  <a:cubicBezTo>
                    <a:pt x="141" y="106"/>
                    <a:pt x="178" y="79"/>
                    <a:pt x="185" y="61"/>
                  </a:cubicBezTo>
                  <a:cubicBezTo>
                    <a:pt x="192" y="43"/>
                    <a:pt x="186" y="0"/>
                    <a:pt x="161" y="21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29" name="Объект 28"/>
            <p:cNvGraphicFramePr>
              <a:graphicFrameLocks noChangeAspect="1"/>
            </p:cNvGraphicFramePr>
            <p:nvPr/>
          </p:nvGraphicFramePr>
          <p:xfrm>
            <a:off x="1285852" y="1643050"/>
            <a:ext cx="279400" cy="860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40" name="Формула" r:id="rId4" imgW="279360" imgH="1002960" progId="Equation.3">
                    <p:embed/>
                  </p:oleObj>
                </mc:Choice>
                <mc:Fallback>
                  <p:oleObj name="Формула" r:id="rId4" imgW="279360" imgH="10029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5852" y="1643050"/>
                          <a:ext cx="279400" cy="8604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" name="Группа 40"/>
          <p:cNvGrpSpPr/>
          <p:nvPr/>
        </p:nvGrpSpPr>
        <p:grpSpPr>
          <a:xfrm>
            <a:off x="2143108" y="1428736"/>
            <a:ext cx="803216" cy="1214446"/>
            <a:chOff x="2143108" y="1428736"/>
            <a:chExt cx="803216" cy="1214446"/>
          </a:xfrm>
        </p:grpSpPr>
        <p:sp>
          <p:nvSpPr>
            <p:cNvPr id="9" name="Freeform 690"/>
            <p:cNvSpPr>
              <a:spLocks/>
            </p:cNvSpPr>
            <p:nvPr/>
          </p:nvSpPr>
          <p:spPr bwMode="auto">
            <a:xfrm>
              <a:off x="2143108" y="1643050"/>
              <a:ext cx="803216" cy="999001"/>
            </a:xfrm>
            <a:custGeom>
              <a:avLst/>
              <a:gdLst>
                <a:gd name="T0" fmla="*/ 623 w 1001"/>
                <a:gd name="T1" fmla="*/ 37 h 1124"/>
                <a:gd name="T2" fmla="*/ 551 w 1001"/>
                <a:gd name="T3" fmla="*/ 45 h 1124"/>
                <a:gd name="T4" fmla="*/ 535 w 1001"/>
                <a:gd name="T5" fmla="*/ 5 h 1124"/>
                <a:gd name="T6" fmla="*/ 379 w 1001"/>
                <a:gd name="T7" fmla="*/ 65 h 1124"/>
                <a:gd name="T8" fmla="*/ 263 w 1001"/>
                <a:gd name="T9" fmla="*/ 301 h 1124"/>
                <a:gd name="T10" fmla="*/ 143 w 1001"/>
                <a:gd name="T11" fmla="*/ 525 h 1124"/>
                <a:gd name="T12" fmla="*/ 7 w 1001"/>
                <a:gd name="T13" fmla="*/ 845 h 1124"/>
                <a:gd name="T14" fmla="*/ 183 w 1001"/>
                <a:gd name="T15" fmla="*/ 1045 h 1124"/>
                <a:gd name="T16" fmla="*/ 523 w 1001"/>
                <a:gd name="T17" fmla="*/ 1121 h 1124"/>
                <a:gd name="T18" fmla="*/ 847 w 1001"/>
                <a:gd name="T19" fmla="*/ 1029 h 1124"/>
                <a:gd name="T20" fmla="*/ 991 w 1001"/>
                <a:gd name="T21" fmla="*/ 789 h 1124"/>
                <a:gd name="T22" fmla="*/ 907 w 1001"/>
                <a:gd name="T23" fmla="*/ 545 h 1124"/>
                <a:gd name="T24" fmla="*/ 783 w 1001"/>
                <a:gd name="T25" fmla="*/ 333 h 1124"/>
                <a:gd name="T26" fmla="*/ 791 w 1001"/>
                <a:gd name="T27" fmla="*/ 117 h 1124"/>
                <a:gd name="T28" fmla="*/ 639 w 1001"/>
                <a:gd name="T29" fmla="*/ 13 h 1124"/>
                <a:gd name="T30" fmla="*/ 615 w 1001"/>
                <a:gd name="T31" fmla="*/ 37 h 11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01"/>
                <a:gd name="T49" fmla="*/ 0 h 1124"/>
                <a:gd name="T50" fmla="*/ 1001 w 1001"/>
                <a:gd name="T51" fmla="*/ 1124 h 112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01" h="1124">
                  <a:moveTo>
                    <a:pt x="623" y="37"/>
                  </a:moveTo>
                  <a:cubicBezTo>
                    <a:pt x="611" y="38"/>
                    <a:pt x="566" y="50"/>
                    <a:pt x="551" y="45"/>
                  </a:cubicBezTo>
                  <a:cubicBezTo>
                    <a:pt x="536" y="40"/>
                    <a:pt x="564" y="2"/>
                    <a:pt x="535" y="5"/>
                  </a:cubicBezTo>
                  <a:cubicBezTo>
                    <a:pt x="506" y="8"/>
                    <a:pt x="424" y="16"/>
                    <a:pt x="379" y="65"/>
                  </a:cubicBezTo>
                  <a:cubicBezTo>
                    <a:pt x="334" y="114"/>
                    <a:pt x="302" y="224"/>
                    <a:pt x="263" y="301"/>
                  </a:cubicBezTo>
                  <a:cubicBezTo>
                    <a:pt x="224" y="378"/>
                    <a:pt x="186" y="434"/>
                    <a:pt x="143" y="525"/>
                  </a:cubicBezTo>
                  <a:cubicBezTo>
                    <a:pt x="100" y="616"/>
                    <a:pt x="0" y="758"/>
                    <a:pt x="7" y="845"/>
                  </a:cubicBezTo>
                  <a:cubicBezTo>
                    <a:pt x="14" y="932"/>
                    <a:pt x="97" y="999"/>
                    <a:pt x="183" y="1045"/>
                  </a:cubicBezTo>
                  <a:cubicBezTo>
                    <a:pt x="269" y="1091"/>
                    <a:pt x="412" y="1124"/>
                    <a:pt x="523" y="1121"/>
                  </a:cubicBezTo>
                  <a:cubicBezTo>
                    <a:pt x="634" y="1118"/>
                    <a:pt x="769" y="1084"/>
                    <a:pt x="847" y="1029"/>
                  </a:cubicBezTo>
                  <a:cubicBezTo>
                    <a:pt x="925" y="974"/>
                    <a:pt x="981" y="870"/>
                    <a:pt x="991" y="789"/>
                  </a:cubicBezTo>
                  <a:cubicBezTo>
                    <a:pt x="1001" y="708"/>
                    <a:pt x="942" y="621"/>
                    <a:pt x="907" y="545"/>
                  </a:cubicBezTo>
                  <a:cubicBezTo>
                    <a:pt x="872" y="469"/>
                    <a:pt x="802" y="404"/>
                    <a:pt x="783" y="333"/>
                  </a:cubicBezTo>
                  <a:cubicBezTo>
                    <a:pt x="764" y="262"/>
                    <a:pt x="815" y="170"/>
                    <a:pt x="791" y="117"/>
                  </a:cubicBezTo>
                  <a:cubicBezTo>
                    <a:pt x="767" y="64"/>
                    <a:pt x="668" y="26"/>
                    <a:pt x="639" y="13"/>
                  </a:cubicBezTo>
                  <a:cubicBezTo>
                    <a:pt x="610" y="0"/>
                    <a:pt x="620" y="32"/>
                    <a:pt x="615" y="37"/>
                  </a:cubicBezTo>
                </a:path>
              </a:pathLst>
            </a:custGeom>
            <a:gradFill rotWithShape="1">
              <a:gsLst>
                <a:gs pos="0">
                  <a:srgbClr val="FAF400"/>
                </a:gs>
                <a:gs pos="100000">
                  <a:srgbClr val="D2CD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691"/>
            <p:cNvSpPr>
              <a:spLocks/>
            </p:cNvSpPr>
            <p:nvPr/>
          </p:nvSpPr>
          <p:spPr bwMode="auto">
            <a:xfrm>
              <a:off x="2571736" y="1428736"/>
              <a:ext cx="154075" cy="261160"/>
            </a:xfrm>
            <a:custGeom>
              <a:avLst/>
              <a:gdLst/>
              <a:ahLst/>
              <a:cxnLst>
                <a:cxn ang="0">
                  <a:pos x="161" y="21"/>
                </a:cxn>
                <a:cxn ang="0">
                  <a:pos x="33" y="189"/>
                </a:cxn>
                <a:cxn ang="0">
                  <a:pos x="1" y="261"/>
                </a:cxn>
                <a:cxn ang="0">
                  <a:pos x="25" y="293"/>
                </a:cxn>
                <a:cxn ang="0">
                  <a:pos x="65" y="269"/>
                </a:cxn>
                <a:cxn ang="0">
                  <a:pos x="65" y="221"/>
                </a:cxn>
                <a:cxn ang="0">
                  <a:pos x="121" y="133"/>
                </a:cxn>
                <a:cxn ang="0">
                  <a:pos x="185" y="61"/>
                </a:cxn>
                <a:cxn ang="0">
                  <a:pos x="161" y="21"/>
                </a:cxn>
              </a:cxnLst>
              <a:rect l="0" t="0" r="r" b="b"/>
              <a:pathLst>
                <a:path w="192" h="294">
                  <a:moveTo>
                    <a:pt x="161" y="21"/>
                  </a:moveTo>
                  <a:cubicBezTo>
                    <a:pt x="136" y="42"/>
                    <a:pt x="60" y="149"/>
                    <a:pt x="33" y="189"/>
                  </a:cubicBezTo>
                  <a:cubicBezTo>
                    <a:pt x="6" y="229"/>
                    <a:pt x="2" y="244"/>
                    <a:pt x="1" y="261"/>
                  </a:cubicBezTo>
                  <a:cubicBezTo>
                    <a:pt x="0" y="278"/>
                    <a:pt x="14" y="292"/>
                    <a:pt x="25" y="293"/>
                  </a:cubicBezTo>
                  <a:cubicBezTo>
                    <a:pt x="36" y="294"/>
                    <a:pt x="58" y="281"/>
                    <a:pt x="65" y="269"/>
                  </a:cubicBezTo>
                  <a:cubicBezTo>
                    <a:pt x="72" y="257"/>
                    <a:pt x="56" y="244"/>
                    <a:pt x="65" y="221"/>
                  </a:cubicBezTo>
                  <a:cubicBezTo>
                    <a:pt x="74" y="198"/>
                    <a:pt x="101" y="160"/>
                    <a:pt x="121" y="133"/>
                  </a:cubicBezTo>
                  <a:cubicBezTo>
                    <a:pt x="141" y="106"/>
                    <a:pt x="178" y="79"/>
                    <a:pt x="185" y="61"/>
                  </a:cubicBezTo>
                  <a:cubicBezTo>
                    <a:pt x="192" y="43"/>
                    <a:pt x="186" y="0"/>
                    <a:pt x="161" y="21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2428860" y="1714488"/>
            <a:ext cx="279400" cy="928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41" name="Формула" r:id="rId6" imgW="279360" imgH="1002960" progId="Equation.3">
                    <p:embed/>
                  </p:oleObj>
                </mc:Choice>
                <mc:Fallback>
                  <p:oleObj name="Формула" r:id="rId6" imgW="279360" imgH="100296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8860" y="1714488"/>
                          <a:ext cx="279400" cy="9286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Группа 37"/>
          <p:cNvGrpSpPr/>
          <p:nvPr/>
        </p:nvGrpSpPr>
        <p:grpSpPr>
          <a:xfrm>
            <a:off x="714348" y="2786058"/>
            <a:ext cx="803216" cy="1143008"/>
            <a:chOff x="714348" y="2786058"/>
            <a:chExt cx="803216" cy="1143008"/>
          </a:xfrm>
        </p:grpSpPr>
        <p:sp>
          <p:nvSpPr>
            <p:cNvPr id="10" name="Freeform 690"/>
            <p:cNvSpPr>
              <a:spLocks/>
            </p:cNvSpPr>
            <p:nvPr/>
          </p:nvSpPr>
          <p:spPr bwMode="auto">
            <a:xfrm>
              <a:off x="714348" y="2928934"/>
              <a:ext cx="803216" cy="999001"/>
            </a:xfrm>
            <a:custGeom>
              <a:avLst/>
              <a:gdLst>
                <a:gd name="T0" fmla="*/ 623 w 1001"/>
                <a:gd name="T1" fmla="*/ 37 h 1124"/>
                <a:gd name="T2" fmla="*/ 551 w 1001"/>
                <a:gd name="T3" fmla="*/ 45 h 1124"/>
                <a:gd name="T4" fmla="*/ 535 w 1001"/>
                <a:gd name="T5" fmla="*/ 5 h 1124"/>
                <a:gd name="T6" fmla="*/ 379 w 1001"/>
                <a:gd name="T7" fmla="*/ 65 h 1124"/>
                <a:gd name="T8" fmla="*/ 263 w 1001"/>
                <a:gd name="T9" fmla="*/ 301 h 1124"/>
                <a:gd name="T10" fmla="*/ 143 w 1001"/>
                <a:gd name="T11" fmla="*/ 525 h 1124"/>
                <a:gd name="T12" fmla="*/ 7 w 1001"/>
                <a:gd name="T13" fmla="*/ 845 h 1124"/>
                <a:gd name="T14" fmla="*/ 183 w 1001"/>
                <a:gd name="T15" fmla="*/ 1045 h 1124"/>
                <a:gd name="T16" fmla="*/ 523 w 1001"/>
                <a:gd name="T17" fmla="*/ 1121 h 1124"/>
                <a:gd name="T18" fmla="*/ 847 w 1001"/>
                <a:gd name="T19" fmla="*/ 1029 h 1124"/>
                <a:gd name="T20" fmla="*/ 991 w 1001"/>
                <a:gd name="T21" fmla="*/ 789 h 1124"/>
                <a:gd name="T22" fmla="*/ 907 w 1001"/>
                <a:gd name="T23" fmla="*/ 545 h 1124"/>
                <a:gd name="T24" fmla="*/ 783 w 1001"/>
                <a:gd name="T25" fmla="*/ 333 h 1124"/>
                <a:gd name="T26" fmla="*/ 791 w 1001"/>
                <a:gd name="T27" fmla="*/ 117 h 1124"/>
                <a:gd name="T28" fmla="*/ 639 w 1001"/>
                <a:gd name="T29" fmla="*/ 13 h 1124"/>
                <a:gd name="T30" fmla="*/ 615 w 1001"/>
                <a:gd name="T31" fmla="*/ 37 h 11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01"/>
                <a:gd name="T49" fmla="*/ 0 h 1124"/>
                <a:gd name="T50" fmla="*/ 1001 w 1001"/>
                <a:gd name="T51" fmla="*/ 1124 h 112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01" h="1124">
                  <a:moveTo>
                    <a:pt x="623" y="37"/>
                  </a:moveTo>
                  <a:cubicBezTo>
                    <a:pt x="611" y="38"/>
                    <a:pt x="566" y="50"/>
                    <a:pt x="551" y="45"/>
                  </a:cubicBezTo>
                  <a:cubicBezTo>
                    <a:pt x="536" y="40"/>
                    <a:pt x="564" y="2"/>
                    <a:pt x="535" y="5"/>
                  </a:cubicBezTo>
                  <a:cubicBezTo>
                    <a:pt x="506" y="8"/>
                    <a:pt x="424" y="16"/>
                    <a:pt x="379" y="65"/>
                  </a:cubicBezTo>
                  <a:cubicBezTo>
                    <a:pt x="334" y="114"/>
                    <a:pt x="302" y="224"/>
                    <a:pt x="263" y="301"/>
                  </a:cubicBezTo>
                  <a:cubicBezTo>
                    <a:pt x="224" y="378"/>
                    <a:pt x="186" y="434"/>
                    <a:pt x="143" y="525"/>
                  </a:cubicBezTo>
                  <a:cubicBezTo>
                    <a:pt x="100" y="616"/>
                    <a:pt x="0" y="758"/>
                    <a:pt x="7" y="845"/>
                  </a:cubicBezTo>
                  <a:cubicBezTo>
                    <a:pt x="14" y="932"/>
                    <a:pt x="97" y="999"/>
                    <a:pt x="183" y="1045"/>
                  </a:cubicBezTo>
                  <a:cubicBezTo>
                    <a:pt x="269" y="1091"/>
                    <a:pt x="412" y="1124"/>
                    <a:pt x="523" y="1121"/>
                  </a:cubicBezTo>
                  <a:cubicBezTo>
                    <a:pt x="634" y="1118"/>
                    <a:pt x="769" y="1084"/>
                    <a:pt x="847" y="1029"/>
                  </a:cubicBezTo>
                  <a:cubicBezTo>
                    <a:pt x="925" y="974"/>
                    <a:pt x="981" y="870"/>
                    <a:pt x="991" y="789"/>
                  </a:cubicBezTo>
                  <a:cubicBezTo>
                    <a:pt x="1001" y="708"/>
                    <a:pt x="942" y="621"/>
                    <a:pt x="907" y="545"/>
                  </a:cubicBezTo>
                  <a:cubicBezTo>
                    <a:pt x="872" y="469"/>
                    <a:pt x="802" y="404"/>
                    <a:pt x="783" y="333"/>
                  </a:cubicBezTo>
                  <a:cubicBezTo>
                    <a:pt x="764" y="262"/>
                    <a:pt x="815" y="170"/>
                    <a:pt x="791" y="117"/>
                  </a:cubicBezTo>
                  <a:cubicBezTo>
                    <a:pt x="767" y="64"/>
                    <a:pt x="668" y="26"/>
                    <a:pt x="639" y="13"/>
                  </a:cubicBezTo>
                  <a:cubicBezTo>
                    <a:pt x="610" y="0"/>
                    <a:pt x="620" y="32"/>
                    <a:pt x="615" y="37"/>
                  </a:cubicBezTo>
                </a:path>
              </a:pathLst>
            </a:custGeom>
            <a:gradFill rotWithShape="1">
              <a:gsLst>
                <a:gs pos="0">
                  <a:srgbClr val="FAF400"/>
                </a:gs>
                <a:gs pos="100000">
                  <a:srgbClr val="D2CD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691"/>
            <p:cNvSpPr>
              <a:spLocks/>
            </p:cNvSpPr>
            <p:nvPr/>
          </p:nvSpPr>
          <p:spPr bwMode="auto">
            <a:xfrm>
              <a:off x="1142976" y="2786058"/>
              <a:ext cx="142876" cy="285752"/>
            </a:xfrm>
            <a:custGeom>
              <a:avLst/>
              <a:gdLst/>
              <a:ahLst/>
              <a:cxnLst>
                <a:cxn ang="0">
                  <a:pos x="161" y="21"/>
                </a:cxn>
                <a:cxn ang="0">
                  <a:pos x="33" y="189"/>
                </a:cxn>
                <a:cxn ang="0">
                  <a:pos x="1" y="261"/>
                </a:cxn>
                <a:cxn ang="0">
                  <a:pos x="25" y="293"/>
                </a:cxn>
                <a:cxn ang="0">
                  <a:pos x="65" y="269"/>
                </a:cxn>
                <a:cxn ang="0">
                  <a:pos x="65" y="221"/>
                </a:cxn>
                <a:cxn ang="0">
                  <a:pos x="121" y="133"/>
                </a:cxn>
                <a:cxn ang="0">
                  <a:pos x="185" y="61"/>
                </a:cxn>
                <a:cxn ang="0">
                  <a:pos x="161" y="21"/>
                </a:cxn>
              </a:cxnLst>
              <a:rect l="0" t="0" r="r" b="b"/>
              <a:pathLst>
                <a:path w="192" h="294">
                  <a:moveTo>
                    <a:pt x="161" y="21"/>
                  </a:moveTo>
                  <a:cubicBezTo>
                    <a:pt x="136" y="42"/>
                    <a:pt x="60" y="149"/>
                    <a:pt x="33" y="189"/>
                  </a:cubicBezTo>
                  <a:cubicBezTo>
                    <a:pt x="6" y="229"/>
                    <a:pt x="2" y="244"/>
                    <a:pt x="1" y="261"/>
                  </a:cubicBezTo>
                  <a:cubicBezTo>
                    <a:pt x="0" y="278"/>
                    <a:pt x="14" y="292"/>
                    <a:pt x="25" y="293"/>
                  </a:cubicBezTo>
                  <a:cubicBezTo>
                    <a:pt x="36" y="294"/>
                    <a:pt x="58" y="281"/>
                    <a:pt x="65" y="269"/>
                  </a:cubicBezTo>
                  <a:cubicBezTo>
                    <a:pt x="72" y="257"/>
                    <a:pt x="56" y="244"/>
                    <a:pt x="65" y="221"/>
                  </a:cubicBezTo>
                  <a:cubicBezTo>
                    <a:pt x="74" y="198"/>
                    <a:pt x="101" y="160"/>
                    <a:pt x="121" y="133"/>
                  </a:cubicBezTo>
                  <a:cubicBezTo>
                    <a:pt x="141" y="106"/>
                    <a:pt x="178" y="79"/>
                    <a:pt x="185" y="61"/>
                  </a:cubicBezTo>
                  <a:cubicBezTo>
                    <a:pt x="192" y="43"/>
                    <a:pt x="186" y="0"/>
                    <a:pt x="161" y="21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2" name="Объект 31"/>
            <p:cNvGraphicFramePr>
              <a:graphicFrameLocks noChangeAspect="1"/>
            </p:cNvGraphicFramePr>
            <p:nvPr/>
          </p:nvGraphicFramePr>
          <p:xfrm>
            <a:off x="1000100" y="3000372"/>
            <a:ext cx="279400" cy="928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42" name="Формула" r:id="rId8" imgW="279360" imgH="1002960" progId="Equation.3">
                    <p:embed/>
                  </p:oleObj>
                </mc:Choice>
                <mc:Fallback>
                  <p:oleObj name="Формула" r:id="rId8" imgW="279360" imgH="100296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0100" y="3000372"/>
                          <a:ext cx="279400" cy="9286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Группа 42"/>
          <p:cNvGrpSpPr/>
          <p:nvPr/>
        </p:nvGrpSpPr>
        <p:grpSpPr>
          <a:xfrm>
            <a:off x="428596" y="642918"/>
            <a:ext cx="296951" cy="1146176"/>
            <a:chOff x="428596" y="642918"/>
            <a:chExt cx="296951" cy="1146176"/>
          </a:xfrm>
        </p:grpSpPr>
        <p:sp>
          <p:nvSpPr>
            <p:cNvPr id="18" name="Freeform 691"/>
            <p:cNvSpPr>
              <a:spLocks/>
            </p:cNvSpPr>
            <p:nvPr/>
          </p:nvSpPr>
          <p:spPr bwMode="auto">
            <a:xfrm>
              <a:off x="571472" y="642918"/>
              <a:ext cx="154075" cy="261160"/>
            </a:xfrm>
            <a:custGeom>
              <a:avLst/>
              <a:gdLst/>
              <a:ahLst/>
              <a:cxnLst>
                <a:cxn ang="0">
                  <a:pos x="161" y="21"/>
                </a:cxn>
                <a:cxn ang="0">
                  <a:pos x="33" y="189"/>
                </a:cxn>
                <a:cxn ang="0">
                  <a:pos x="1" y="261"/>
                </a:cxn>
                <a:cxn ang="0">
                  <a:pos x="25" y="293"/>
                </a:cxn>
                <a:cxn ang="0">
                  <a:pos x="65" y="269"/>
                </a:cxn>
                <a:cxn ang="0">
                  <a:pos x="65" y="221"/>
                </a:cxn>
                <a:cxn ang="0">
                  <a:pos x="121" y="133"/>
                </a:cxn>
                <a:cxn ang="0">
                  <a:pos x="185" y="61"/>
                </a:cxn>
                <a:cxn ang="0">
                  <a:pos x="161" y="21"/>
                </a:cxn>
              </a:cxnLst>
              <a:rect l="0" t="0" r="r" b="b"/>
              <a:pathLst>
                <a:path w="192" h="294">
                  <a:moveTo>
                    <a:pt x="161" y="21"/>
                  </a:moveTo>
                  <a:cubicBezTo>
                    <a:pt x="136" y="42"/>
                    <a:pt x="60" y="149"/>
                    <a:pt x="33" y="189"/>
                  </a:cubicBezTo>
                  <a:cubicBezTo>
                    <a:pt x="6" y="229"/>
                    <a:pt x="2" y="244"/>
                    <a:pt x="1" y="261"/>
                  </a:cubicBezTo>
                  <a:cubicBezTo>
                    <a:pt x="0" y="278"/>
                    <a:pt x="14" y="292"/>
                    <a:pt x="25" y="293"/>
                  </a:cubicBezTo>
                  <a:cubicBezTo>
                    <a:pt x="36" y="294"/>
                    <a:pt x="58" y="281"/>
                    <a:pt x="65" y="269"/>
                  </a:cubicBezTo>
                  <a:cubicBezTo>
                    <a:pt x="72" y="257"/>
                    <a:pt x="56" y="244"/>
                    <a:pt x="65" y="221"/>
                  </a:cubicBezTo>
                  <a:cubicBezTo>
                    <a:pt x="74" y="198"/>
                    <a:pt x="101" y="160"/>
                    <a:pt x="121" y="133"/>
                  </a:cubicBezTo>
                  <a:cubicBezTo>
                    <a:pt x="141" y="106"/>
                    <a:pt x="178" y="79"/>
                    <a:pt x="185" y="61"/>
                  </a:cubicBezTo>
                  <a:cubicBezTo>
                    <a:pt x="192" y="43"/>
                    <a:pt x="186" y="0"/>
                    <a:pt x="161" y="21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3" name="Объект 32"/>
            <p:cNvGraphicFramePr>
              <a:graphicFrameLocks noChangeAspect="1"/>
            </p:cNvGraphicFramePr>
            <p:nvPr/>
          </p:nvGraphicFramePr>
          <p:xfrm>
            <a:off x="428596" y="928670"/>
            <a:ext cx="279400" cy="860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43" name="Формула" r:id="rId10" imgW="279360" imgH="1002960" progId="Equation.3">
                    <p:embed/>
                  </p:oleObj>
                </mc:Choice>
                <mc:Fallback>
                  <p:oleObj name="Формула" r:id="rId10" imgW="279360" imgH="100296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596" y="928670"/>
                          <a:ext cx="279400" cy="8604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Группа 41"/>
          <p:cNvGrpSpPr/>
          <p:nvPr/>
        </p:nvGrpSpPr>
        <p:grpSpPr>
          <a:xfrm>
            <a:off x="1785918" y="142852"/>
            <a:ext cx="803216" cy="1141877"/>
            <a:chOff x="1785918" y="142852"/>
            <a:chExt cx="803216" cy="1141877"/>
          </a:xfrm>
        </p:grpSpPr>
        <p:sp>
          <p:nvSpPr>
            <p:cNvPr id="12" name="Freeform 690"/>
            <p:cNvSpPr>
              <a:spLocks/>
            </p:cNvSpPr>
            <p:nvPr/>
          </p:nvSpPr>
          <p:spPr bwMode="auto">
            <a:xfrm>
              <a:off x="1785918" y="285728"/>
              <a:ext cx="803216" cy="999001"/>
            </a:xfrm>
            <a:custGeom>
              <a:avLst/>
              <a:gdLst>
                <a:gd name="T0" fmla="*/ 623 w 1001"/>
                <a:gd name="T1" fmla="*/ 37 h 1124"/>
                <a:gd name="T2" fmla="*/ 551 w 1001"/>
                <a:gd name="T3" fmla="*/ 45 h 1124"/>
                <a:gd name="T4" fmla="*/ 535 w 1001"/>
                <a:gd name="T5" fmla="*/ 5 h 1124"/>
                <a:gd name="T6" fmla="*/ 379 w 1001"/>
                <a:gd name="T7" fmla="*/ 65 h 1124"/>
                <a:gd name="T8" fmla="*/ 263 w 1001"/>
                <a:gd name="T9" fmla="*/ 301 h 1124"/>
                <a:gd name="T10" fmla="*/ 143 w 1001"/>
                <a:gd name="T11" fmla="*/ 525 h 1124"/>
                <a:gd name="T12" fmla="*/ 7 w 1001"/>
                <a:gd name="T13" fmla="*/ 845 h 1124"/>
                <a:gd name="T14" fmla="*/ 183 w 1001"/>
                <a:gd name="T15" fmla="*/ 1045 h 1124"/>
                <a:gd name="T16" fmla="*/ 523 w 1001"/>
                <a:gd name="T17" fmla="*/ 1121 h 1124"/>
                <a:gd name="T18" fmla="*/ 847 w 1001"/>
                <a:gd name="T19" fmla="*/ 1029 h 1124"/>
                <a:gd name="T20" fmla="*/ 991 w 1001"/>
                <a:gd name="T21" fmla="*/ 789 h 1124"/>
                <a:gd name="T22" fmla="*/ 907 w 1001"/>
                <a:gd name="T23" fmla="*/ 545 h 1124"/>
                <a:gd name="T24" fmla="*/ 783 w 1001"/>
                <a:gd name="T25" fmla="*/ 333 h 1124"/>
                <a:gd name="T26" fmla="*/ 791 w 1001"/>
                <a:gd name="T27" fmla="*/ 117 h 1124"/>
                <a:gd name="T28" fmla="*/ 639 w 1001"/>
                <a:gd name="T29" fmla="*/ 13 h 1124"/>
                <a:gd name="T30" fmla="*/ 615 w 1001"/>
                <a:gd name="T31" fmla="*/ 37 h 11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01"/>
                <a:gd name="T49" fmla="*/ 0 h 1124"/>
                <a:gd name="T50" fmla="*/ 1001 w 1001"/>
                <a:gd name="T51" fmla="*/ 1124 h 112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01" h="1124">
                  <a:moveTo>
                    <a:pt x="623" y="37"/>
                  </a:moveTo>
                  <a:cubicBezTo>
                    <a:pt x="611" y="38"/>
                    <a:pt x="566" y="50"/>
                    <a:pt x="551" y="45"/>
                  </a:cubicBezTo>
                  <a:cubicBezTo>
                    <a:pt x="536" y="40"/>
                    <a:pt x="564" y="2"/>
                    <a:pt x="535" y="5"/>
                  </a:cubicBezTo>
                  <a:cubicBezTo>
                    <a:pt x="506" y="8"/>
                    <a:pt x="424" y="16"/>
                    <a:pt x="379" y="65"/>
                  </a:cubicBezTo>
                  <a:cubicBezTo>
                    <a:pt x="334" y="114"/>
                    <a:pt x="302" y="224"/>
                    <a:pt x="263" y="301"/>
                  </a:cubicBezTo>
                  <a:cubicBezTo>
                    <a:pt x="224" y="378"/>
                    <a:pt x="186" y="434"/>
                    <a:pt x="143" y="525"/>
                  </a:cubicBezTo>
                  <a:cubicBezTo>
                    <a:pt x="100" y="616"/>
                    <a:pt x="0" y="758"/>
                    <a:pt x="7" y="845"/>
                  </a:cubicBezTo>
                  <a:cubicBezTo>
                    <a:pt x="14" y="932"/>
                    <a:pt x="97" y="999"/>
                    <a:pt x="183" y="1045"/>
                  </a:cubicBezTo>
                  <a:cubicBezTo>
                    <a:pt x="269" y="1091"/>
                    <a:pt x="412" y="1124"/>
                    <a:pt x="523" y="1121"/>
                  </a:cubicBezTo>
                  <a:cubicBezTo>
                    <a:pt x="634" y="1118"/>
                    <a:pt x="769" y="1084"/>
                    <a:pt x="847" y="1029"/>
                  </a:cubicBezTo>
                  <a:cubicBezTo>
                    <a:pt x="925" y="974"/>
                    <a:pt x="981" y="870"/>
                    <a:pt x="991" y="789"/>
                  </a:cubicBezTo>
                  <a:cubicBezTo>
                    <a:pt x="1001" y="708"/>
                    <a:pt x="942" y="621"/>
                    <a:pt x="907" y="545"/>
                  </a:cubicBezTo>
                  <a:cubicBezTo>
                    <a:pt x="872" y="469"/>
                    <a:pt x="802" y="404"/>
                    <a:pt x="783" y="333"/>
                  </a:cubicBezTo>
                  <a:cubicBezTo>
                    <a:pt x="764" y="262"/>
                    <a:pt x="815" y="170"/>
                    <a:pt x="791" y="117"/>
                  </a:cubicBezTo>
                  <a:cubicBezTo>
                    <a:pt x="767" y="64"/>
                    <a:pt x="668" y="26"/>
                    <a:pt x="639" y="13"/>
                  </a:cubicBezTo>
                  <a:cubicBezTo>
                    <a:pt x="610" y="0"/>
                    <a:pt x="620" y="32"/>
                    <a:pt x="615" y="37"/>
                  </a:cubicBezTo>
                </a:path>
              </a:pathLst>
            </a:custGeom>
            <a:gradFill rotWithShape="1">
              <a:gsLst>
                <a:gs pos="0">
                  <a:srgbClr val="FAF400"/>
                </a:gs>
                <a:gs pos="100000">
                  <a:srgbClr val="D2CD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691"/>
            <p:cNvSpPr>
              <a:spLocks/>
            </p:cNvSpPr>
            <p:nvPr/>
          </p:nvSpPr>
          <p:spPr bwMode="auto">
            <a:xfrm>
              <a:off x="2214546" y="142852"/>
              <a:ext cx="154075" cy="261160"/>
            </a:xfrm>
            <a:custGeom>
              <a:avLst/>
              <a:gdLst/>
              <a:ahLst/>
              <a:cxnLst>
                <a:cxn ang="0">
                  <a:pos x="161" y="21"/>
                </a:cxn>
                <a:cxn ang="0">
                  <a:pos x="33" y="189"/>
                </a:cxn>
                <a:cxn ang="0">
                  <a:pos x="1" y="261"/>
                </a:cxn>
                <a:cxn ang="0">
                  <a:pos x="25" y="293"/>
                </a:cxn>
                <a:cxn ang="0">
                  <a:pos x="65" y="269"/>
                </a:cxn>
                <a:cxn ang="0">
                  <a:pos x="65" y="221"/>
                </a:cxn>
                <a:cxn ang="0">
                  <a:pos x="121" y="133"/>
                </a:cxn>
                <a:cxn ang="0">
                  <a:pos x="185" y="61"/>
                </a:cxn>
                <a:cxn ang="0">
                  <a:pos x="161" y="21"/>
                </a:cxn>
              </a:cxnLst>
              <a:rect l="0" t="0" r="r" b="b"/>
              <a:pathLst>
                <a:path w="192" h="294">
                  <a:moveTo>
                    <a:pt x="161" y="21"/>
                  </a:moveTo>
                  <a:cubicBezTo>
                    <a:pt x="136" y="42"/>
                    <a:pt x="60" y="149"/>
                    <a:pt x="33" y="189"/>
                  </a:cubicBezTo>
                  <a:cubicBezTo>
                    <a:pt x="6" y="229"/>
                    <a:pt x="2" y="244"/>
                    <a:pt x="1" y="261"/>
                  </a:cubicBezTo>
                  <a:cubicBezTo>
                    <a:pt x="0" y="278"/>
                    <a:pt x="14" y="292"/>
                    <a:pt x="25" y="293"/>
                  </a:cubicBezTo>
                  <a:cubicBezTo>
                    <a:pt x="36" y="294"/>
                    <a:pt x="58" y="281"/>
                    <a:pt x="65" y="269"/>
                  </a:cubicBezTo>
                  <a:cubicBezTo>
                    <a:pt x="72" y="257"/>
                    <a:pt x="56" y="244"/>
                    <a:pt x="65" y="221"/>
                  </a:cubicBezTo>
                  <a:cubicBezTo>
                    <a:pt x="74" y="198"/>
                    <a:pt x="101" y="160"/>
                    <a:pt x="121" y="133"/>
                  </a:cubicBezTo>
                  <a:cubicBezTo>
                    <a:pt x="141" y="106"/>
                    <a:pt x="178" y="79"/>
                    <a:pt x="185" y="61"/>
                  </a:cubicBezTo>
                  <a:cubicBezTo>
                    <a:pt x="192" y="43"/>
                    <a:pt x="186" y="0"/>
                    <a:pt x="161" y="21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4" name="Объект 33"/>
            <p:cNvGraphicFramePr>
              <a:graphicFrameLocks noChangeAspect="1"/>
            </p:cNvGraphicFramePr>
            <p:nvPr/>
          </p:nvGraphicFramePr>
          <p:xfrm>
            <a:off x="2071670" y="357166"/>
            <a:ext cx="279400" cy="860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44" name="Формула" r:id="rId12" imgW="279360" imgH="1002960" progId="Equation.3">
                    <p:embed/>
                  </p:oleObj>
                </mc:Choice>
                <mc:Fallback>
                  <p:oleObj name="Формула" r:id="rId12" imgW="279360" imgH="100296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1670" y="357166"/>
                          <a:ext cx="279400" cy="8604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" name="Группа 36"/>
          <p:cNvGrpSpPr/>
          <p:nvPr/>
        </p:nvGrpSpPr>
        <p:grpSpPr>
          <a:xfrm>
            <a:off x="2786050" y="2928934"/>
            <a:ext cx="803216" cy="1141877"/>
            <a:chOff x="2071670" y="3429000"/>
            <a:chExt cx="803216" cy="1141877"/>
          </a:xfrm>
        </p:grpSpPr>
        <p:sp>
          <p:nvSpPr>
            <p:cNvPr id="6" name="Freeform 691"/>
            <p:cNvSpPr>
              <a:spLocks/>
            </p:cNvSpPr>
            <p:nvPr/>
          </p:nvSpPr>
          <p:spPr bwMode="auto">
            <a:xfrm>
              <a:off x="2500298" y="3429000"/>
              <a:ext cx="154075" cy="261160"/>
            </a:xfrm>
            <a:custGeom>
              <a:avLst/>
              <a:gdLst/>
              <a:ahLst/>
              <a:cxnLst>
                <a:cxn ang="0">
                  <a:pos x="161" y="21"/>
                </a:cxn>
                <a:cxn ang="0">
                  <a:pos x="33" y="189"/>
                </a:cxn>
                <a:cxn ang="0">
                  <a:pos x="1" y="261"/>
                </a:cxn>
                <a:cxn ang="0">
                  <a:pos x="25" y="293"/>
                </a:cxn>
                <a:cxn ang="0">
                  <a:pos x="65" y="269"/>
                </a:cxn>
                <a:cxn ang="0">
                  <a:pos x="65" y="221"/>
                </a:cxn>
                <a:cxn ang="0">
                  <a:pos x="121" y="133"/>
                </a:cxn>
                <a:cxn ang="0">
                  <a:pos x="185" y="61"/>
                </a:cxn>
                <a:cxn ang="0">
                  <a:pos x="161" y="21"/>
                </a:cxn>
              </a:cxnLst>
              <a:rect l="0" t="0" r="r" b="b"/>
              <a:pathLst>
                <a:path w="192" h="294">
                  <a:moveTo>
                    <a:pt x="161" y="21"/>
                  </a:moveTo>
                  <a:cubicBezTo>
                    <a:pt x="136" y="42"/>
                    <a:pt x="60" y="149"/>
                    <a:pt x="33" y="189"/>
                  </a:cubicBezTo>
                  <a:cubicBezTo>
                    <a:pt x="6" y="229"/>
                    <a:pt x="2" y="244"/>
                    <a:pt x="1" y="261"/>
                  </a:cubicBezTo>
                  <a:cubicBezTo>
                    <a:pt x="0" y="278"/>
                    <a:pt x="14" y="292"/>
                    <a:pt x="25" y="293"/>
                  </a:cubicBezTo>
                  <a:cubicBezTo>
                    <a:pt x="36" y="294"/>
                    <a:pt x="58" y="281"/>
                    <a:pt x="65" y="269"/>
                  </a:cubicBezTo>
                  <a:cubicBezTo>
                    <a:pt x="72" y="257"/>
                    <a:pt x="56" y="244"/>
                    <a:pt x="65" y="221"/>
                  </a:cubicBezTo>
                  <a:cubicBezTo>
                    <a:pt x="74" y="198"/>
                    <a:pt x="101" y="160"/>
                    <a:pt x="121" y="133"/>
                  </a:cubicBezTo>
                  <a:cubicBezTo>
                    <a:pt x="141" y="106"/>
                    <a:pt x="178" y="79"/>
                    <a:pt x="185" y="61"/>
                  </a:cubicBezTo>
                  <a:cubicBezTo>
                    <a:pt x="192" y="43"/>
                    <a:pt x="186" y="0"/>
                    <a:pt x="161" y="21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690"/>
            <p:cNvSpPr>
              <a:spLocks/>
            </p:cNvSpPr>
            <p:nvPr/>
          </p:nvSpPr>
          <p:spPr bwMode="auto">
            <a:xfrm>
              <a:off x="2071670" y="3571876"/>
              <a:ext cx="803216" cy="999001"/>
            </a:xfrm>
            <a:custGeom>
              <a:avLst/>
              <a:gdLst>
                <a:gd name="T0" fmla="*/ 623 w 1001"/>
                <a:gd name="T1" fmla="*/ 37 h 1124"/>
                <a:gd name="T2" fmla="*/ 551 w 1001"/>
                <a:gd name="T3" fmla="*/ 45 h 1124"/>
                <a:gd name="T4" fmla="*/ 535 w 1001"/>
                <a:gd name="T5" fmla="*/ 5 h 1124"/>
                <a:gd name="T6" fmla="*/ 379 w 1001"/>
                <a:gd name="T7" fmla="*/ 65 h 1124"/>
                <a:gd name="T8" fmla="*/ 263 w 1001"/>
                <a:gd name="T9" fmla="*/ 301 h 1124"/>
                <a:gd name="T10" fmla="*/ 143 w 1001"/>
                <a:gd name="T11" fmla="*/ 525 h 1124"/>
                <a:gd name="T12" fmla="*/ 7 w 1001"/>
                <a:gd name="T13" fmla="*/ 845 h 1124"/>
                <a:gd name="T14" fmla="*/ 183 w 1001"/>
                <a:gd name="T15" fmla="*/ 1045 h 1124"/>
                <a:gd name="T16" fmla="*/ 523 w 1001"/>
                <a:gd name="T17" fmla="*/ 1121 h 1124"/>
                <a:gd name="T18" fmla="*/ 847 w 1001"/>
                <a:gd name="T19" fmla="*/ 1029 h 1124"/>
                <a:gd name="T20" fmla="*/ 991 w 1001"/>
                <a:gd name="T21" fmla="*/ 789 h 1124"/>
                <a:gd name="T22" fmla="*/ 907 w 1001"/>
                <a:gd name="T23" fmla="*/ 545 h 1124"/>
                <a:gd name="T24" fmla="*/ 783 w 1001"/>
                <a:gd name="T25" fmla="*/ 333 h 1124"/>
                <a:gd name="T26" fmla="*/ 791 w 1001"/>
                <a:gd name="T27" fmla="*/ 117 h 1124"/>
                <a:gd name="T28" fmla="*/ 639 w 1001"/>
                <a:gd name="T29" fmla="*/ 13 h 1124"/>
                <a:gd name="T30" fmla="*/ 615 w 1001"/>
                <a:gd name="T31" fmla="*/ 37 h 11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01"/>
                <a:gd name="T49" fmla="*/ 0 h 1124"/>
                <a:gd name="T50" fmla="*/ 1001 w 1001"/>
                <a:gd name="T51" fmla="*/ 1124 h 112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01" h="1124">
                  <a:moveTo>
                    <a:pt x="623" y="37"/>
                  </a:moveTo>
                  <a:cubicBezTo>
                    <a:pt x="611" y="38"/>
                    <a:pt x="566" y="50"/>
                    <a:pt x="551" y="45"/>
                  </a:cubicBezTo>
                  <a:cubicBezTo>
                    <a:pt x="536" y="40"/>
                    <a:pt x="564" y="2"/>
                    <a:pt x="535" y="5"/>
                  </a:cubicBezTo>
                  <a:cubicBezTo>
                    <a:pt x="506" y="8"/>
                    <a:pt x="424" y="16"/>
                    <a:pt x="379" y="65"/>
                  </a:cubicBezTo>
                  <a:cubicBezTo>
                    <a:pt x="334" y="114"/>
                    <a:pt x="302" y="224"/>
                    <a:pt x="263" y="301"/>
                  </a:cubicBezTo>
                  <a:cubicBezTo>
                    <a:pt x="224" y="378"/>
                    <a:pt x="186" y="434"/>
                    <a:pt x="143" y="525"/>
                  </a:cubicBezTo>
                  <a:cubicBezTo>
                    <a:pt x="100" y="616"/>
                    <a:pt x="0" y="758"/>
                    <a:pt x="7" y="845"/>
                  </a:cubicBezTo>
                  <a:cubicBezTo>
                    <a:pt x="14" y="932"/>
                    <a:pt x="97" y="999"/>
                    <a:pt x="183" y="1045"/>
                  </a:cubicBezTo>
                  <a:cubicBezTo>
                    <a:pt x="269" y="1091"/>
                    <a:pt x="412" y="1124"/>
                    <a:pt x="523" y="1121"/>
                  </a:cubicBezTo>
                  <a:cubicBezTo>
                    <a:pt x="634" y="1118"/>
                    <a:pt x="769" y="1084"/>
                    <a:pt x="847" y="1029"/>
                  </a:cubicBezTo>
                  <a:cubicBezTo>
                    <a:pt x="925" y="974"/>
                    <a:pt x="981" y="870"/>
                    <a:pt x="991" y="789"/>
                  </a:cubicBezTo>
                  <a:cubicBezTo>
                    <a:pt x="1001" y="708"/>
                    <a:pt x="942" y="621"/>
                    <a:pt x="907" y="545"/>
                  </a:cubicBezTo>
                  <a:cubicBezTo>
                    <a:pt x="872" y="469"/>
                    <a:pt x="802" y="404"/>
                    <a:pt x="783" y="333"/>
                  </a:cubicBezTo>
                  <a:cubicBezTo>
                    <a:pt x="764" y="262"/>
                    <a:pt x="815" y="170"/>
                    <a:pt x="791" y="117"/>
                  </a:cubicBezTo>
                  <a:cubicBezTo>
                    <a:pt x="767" y="64"/>
                    <a:pt x="668" y="26"/>
                    <a:pt x="639" y="13"/>
                  </a:cubicBezTo>
                  <a:cubicBezTo>
                    <a:pt x="610" y="0"/>
                    <a:pt x="620" y="32"/>
                    <a:pt x="615" y="37"/>
                  </a:cubicBezTo>
                </a:path>
              </a:pathLst>
            </a:custGeom>
            <a:gradFill rotWithShape="1">
              <a:gsLst>
                <a:gs pos="0">
                  <a:srgbClr val="FAF400"/>
                </a:gs>
                <a:gs pos="100000">
                  <a:srgbClr val="D2CD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5" name="Объект 34"/>
            <p:cNvGraphicFramePr>
              <a:graphicFrameLocks noChangeAspect="1"/>
            </p:cNvGraphicFramePr>
            <p:nvPr/>
          </p:nvGraphicFramePr>
          <p:xfrm>
            <a:off x="2357422" y="3643314"/>
            <a:ext cx="279400" cy="857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45" name="Формула" r:id="rId14" imgW="279360" imgH="1002960" progId="Equation.3">
                    <p:embed/>
                  </p:oleObj>
                </mc:Choice>
                <mc:Fallback>
                  <p:oleObj name="Формула" r:id="rId14" imgW="279360" imgH="100296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7422" y="3643314"/>
                          <a:ext cx="279400" cy="8572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Группа 38"/>
          <p:cNvGrpSpPr/>
          <p:nvPr/>
        </p:nvGrpSpPr>
        <p:grpSpPr>
          <a:xfrm>
            <a:off x="3000364" y="785794"/>
            <a:ext cx="803216" cy="1213315"/>
            <a:chOff x="3000364" y="785794"/>
            <a:chExt cx="803216" cy="1213315"/>
          </a:xfrm>
        </p:grpSpPr>
        <p:sp>
          <p:nvSpPr>
            <p:cNvPr id="5" name="Freeform 691"/>
            <p:cNvSpPr>
              <a:spLocks/>
            </p:cNvSpPr>
            <p:nvPr/>
          </p:nvSpPr>
          <p:spPr bwMode="auto">
            <a:xfrm>
              <a:off x="3428992" y="785794"/>
              <a:ext cx="154075" cy="261160"/>
            </a:xfrm>
            <a:custGeom>
              <a:avLst/>
              <a:gdLst/>
              <a:ahLst/>
              <a:cxnLst>
                <a:cxn ang="0">
                  <a:pos x="161" y="21"/>
                </a:cxn>
                <a:cxn ang="0">
                  <a:pos x="33" y="189"/>
                </a:cxn>
                <a:cxn ang="0">
                  <a:pos x="1" y="261"/>
                </a:cxn>
                <a:cxn ang="0">
                  <a:pos x="25" y="293"/>
                </a:cxn>
                <a:cxn ang="0">
                  <a:pos x="65" y="269"/>
                </a:cxn>
                <a:cxn ang="0">
                  <a:pos x="65" y="221"/>
                </a:cxn>
                <a:cxn ang="0">
                  <a:pos x="121" y="133"/>
                </a:cxn>
                <a:cxn ang="0">
                  <a:pos x="185" y="61"/>
                </a:cxn>
                <a:cxn ang="0">
                  <a:pos x="161" y="21"/>
                </a:cxn>
              </a:cxnLst>
              <a:rect l="0" t="0" r="r" b="b"/>
              <a:pathLst>
                <a:path w="192" h="294">
                  <a:moveTo>
                    <a:pt x="161" y="21"/>
                  </a:moveTo>
                  <a:cubicBezTo>
                    <a:pt x="136" y="42"/>
                    <a:pt x="60" y="149"/>
                    <a:pt x="33" y="189"/>
                  </a:cubicBezTo>
                  <a:cubicBezTo>
                    <a:pt x="6" y="229"/>
                    <a:pt x="2" y="244"/>
                    <a:pt x="1" y="261"/>
                  </a:cubicBezTo>
                  <a:cubicBezTo>
                    <a:pt x="0" y="278"/>
                    <a:pt x="14" y="292"/>
                    <a:pt x="25" y="293"/>
                  </a:cubicBezTo>
                  <a:cubicBezTo>
                    <a:pt x="36" y="294"/>
                    <a:pt x="58" y="281"/>
                    <a:pt x="65" y="269"/>
                  </a:cubicBezTo>
                  <a:cubicBezTo>
                    <a:pt x="72" y="257"/>
                    <a:pt x="56" y="244"/>
                    <a:pt x="65" y="221"/>
                  </a:cubicBezTo>
                  <a:cubicBezTo>
                    <a:pt x="74" y="198"/>
                    <a:pt x="101" y="160"/>
                    <a:pt x="121" y="133"/>
                  </a:cubicBezTo>
                  <a:cubicBezTo>
                    <a:pt x="141" y="106"/>
                    <a:pt x="178" y="79"/>
                    <a:pt x="185" y="61"/>
                  </a:cubicBezTo>
                  <a:cubicBezTo>
                    <a:pt x="192" y="43"/>
                    <a:pt x="186" y="0"/>
                    <a:pt x="161" y="21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90"/>
            <p:cNvSpPr>
              <a:spLocks/>
            </p:cNvSpPr>
            <p:nvPr/>
          </p:nvSpPr>
          <p:spPr bwMode="auto">
            <a:xfrm>
              <a:off x="3000364" y="1000108"/>
              <a:ext cx="803216" cy="999001"/>
            </a:xfrm>
            <a:custGeom>
              <a:avLst/>
              <a:gdLst>
                <a:gd name="T0" fmla="*/ 623 w 1001"/>
                <a:gd name="T1" fmla="*/ 37 h 1124"/>
                <a:gd name="T2" fmla="*/ 551 w 1001"/>
                <a:gd name="T3" fmla="*/ 45 h 1124"/>
                <a:gd name="T4" fmla="*/ 535 w 1001"/>
                <a:gd name="T5" fmla="*/ 5 h 1124"/>
                <a:gd name="T6" fmla="*/ 379 w 1001"/>
                <a:gd name="T7" fmla="*/ 65 h 1124"/>
                <a:gd name="T8" fmla="*/ 263 w 1001"/>
                <a:gd name="T9" fmla="*/ 301 h 1124"/>
                <a:gd name="T10" fmla="*/ 143 w 1001"/>
                <a:gd name="T11" fmla="*/ 525 h 1124"/>
                <a:gd name="T12" fmla="*/ 7 w 1001"/>
                <a:gd name="T13" fmla="*/ 845 h 1124"/>
                <a:gd name="T14" fmla="*/ 183 w 1001"/>
                <a:gd name="T15" fmla="*/ 1045 h 1124"/>
                <a:gd name="T16" fmla="*/ 523 w 1001"/>
                <a:gd name="T17" fmla="*/ 1121 h 1124"/>
                <a:gd name="T18" fmla="*/ 847 w 1001"/>
                <a:gd name="T19" fmla="*/ 1029 h 1124"/>
                <a:gd name="T20" fmla="*/ 991 w 1001"/>
                <a:gd name="T21" fmla="*/ 789 h 1124"/>
                <a:gd name="T22" fmla="*/ 907 w 1001"/>
                <a:gd name="T23" fmla="*/ 545 h 1124"/>
                <a:gd name="T24" fmla="*/ 783 w 1001"/>
                <a:gd name="T25" fmla="*/ 333 h 1124"/>
                <a:gd name="T26" fmla="*/ 791 w 1001"/>
                <a:gd name="T27" fmla="*/ 117 h 1124"/>
                <a:gd name="T28" fmla="*/ 639 w 1001"/>
                <a:gd name="T29" fmla="*/ 13 h 1124"/>
                <a:gd name="T30" fmla="*/ 615 w 1001"/>
                <a:gd name="T31" fmla="*/ 37 h 11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01"/>
                <a:gd name="T49" fmla="*/ 0 h 1124"/>
                <a:gd name="T50" fmla="*/ 1001 w 1001"/>
                <a:gd name="T51" fmla="*/ 1124 h 112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01" h="1124">
                  <a:moveTo>
                    <a:pt x="623" y="37"/>
                  </a:moveTo>
                  <a:cubicBezTo>
                    <a:pt x="611" y="38"/>
                    <a:pt x="566" y="50"/>
                    <a:pt x="551" y="45"/>
                  </a:cubicBezTo>
                  <a:cubicBezTo>
                    <a:pt x="536" y="40"/>
                    <a:pt x="564" y="2"/>
                    <a:pt x="535" y="5"/>
                  </a:cubicBezTo>
                  <a:cubicBezTo>
                    <a:pt x="506" y="8"/>
                    <a:pt x="424" y="16"/>
                    <a:pt x="379" y="65"/>
                  </a:cubicBezTo>
                  <a:cubicBezTo>
                    <a:pt x="334" y="114"/>
                    <a:pt x="302" y="224"/>
                    <a:pt x="263" y="301"/>
                  </a:cubicBezTo>
                  <a:cubicBezTo>
                    <a:pt x="224" y="378"/>
                    <a:pt x="186" y="434"/>
                    <a:pt x="143" y="525"/>
                  </a:cubicBezTo>
                  <a:cubicBezTo>
                    <a:pt x="100" y="616"/>
                    <a:pt x="0" y="758"/>
                    <a:pt x="7" y="845"/>
                  </a:cubicBezTo>
                  <a:cubicBezTo>
                    <a:pt x="14" y="932"/>
                    <a:pt x="97" y="999"/>
                    <a:pt x="183" y="1045"/>
                  </a:cubicBezTo>
                  <a:cubicBezTo>
                    <a:pt x="269" y="1091"/>
                    <a:pt x="412" y="1124"/>
                    <a:pt x="523" y="1121"/>
                  </a:cubicBezTo>
                  <a:cubicBezTo>
                    <a:pt x="634" y="1118"/>
                    <a:pt x="769" y="1084"/>
                    <a:pt x="847" y="1029"/>
                  </a:cubicBezTo>
                  <a:cubicBezTo>
                    <a:pt x="925" y="974"/>
                    <a:pt x="981" y="870"/>
                    <a:pt x="991" y="789"/>
                  </a:cubicBezTo>
                  <a:cubicBezTo>
                    <a:pt x="1001" y="708"/>
                    <a:pt x="942" y="621"/>
                    <a:pt x="907" y="545"/>
                  </a:cubicBezTo>
                  <a:cubicBezTo>
                    <a:pt x="872" y="469"/>
                    <a:pt x="802" y="404"/>
                    <a:pt x="783" y="333"/>
                  </a:cubicBezTo>
                  <a:cubicBezTo>
                    <a:pt x="764" y="262"/>
                    <a:pt x="815" y="170"/>
                    <a:pt x="791" y="117"/>
                  </a:cubicBezTo>
                  <a:cubicBezTo>
                    <a:pt x="767" y="64"/>
                    <a:pt x="668" y="26"/>
                    <a:pt x="639" y="13"/>
                  </a:cubicBezTo>
                  <a:cubicBezTo>
                    <a:pt x="610" y="0"/>
                    <a:pt x="620" y="32"/>
                    <a:pt x="615" y="37"/>
                  </a:cubicBezTo>
                </a:path>
              </a:pathLst>
            </a:custGeom>
            <a:gradFill rotWithShape="1">
              <a:gsLst>
                <a:gs pos="0">
                  <a:srgbClr val="FAF400"/>
                </a:gs>
                <a:gs pos="100000">
                  <a:srgbClr val="D2CD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6" name="Объект 35"/>
            <p:cNvGraphicFramePr>
              <a:graphicFrameLocks noChangeAspect="1"/>
            </p:cNvGraphicFramePr>
            <p:nvPr/>
          </p:nvGraphicFramePr>
          <p:xfrm>
            <a:off x="3357554" y="1071546"/>
            <a:ext cx="266700" cy="860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546" name="Формула" r:id="rId16" imgW="266400" imgH="1002960" progId="Equation.3">
                    <p:embed/>
                  </p:oleObj>
                </mc:Choice>
                <mc:Fallback>
                  <p:oleObj name="Формула" r:id="rId16" imgW="266400" imgH="100296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7554" y="1071546"/>
                          <a:ext cx="266700" cy="8604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Управляющая кнопка: домой 43">
            <a:hlinkClick r:id="" action="ppaction://hlinkshowjump?jump=firstslide" highlightClick="1"/>
          </p:cNvPr>
          <p:cNvSpPr/>
          <p:nvPr/>
        </p:nvSpPr>
        <p:spPr>
          <a:xfrm>
            <a:off x="8458742" y="6315650"/>
            <a:ext cx="685258" cy="5423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0.30886 0.336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0.31493 0.3465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0.38594 0.6405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3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38611 0.5550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2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31031"/>
            <a:ext cx="41568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Список литературы: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И.И.Зубарева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А.Г.Мордкович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Математика 5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Мнемозина, Москва 2010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2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094659"/>
              </p:ext>
            </p:extLst>
          </p:nvPr>
        </p:nvGraphicFramePr>
        <p:xfrm>
          <a:off x="2460625" y="1479550"/>
          <a:ext cx="215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Формула" r:id="rId3" imgW="215640" imgH="901440" progId="Equation.3">
                  <p:embed/>
                </p:oleObj>
              </mc:Choice>
              <mc:Fallback>
                <p:oleObj name="Формула" r:id="rId3" imgW="215640" imgH="901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1479550"/>
                        <a:ext cx="2159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00364" y="1714488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598604"/>
              </p:ext>
            </p:extLst>
          </p:nvPr>
        </p:nvGraphicFramePr>
        <p:xfrm>
          <a:off x="3746500" y="1479550"/>
          <a:ext cx="190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Формула" r:id="rId5" imgW="190440" imgH="901440" progId="Equation.3">
                  <p:embed/>
                </p:oleObj>
              </mc:Choice>
              <mc:Fallback>
                <p:oleObj name="Формула" r:id="rId5" imgW="190440" imgH="901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1479550"/>
                        <a:ext cx="1905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Блок-схема: ИЛИ 7"/>
          <p:cNvSpPr/>
          <p:nvPr/>
        </p:nvSpPr>
        <p:spPr>
          <a:xfrm>
            <a:off x="2143108" y="3143248"/>
            <a:ext cx="1785950" cy="185738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3714744" y="3286124"/>
            <a:ext cx="500066" cy="28575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310992"/>
              </p:ext>
            </p:extLst>
          </p:nvPr>
        </p:nvGraphicFramePr>
        <p:xfrm>
          <a:off x="4318000" y="3051175"/>
          <a:ext cx="215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4" name="Формула" r:id="rId7" imgW="215640" imgH="901440" progId="Equation.3">
                  <p:embed/>
                </p:oleObj>
              </mc:Choice>
              <mc:Fallback>
                <p:oleObj name="Формула" r:id="rId7" imgW="215640" imgH="901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3051175"/>
                        <a:ext cx="2159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Блок-схема: ИЛИ 18"/>
          <p:cNvSpPr/>
          <p:nvPr/>
        </p:nvSpPr>
        <p:spPr>
          <a:xfrm>
            <a:off x="5000628" y="3143248"/>
            <a:ext cx="1785950" cy="185738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stCxn id="19" idx="1"/>
            <a:endCxn id="19" idx="5"/>
          </p:cNvCxnSpPr>
          <p:nvPr/>
        </p:nvCxnSpPr>
        <p:spPr>
          <a:xfrm rot="16200000" flipH="1">
            <a:off x="5236917" y="3440514"/>
            <a:ext cx="1313372" cy="12628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9" idx="3"/>
            <a:endCxn id="19" idx="7"/>
          </p:cNvCxnSpPr>
          <p:nvPr/>
        </p:nvCxnSpPr>
        <p:spPr>
          <a:xfrm rot="5400000" flipH="1" flipV="1">
            <a:off x="5236917" y="3440514"/>
            <a:ext cx="1313372" cy="12628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Стрелка влево 30"/>
          <p:cNvSpPr/>
          <p:nvPr/>
        </p:nvSpPr>
        <p:spPr>
          <a:xfrm>
            <a:off x="6786578" y="3714752"/>
            <a:ext cx="500066" cy="214314"/>
          </a:xfrm>
          <a:prstGeom prst="leftArrow">
            <a:avLst>
              <a:gd name="adj1" fmla="val 71141"/>
              <a:gd name="adj2" fmla="val 50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126630"/>
              </p:ext>
            </p:extLst>
          </p:nvPr>
        </p:nvGraphicFramePr>
        <p:xfrm>
          <a:off x="7461250" y="3408363"/>
          <a:ext cx="190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5" name="Формула" r:id="rId9" imgW="190440" imgH="901440" progId="Equation.3">
                  <p:embed/>
                </p:oleObj>
              </mc:Choice>
              <mc:Fallback>
                <p:oleObj name="Формула" r:id="rId9" imgW="190440" imgH="901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0" y="3408363"/>
                        <a:ext cx="1905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000842" y="5865490"/>
            <a:ext cx="1151597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Вывод:</a:t>
            </a:r>
            <a:endParaRPr lang="ru-RU" sz="2400" b="1" dirty="0"/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314595"/>
              </p:ext>
            </p:extLst>
          </p:nvPr>
        </p:nvGraphicFramePr>
        <p:xfrm>
          <a:off x="3389313" y="5551488"/>
          <a:ext cx="215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6" name="Формула" r:id="rId11" imgW="215640" imgH="901440" progId="Equation.3">
                  <p:embed/>
                </p:oleObj>
              </mc:Choice>
              <mc:Fallback>
                <p:oleObj name="Формула" r:id="rId11" imgW="215640" imgH="9014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5551488"/>
                        <a:ext cx="2159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Нашивка 35"/>
          <p:cNvSpPr/>
          <p:nvPr/>
        </p:nvSpPr>
        <p:spPr>
          <a:xfrm>
            <a:off x="3857620" y="5786454"/>
            <a:ext cx="484632" cy="484632"/>
          </a:xfrm>
          <a:prstGeom prst="chevr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186088"/>
              </p:ext>
            </p:extLst>
          </p:nvPr>
        </p:nvGraphicFramePr>
        <p:xfrm>
          <a:off x="4532313" y="5551488"/>
          <a:ext cx="190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" name="Формула" r:id="rId13" imgW="190440" imgH="901440" progId="Equation.3">
                  <p:embed/>
                </p:oleObj>
              </mc:Choice>
              <mc:Fallback>
                <p:oleObj name="Формула" r:id="rId13" imgW="190440" imgH="9014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5551488"/>
                        <a:ext cx="1905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501090" y="6215082"/>
            <a:ext cx="642910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357422" y="357166"/>
            <a:ext cx="2430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Сравните дроби: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6" grpId="0" animBg="1"/>
      <p:bldP spid="19" grpId="0" animBg="1"/>
      <p:bldP spid="31" grpId="0" animBg="1"/>
      <p:bldP spid="33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54839"/>
              </p:ext>
            </p:extLst>
          </p:nvPr>
        </p:nvGraphicFramePr>
        <p:xfrm>
          <a:off x="2246313" y="1050925"/>
          <a:ext cx="215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9" name="Формула" r:id="rId3" imgW="215640" imgH="901440" progId="Equation.3">
                  <p:embed/>
                </p:oleObj>
              </mc:Choice>
              <mc:Fallback>
                <p:oleObj name="Формула" r:id="rId3" imgW="215640" imgH="901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313" y="1050925"/>
                        <a:ext cx="2159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43174" y="1285860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168927"/>
              </p:ext>
            </p:extLst>
          </p:nvPr>
        </p:nvGraphicFramePr>
        <p:xfrm>
          <a:off x="3175000" y="1050925"/>
          <a:ext cx="203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0" name="Формула" r:id="rId5" imgW="203040" imgH="901440" progId="Equation.3">
                  <p:embed/>
                </p:oleObj>
              </mc:Choice>
              <mc:Fallback>
                <p:oleObj name="Формула" r:id="rId5" imgW="203040" imgH="901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1050925"/>
                        <a:ext cx="2032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000232" y="2857496"/>
            <a:ext cx="7858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2857496"/>
            <a:ext cx="7858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2857496"/>
            <a:ext cx="7858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2857496"/>
            <a:ext cx="7858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2857496"/>
            <a:ext cx="7858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ыгнутая вниз стрелка 11"/>
          <p:cNvSpPr/>
          <p:nvPr/>
        </p:nvSpPr>
        <p:spPr>
          <a:xfrm>
            <a:off x="2000232" y="3571876"/>
            <a:ext cx="1714512" cy="714380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26967"/>
              </p:ext>
            </p:extLst>
          </p:nvPr>
        </p:nvGraphicFramePr>
        <p:xfrm>
          <a:off x="2674938" y="4479925"/>
          <a:ext cx="215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1" name="Формула" r:id="rId7" imgW="215640" imgH="901440" progId="Equation.3">
                  <p:embed/>
                </p:oleObj>
              </mc:Choice>
              <mc:Fallback>
                <p:oleObj name="Формула" r:id="rId7" imgW="215640" imgH="901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4479925"/>
                        <a:ext cx="2159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Выгнутая вверх стрелка 13"/>
          <p:cNvSpPr/>
          <p:nvPr/>
        </p:nvSpPr>
        <p:spPr>
          <a:xfrm>
            <a:off x="3571868" y="2214554"/>
            <a:ext cx="2500330" cy="642942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970962"/>
              </p:ext>
            </p:extLst>
          </p:nvPr>
        </p:nvGraphicFramePr>
        <p:xfrm>
          <a:off x="6103938" y="1908175"/>
          <a:ext cx="203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2" name="Формула" r:id="rId9" imgW="203040" imgH="901440" progId="Equation.3">
                  <p:embed/>
                </p:oleObj>
              </mc:Choice>
              <mc:Fallback>
                <p:oleObj name="Формула" r:id="rId9" imgW="203040" imgH="901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8" y="1908175"/>
                        <a:ext cx="2032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42249" y="5786453"/>
            <a:ext cx="111062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Вывод:</a:t>
            </a:r>
            <a:endParaRPr lang="ru-RU" sz="2400" dirty="0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36400"/>
              </p:ext>
            </p:extLst>
          </p:nvPr>
        </p:nvGraphicFramePr>
        <p:xfrm>
          <a:off x="3246438" y="5480050"/>
          <a:ext cx="203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" name="Формула" r:id="rId11" imgW="203040" imgH="901440" progId="Equation.3">
                  <p:embed/>
                </p:oleObj>
              </mc:Choice>
              <mc:Fallback>
                <p:oleObj name="Формула" r:id="rId11" imgW="203040" imgH="9014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38" y="5480050"/>
                        <a:ext cx="2032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Нашивка 23"/>
          <p:cNvSpPr/>
          <p:nvPr/>
        </p:nvSpPr>
        <p:spPr>
          <a:xfrm>
            <a:off x="3571868" y="5715016"/>
            <a:ext cx="484632" cy="48463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794515"/>
              </p:ext>
            </p:extLst>
          </p:nvPr>
        </p:nvGraphicFramePr>
        <p:xfrm>
          <a:off x="4175125" y="5480050"/>
          <a:ext cx="2159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4" name="Формула" r:id="rId13" imgW="215640" imgH="901440" progId="Equation.3">
                  <p:embed/>
                </p:oleObj>
              </mc:Choice>
              <mc:Fallback>
                <p:oleObj name="Формула" r:id="rId13" imgW="215640" imgH="9014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5480050"/>
                        <a:ext cx="2159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429652" y="6286520"/>
            <a:ext cx="714348" cy="5714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7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828379"/>
              </p:ext>
            </p:extLst>
          </p:nvPr>
        </p:nvGraphicFramePr>
        <p:xfrm>
          <a:off x="836613" y="719138"/>
          <a:ext cx="2159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8" name="Формула" r:id="rId3" imgW="215640" imgH="1002960" progId="Equation.3">
                  <p:embed/>
                </p:oleObj>
              </mc:Choice>
              <mc:Fallback>
                <p:oleObj name="Формула" r:id="rId3" imgW="215640" imgH="1002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719138"/>
                        <a:ext cx="2159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00166" y="857232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305486"/>
              </p:ext>
            </p:extLst>
          </p:nvPr>
        </p:nvGraphicFramePr>
        <p:xfrm>
          <a:off x="2401888" y="719138"/>
          <a:ext cx="2032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9" name="Формула" r:id="rId5" imgW="203040" imgH="1002960" progId="Equation.3">
                  <p:embed/>
                </p:oleObj>
              </mc:Choice>
              <mc:Fallback>
                <p:oleObj name="Формула" r:id="rId5" imgW="203040" imgH="1002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719138"/>
                        <a:ext cx="2032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00496" y="928670"/>
            <a:ext cx="181331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НОК(3;5)=15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881975"/>
              </p:ext>
            </p:extLst>
          </p:nvPr>
        </p:nvGraphicFramePr>
        <p:xfrm>
          <a:off x="836613" y="2505075"/>
          <a:ext cx="2159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0" name="Формула" r:id="rId7" imgW="215640" imgH="1002960" progId="Equation.3">
                  <p:embed/>
                </p:oleObj>
              </mc:Choice>
              <mc:Fallback>
                <p:oleObj name="Формула" r:id="rId7" imgW="215640" imgH="10029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505075"/>
                        <a:ext cx="2159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5852" y="26431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265712"/>
              </p:ext>
            </p:extLst>
          </p:nvPr>
        </p:nvGraphicFramePr>
        <p:xfrm>
          <a:off x="1951038" y="2511425"/>
          <a:ext cx="4318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1" name="Формула" r:id="rId9" imgW="431640" imgH="1002960" progId="Equation.3">
                  <p:embed/>
                </p:oleObj>
              </mc:Choice>
              <mc:Fallback>
                <p:oleObj name="Формула" r:id="rId9" imgW="431640" imgH="1002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2511425"/>
                        <a:ext cx="4318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43174" y="26431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835464"/>
              </p:ext>
            </p:extLst>
          </p:nvPr>
        </p:nvGraphicFramePr>
        <p:xfrm>
          <a:off x="3238500" y="2505075"/>
          <a:ext cx="3302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2" name="Формула" r:id="rId11" imgW="330120" imgH="1002960" progId="Equation.3">
                  <p:embed/>
                </p:oleObj>
              </mc:Choice>
              <mc:Fallback>
                <p:oleObj name="Формула" r:id="rId11" imgW="330120" imgH="10029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2505075"/>
                        <a:ext cx="3302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661267"/>
              </p:ext>
            </p:extLst>
          </p:nvPr>
        </p:nvGraphicFramePr>
        <p:xfrm>
          <a:off x="830263" y="4148138"/>
          <a:ext cx="2032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3" name="Формула" r:id="rId13" imgW="203040" imgH="1002960" progId="Equation.3">
                  <p:embed/>
                </p:oleObj>
              </mc:Choice>
              <mc:Fallback>
                <p:oleObj name="Формула" r:id="rId13" imgW="203040" imgH="1002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4148138"/>
                        <a:ext cx="2032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85852" y="428625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913688"/>
              </p:ext>
            </p:extLst>
          </p:nvPr>
        </p:nvGraphicFramePr>
        <p:xfrm>
          <a:off x="1944688" y="4154488"/>
          <a:ext cx="4191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4" name="Формула" r:id="rId15" imgW="419040" imgH="1002960" progId="Equation.3">
                  <p:embed/>
                </p:oleObj>
              </mc:Choice>
              <mc:Fallback>
                <p:oleObj name="Формула" r:id="rId15" imgW="419040" imgH="10029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4154488"/>
                        <a:ext cx="4191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714612" y="428625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=</a:t>
            </a:r>
            <a:endParaRPr lang="ru-RU" sz="2400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698523"/>
              </p:ext>
            </p:extLst>
          </p:nvPr>
        </p:nvGraphicFramePr>
        <p:xfrm>
          <a:off x="3238500" y="4219575"/>
          <a:ext cx="3302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5" name="Формула" r:id="rId17" imgW="330120" imgH="1002960" progId="Equation.3">
                  <p:embed/>
                </p:oleObj>
              </mc:Choice>
              <mc:Fallback>
                <p:oleObj name="Формула" r:id="rId17" imgW="330120" imgH="10029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4219575"/>
                        <a:ext cx="3302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авая фигурная скобка 16"/>
          <p:cNvSpPr/>
          <p:nvPr/>
        </p:nvSpPr>
        <p:spPr>
          <a:xfrm>
            <a:off x="4000496" y="2571744"/>
            <a:ext cx="1785950" cy="250033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017620"/>
              </p:ext>
            </p:extLst>
          </p:nvPr>
        </p:nvGraphicFramePr>
        <p:xfrm>
          <a:off x="6051550" y="3290888"/>
          <a:ext cx="2159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6" name="Формула" r:id="rId19" imgW="215640" imgH="1002960" progId="Equation.3">
                  <p:embed/>
                </p:oleObj>
              </mc:Choice>
              <mc:Fallback>
                <p:oleObj name="Формула" r:id="rId19" imgW="215640" imgH="10029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550" y="3290888"/>
                        <a:ext cx="2159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Нашивка 18"/>
          <p:cNvSpPr/>
          <p:nvPr/>
        </p:nvSpPr>
        <p:spPr>
          <a:xfrm>
            <a:off x="6516216" y="3501008"/>
            <a:ext cx="357190" cy="500066"/>
          </a:xfrm>
          <a:prstGeom prst="chevr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000294"/>
              </p:ext>
            </p:extLst>
          </p:nvPr>
        </p:nvGraphicFramePr>
        <p:xfrm>
          <a:off x="7116763" y="3290888"/>
          <a:ext cx="2032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7" name="Формула" r:id="rId21" imgW="203040" imgH="1002960" progId="Equation.3">
                  <p:embed/>
                </p:oleObj>
              </mc:Choice>
              <mc:Fallback>
                <p:oleObj name="Формула" r:id="rId21" imgW="203040" imgH="100296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763" y="3290888"/>
                        <a:ext cx="2032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Управляющая кнопка: домой 20">
            <a:hlinkClick r:id="rId23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3" grpId="0"/>
      <p:bldP spid="15" grpId="0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785926"/>
            <a:ext cx="428628" cy="2857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785926"/>
            <a:ext cx="428628" cy="2857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1785926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1785926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1785926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1785926"/>
            <a:ext cx="42862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1071538" y="1214422"/>
            <a:ext cx="2714644" cy="571504"/>
          </a:xfrm>
          <a:prstGeom prst="curved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785794"/>
            <a:ext cx="617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 м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142873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86182" y="142873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1538" y="2500306"/>
            <a:ext cx="857256" cy="2857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928794" y="2500306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786050" y="2500306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643306" y="2500306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500562" y="2500306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357818" y="2500306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Выгнутая вниз стрелка 27"/>
          <p:cNvSpPr/>
          <p:nvPr/>
        </p:nvSpPr>
        <p:spPr>
          <a:xfrm>
            <a:off x="1071538" y="2786058"/>
            <a:ext cx="5286412" cy="571504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8992" y="3500438"/>
            <a:ext cx="617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 м</a:t>
            </a:r>
            <a:endParaRPr lang="ru-RU" sz="2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28596" y="2214554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357950" y="2143116"/>
            <a:ext cx="651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282" y="3929066"/>
            <a:ext cx="4684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 каковы длины отрезков АВ и СД?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214282" y="4286256"/>
            <a:ext cx="11002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 на сколько частей разделен каждый из этих </a:t>
            </a:r>
          </a:p>
          <a:p>
            <a:r>
              <a:rPr lang="ru-RU" sz="2400" dirty="0" smtClean="0"/>
              <a:t>отрезков?</a:t>
            </a:r>
            <a:endParaRPr lang="ru-RU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214282" y="5000637"/>
            <a:ext cx="6842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 чему равна длина одной части в каждом  случае?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4282" y="5357826"/>
            <a:ext cx="8145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 каким образом получен каждый из выделенных отрезков? </a:t>
            </a:r>
            <a:endParaRPr lang="ru-R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14282" y="5715016"/>
            <a:ext cx="5991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 чему равны длины выделенных отрезков? 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14282" y="6072206"/>
                <a:ext cx="8174225" cy="614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- как получается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400" dirty="0" smtClean="0"/>
                  <a:t> в первом случае и как- во втором?  </a:t>
                </a:r>
                <a:endParaRPr lang="ru-RU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82" y="6072206"/>
                <a:ext cx="8174225" cy="614655"/>
              </a:xfrm>
              <a:prstGeom prst="rect">
                <a:avLst/>
              </a:prstGeom>
              <a:blipFill rotWithShape="1">
                <a:blip r:embed="rId2"/>
                <a:stretch>
                  <a:fillRect l="-1119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358214" y="6143644"/>
            <a:ext cx="785786" cy="7143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8" grpId="0"/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357190" cy="35719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68414" y="285728"/>
            <a:ext cx="14160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Выводы: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28662" y="1357298"/>
                <a:ext cx="5427576" cy="1321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Чтобы получить дробь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</m:oMath>
                </a14:m>
                <a:r>
                  <a:rPr lang="ru-RU" sz="2400" b="1" dirty="0" smtClean="0"/>
                  <a:t> ,нужно</a:t>
                </a:r>
              </a:p>
              <a:p>
                <a:r>
                  <a:rPr lang="ru-RU" sz="2400" b="1" dirty="0" smtClean="0"/>
                  <a:t>единицу разделить на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n</a:t>
                </a:r>
                <a:r>
                  <a:rPr lang="ru-RU" sz="2400" b="1" dirty="0" smtClean="0"/>
                  <a:t> равных частей</a:t>
                </a:r>
              </a:p>
              <a:p>
                <a:r>
                  <a:rPr lang="ru-RU" sz="2400" b="1" dirty="0" smtClean="0"/>
                  <a:t>(долей) и взять 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m</a:t>
                </a:r>
                <a:r>
                  <a:rPr lang="ru-RU" sz="2400" b="1" dirty="0" smtClean="0"/>
                  <a:t> таких частей </a:t>
                </a:r>
                <a:endParaRPr lang="ru-RU" sz="2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62" y="1357298"/>
                <a:ext cx="5427576" cy="1321837"/>
              </a:xfrm>
              <a:prstGeom prst="rect">
                <a:avLst/>
              </a:prstGeom>
              <a:blipFill rotWithShape="1">
                <a:blip r:embed="rId3"/>
                <a:stretch>
                  <a:fillRect l="-1684" r="-673" b="-101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71810"/>
            <a:ext cx="357190" cy="35719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28662" y="2928934"/>
                <a:ext cx="4722960" cy="952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/>
                  <a:t>Чтобы получить дробь </a:t>
                </a:r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400" b="1" dirty="0" smtClean="0"/>
                  <a:t> </a:t>
                </a:r>
                <a:r>
                  <a:rPr lang="ru-RU" sz="2400" b="1" dirty="0" smtClean="0"/>
                  <a:t>, нужно </a:t>
                </a:r>
              </a:p>
              <a:p>
                <a:r>
                  <a:rPr lang="ru-RU" sz="2400" b="1" dirty="0" smtClean="0"/>
                  <a:t>число 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m</a:t>
                </a:r>
                <a:r>
                  <a:rPr lang="en-US" sz="2400" b="1" dirty="0" smtClean="0"/>
                  <a:t> </a:t>
                </a:r>
                <a:r>
                  <a:rPr lang="ru-RU" sz="2400" b="1" dirty="0" smtClean="0"/>
                  <a:t>разделить на число 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n</a:t>
                </a:r>
                <a:r>
                  <a:rPr lang="ru-RU" sz="2400" b="1" dirty="0" smtClean="0"/>
                  <a:t> </a:t>
                </a:r>
                <a:endParaRPr lang="ru-RU" sz="24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62" y="2928934"/>
                <a:ext cx="4722960" cy="952505"/>
              </a:xfrm>
              <a:prstGeom prst="rect">
                <a:avLst/>
              </a:prstGeom>
              <a:blipFill rotWithShape="1">
                <a:blip r:embed="rId4"/>
                <a:stretch>
                  <a:fillRect l="-1935" r="-1032" b="-133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Управляющая кнопка: домой 8">
            <a:hlinkClick r:id="rId5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52727" y="0"/>
            <a:ext cx="1667443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№1</a:t>
            </a:r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Двойная волна 10"/>
          <p:cNvSpPr/>
          <p:nvPr/>
        </p:nvSpPr>
        <p:spPr>
          <a:xfrm>
            <a:off x="285720" y="2643182"/>
            <a:ext cx="8072494" cy="121444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8596" y="857232"/>
                <a:ext cx="6034088" cy="1755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Расстояние между городами  340 км.</a:t>
                </a:r>
              </a:p>
              <a:p>
                <a:r>
                  <a:rPr lang="ru-RU" sz="2400" dirty="0" smtClean="0"/>
                  <a:t>Автомобилист проехал до первой остановки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400" dirty="0" smtClean="0"/>
                  <a:t> пути. Какое расстояние проехал </a:t>
                </a:r>
              </a:p>
              <a:p>
                <a:r>
                  <a:rPr lang="ru-RU" sz="2400" dirty="0" smtClean="0"/>
                  <a:t>автомобилист?</a:t>
                </a:r>
                <a:endParaRPr lang="ru-R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96" y="857232"/>
                <a:ext cx="6034088" cy="1755352"/>
              </a:xfrm>
              <a:prstGeom prst="rect">
                <a:avLst/>
              </a:prstGeom>
              <a:blipFill rotWithShape="1">
                <a:blip r:embed="rId2"/>
                <a:stretch>
                  <a:fillRect l="-1515" t="-2778" r="-505" b="-5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500306"/>
            <a:ext cx="18288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71744"/>
            <a:ext cx="18097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500034" y="4000504"/>
            <a:ext cx="4993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 какая величина принята за целое?  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0034" y="4429132"/>
            <a:ext cx="3824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 известна ли эта величина?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4857760"/>
            <a:ext cx="6834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что требуется найти в задаче: часть от целого или </a:t>
            </a:r>
          </a:p>
          <a:p>
            <a:r>
              <a:rPr lang="ru-RU" sz="2400" dirty="0" smtClean="0"/>
              <a:t>  целое по его части?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00034" y="5715016"/>
            <a:ext cx="6731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как найти величину, которая приходится на одну </a:t>
            </a:r>
          </a:p>
          <a:p>
            <a:r>
              <a:rPr lang="ru-RU" sz="2400" dirty="0" smtClean="0"/>
              <a:t> часть(долю)? </a:t>
            </a:r>
            <a:endParaRPr lang="ru-RU" sz="2400" dirty="0"/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572528" y="6429396"/>
            <a:ext cx="571472" cy="4286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07 0.02014 L -0.53941 0.00972 " pathEditMode="relative" ptsTypes="AA">
                                      <p:cBhvr>
                                        <p:cTn id="30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155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69838" y="0"/>
            <a:ext cx="17985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Задача №2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5720" y="928670"/>
                <a:ext cx="6551986" cy="10166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За день бригада вспахала 20 га, что составило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400" dirty="0" smtClean="0"/>
                  <a:t> </a:t>
                </a:r>
              </a:p>
              <a:p>
                <a:r>
                  <a:rPr lang="ru-RU" sz="2400" dirty="0" smtClean="0"/>
                  <a:t>площади всего поля. Какова площадь поля ?</a:t>
                </a:r>
                <a:endParaRPr lang="ru-RU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20" y="928670"/>
                <a:ext cx="6551986" cy="1016689"/>
              </a:xfrm>
              <a:prstGeom prst="rect">
                <a:avLst/>
              </a:prstGeom>
              <a:blipFill rotWithShape="1">
                <a:blip r:embed="rId2"/>
                <a:stretch>
                  <a:fillRect l="-1488" b="-95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500034" y="2786058"/>
            <a:ext cx="1285884" cy="10001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2786058"/>
            <a:ext cx="1285884" cy="10001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2786058"/>
            <a:ext cx="1285884" cy="10001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2786058"/>
            <a:ext cx="1285884" cy="10001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2786058"/>
            <a:ext cx="1285884" cy="10001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857364"/>
            <a:ext cx="12668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500034" y="4000504"/>
            <a:ext cx="3327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 что принято за целое? 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00034" y="4429132"/>
            <a:ext cx="3824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- известна ли эта величина?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0034" y="4857760"/>
            <a:ext cx="6765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что требуется найти в задаче: часть от целого или</a:t>
            </a:r>
          </a:p>
          <a:p>
            <a:r>
              <a:rPr lang="ru-RU" sz="2400" dirty="0" smtClean="0"/>
              <a:t> целое по его части? 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00034" y="5715016"/>
            <a:ext cx="6662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как найти величину, которая приходится на одну</a:t>
            </a:r>
          </a:p>
          <a:p>
            <a:r>
              <a:rPr lang="ru-RU" sz="2400" dirty="0" smtClean="0"/>
              <a:t>часть(долю)?</a:t>
            </a:r>
            <a:endParaRPr lang="ru-RU" sz="2400" dirty="0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572528" y="6357958"/>
            <a:ext cx="571472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 animBg="1"/>
      <p:bldP spid="12" grpId="0" animBg="1"/>
      <p:bldP spid="13" grpId="0" animBg="1"/>
      <p:bldP spid="14" grpId="0" animBg="1"/>
      <p:bldP spid="15" grpId="0" animBg="1"/>
      <p:bldP spid="17" grpId="0"/>
      <p:bldP spid="18" grpId="0"/>
      <p:bldP spid="19" grpId="0"/>
      <p:bldP spid="2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2497</TotalTime>
  <Words>837</Words>
  <Application>Microsoft Office PowerPoint</Application>
  <PresentationFormat>Экран (4:3)</PresentationFormat>
  <Paragraphs>170</Paragraphs>
  <Slides>24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казах</dc:creator>
  <cp:lastModifiedBy>Путин</cp:lastModifiedBy>
  <cp:revision>236</cp:revision>
  <dcterms:created xsi:type="dcterms:W3CDTF">2010-01-07T15:19:45Z</dcterms:created>
  <dcterms:modified xsi:type="dcterms:W3CDTF">2014-06-21T16:57:45Z</dcterms:modified>
</cp:coreProperties>
</file>