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3" r:id="rId4"/>
    <p:sldId id="260" r:id="rId5"/>
    <p:sldId id="268" r:id="rId6"/>
    <p:sldId id="261" r:id="rId7"/>
    <p:sldId id="264" r:id="rId8"/>
    <p:sldId id="262" r:id="rId9"/>
    <p:sldId id="265" r:id="rId10"/>
    <p:sldId id="266" r:id="rId11"/>
    <p:sldId id="258" r:id="rId12"/>
    <p:sldId id="257" r:id="rId13"/>
    <p:sldId id="269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854" autoAdjust="0"/>
  </p:normalViewPr>
  <p:slideViewPr>
    <p:cSldViewPr>
      <p:cViewPr varScale="1">
        <p:scale>
          <a:sx n="74" d="100"/>
          <a:sy n="74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:\ProPowerPoint\Шаблоны\ОБРАЗОВАНИЕ\Школьная доска\ShkolDosk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672" y="1844824"/>
            <a:ext cx="6048672" cy="1470025"/>
          </a:xfrm>
        </p:spPr>
        <p:txBody>
          <a:bodyPr/>
          <a:lstStyle>
            <a:lvl1pPr>
              <a:defRPr sz="6600">
                <a:solidFill>
                  <a:schemeClr val="bg1"/>
                </a:solidFill>
                <a:latin typeface="English157C " pitchFamily="2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3886200"/>
            <a:ext cx="6048672" cy="910952"/>
          </a:xfrm>
        </p:spPr>
        <p:txBody>
          <a:bodyPr>
            <a:noAutofit/>
          </a:bodyPr>
          <a:lstStyle>
            <a:lvl1pPr marL="0" indent="0" algn="ctr">
              <a:buNone/>
              <a:defRPr sz="5400">
                <a:solidFill>
                  <a:schemeClr val="bg1">
                    <a:lumMod val="85000"/>
                  </a:schemeClr>
                </a:solidFill>
                <a:latin typeface="English157C 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2053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732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K:\ProPowerPoint\Шаблоны\ОБРАЗОВАНИЕ\Школьная доска\ShkolDoskaSlid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0"/>
            <a:ext cx="91519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6375" y="115888"/>
            <a:ext cx="7354888" cy="6492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1476375" y="908050"/>
            <a:ext cx="7210425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9" name="TextBox 7"/>
          <p:cNvSpPr txBox="1">
            <a:spLocks noChangeArrowheads="1"/>
          </p:cNvSpPr>
          <p:nvPr/>
        </p:nvSpPr>
        <p:spPr bwMode="auto">
          <a:xfrm>
            <a:off x="-31750" y="6562725"/>
            <a:ext cx="16875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sz="1400" smtClean="0">
                <a:solidFill>
                  <a:schemeClr val="bg1"/>
                </a:solidFill>
                <a:latin typeface="Ariston" pitchFamily="66" charset="0"/>
              </a:rPr>
              <a:t>ProPowerPoint.Ru</a:t>
            </a:r>
            <a:endParaRPr lang="ru-RU" sz="1400" smtClean="0">
              <a:solidFill>
                <a:schemeClr val="bg1"/>
              </a:solidFill>
              <a:latin typeface="Ariston" pitchFamily="66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5" r:id="rId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250" y="1844675"/>
            <a:ext cx="6048375" cy="14700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400" dirty="0"/>
              <a:t>Умножение десятичных дробей</a:t>
            </a:r>
            <a:endParaRPr lang="ru-RU" sz="4400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3284984"/>
            <a:ext cx="6048375" cy="432048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dirty="0" smtClean="0"/>
              <a:t>Графический диктант</a:t>
            </a:r>
          </a:p>
        </p:txBody>
      </p:sp>
      <p:sp>
        <p:nvSpPr>
          <p:cNvPr id="4" name="Подзаголовок 2"/>
          <p:cNvSpPr>
            <a:spLocks noGrp="1"/>
          </p:cNvSpPr>
          <p:nvPr/>
        </p:nvSpPr>
        <p:spPr bwMode="auto">
          <a:xfrm>
            <a:off x="4139952" y="3933056"/>
            <a:ext cx="3528095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5400" kern="1200">
                <a:solidFill>
                  <a:schemeClr val="bg1">
                    <a:lumMod val="85000"/>
                  </a:schemeClr>
                </a:solidFill>
                <a:latin typeface="English157C " pitchFamily="2" charset="0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Учитель математики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ГБОУ Гимназия № 1048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«Новокосино» </a:t>
            </a:r>
            <a:r>
              <a:rPr lang="ru-RU" sz="2400" dirty="0" err="1" smtClean="0"/>
              <a:t>г.Москва</a:t>
            </a:r>
            <a:r>
              <a:rPr lang="ru-RU" sz="2400" dirty="0" smtClean="0"/>
              <a:t> Чаплоуская Л.Г</a:t>
            </a:r>
            <a:r>
              <a:rPr lang="ru-RU" sz="18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№ 9</a:t>
            </a:r>
            <a:endParaRPr lang="ru-RU" dirty="0"/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Объект 2"/>
          <p:cNvSpPr txBox="1">
            <a:spLocks/>
          </p:cNvSpPr>
          <p:nvPr/>
        </p:nvSpPr>
        <p:spPr bwMode="auto">
          <a:xfrm>
            <a:off x="1476375" y="908051"/>
            <a:ext cx="7210425" cy="3889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6000" b="1" dirty="0" smtClean="0"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3000000" scaled="0"/>
                </a:gradFill>
              </a:rPr>
              <a:t>3,875</a:t>
            </a:r>
            <a:r>
              <a:rPr lang="ru-RU" sz="6000" b="1" u="sng" dirty="0" smtClean="0"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3000000" scaled="0"/>
                </a:gradFill>
              </a:rPr>
              <a:t>4</a:t>
            </a:r>
            <a:r>
              <a:rPr lang="ru-RU" sz="6000" b="1" dirty="0" smtClean="0"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3000000" scaled="0"/>
                </a:gradFill>
              </a:rPr>
              <a:t>2 </a:t>
            </a:r>
            <a:r>
              <a:rPr lang="ru-RU" sz="6000" b="1" dirty="0" smtClean="0">
                <a:gradFill>
                  <a:gsLst>
                    <a:gs pos="7000">
                      <a:srgbClr val="C00000"/>
                    </a:gs>
                    <a:gs pos="23000">
                      <a:srgbClr val="0819FB"/>
                    </a:gs>
                    <a:gs pos="36000">
                      <a:srgbClr val="1A8D48"/>
                    </a:gs>
                    <a:gs pos="52000">
                      <a:srgbClr val="FFFF00"/>
                    </a:gs>
                    <a:gs pos="67000">
                      <a:srgbClr val="EE3F17"/>
                    </a:gs>
                    <a:gs pos="81000">
                      <a:srgbClr val="E81766"/>
                    </a:gs>
                    <a:gs pos="93000">
                      <a:srgbClr val="A603AB"/>
                    </a:gs>
                  </a:gsLst>
                  <a:lin ang="4800000" scaled="0"/>
                </a:gradFill>
                <a:sym typeface="Symbol"/>
              </a:rPr>
              <a:t> 3,8754</a:t>
            </a:r>
            <a:endParaRPr lang="ru-RU" sz="6000" b="1" dirty="0" smtClean="0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3000000" scaled="0"/>
              </a:gra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 bwMode="auto">
          <a:xfrm>
            <a:off x="1628775" y="1060451"/>
            <a:ext cx="7210425" cy="388910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57150">
            <a:solidFill>
              <a:srgbClr val="0033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6000" b="1" dirty="0" smtClean="0">
                <a:blipFill>
                  <a:blip r:embed="rId2"/>
                  <a:tile tx="0" ty="0" sx="100000" sy="100000" flip="none" algn="tl"/>
                </a:blipFill>
              </a:rPr>
              <a:t>7,54 </a:t>
            </a:r>
            <a:r>
              <a:rPr lang="ru-RU" sz="6000" b="1" dirty="0">
                <a:blipFill>
                  <a:blip r:embed="rId2"/>
                  <a:tile tx="0" ty="0" sx="100000" sy="100000" flip="none" algn="tl"/>
                </a:blipFill>
              </a:rPr>
              <a:t>х</a:t>
            </a:r>
            <a:r>
              <a:rPr lang="ru-RU" sz="6000" b="1" dirty="0" smtClean="0">
                <a:blipFill>
                  <a:blip r:embed="rId2"/>
                  <a:tile tx="0" ty="0" sx="100000" sy="100000" flip="none" algn="tl"/>
                </a:blipFill>
              </a:rPr>
              <a:t> 0,01 = 0,0754</a:t>
            </a:r>
          </a:p>
        </p:txBody>
      </p:sp>
    </p:spTree>
    <p:extLst>
      <p:ext uri="{BB962C8B-B14F-4D97-AF65-F5344CB8AC3E}">
        <p14:creationId xmlns:p14="http://schemas.microsoft.com/office/powerpoint/2010/main" val="45436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K:\ProPowerPoint\Шаблоны\ОБРАЗОВАНИЕ\Школьная доска\ShkoldoskaPrint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№ 10</a:t>
            </a:r>
            <a:endParaRPr lang="ru-RU" dirty="0"/>
          </a:p>
        </p:txBody>
      </p:sp>
      <p:sp>
        <p:nvSpPr>
          <p:cNvPr id="614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5" name="Объект 2"/>
          <p:cNvSpPr txBox="1">
            <a:spLocks/>
          </p:cNvSpPr>
          <p:nvPr/>
        </p:nvSpPr>
        <p:spPr bwMode="auto">
          <a:xfrm>
            <a:off x="1476375" y="908051"/>
            <a:ext cx="7210425" cy="3889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6000" b="1" dirty="0" smtClean="0"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3000000" scaled="0"/>
                </a:gradFill>
              </a:rPr>
              <a:t>0,9</a:t>
            </a:r>
            <a:r>
              <a:rPr lang="ru-RU" sz="6000" b="1" u="sng" dirty="0" smtClean="0"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3000000" scaled="0"/>
                </a:gradFill>
              </a:rPr>
              <a:t>9</a:t>
            </a:r>
            <a:r>
              <a:rPr lang="ru-RU" sz="6000" b="1" dirty="0" smtClean="0"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3000000" scaled="0"/>
                </a:gradFill>
              </a:rPr>
              <a:t>85 </a:t>
            </a:r>
            <a:r>
              <a:rPr lang="ru-RU" sz="6000" b="1" dirty="0" smtClean="0">
                <a:gradFill>
                  <a:gsLst>
                    <a:gs pos="7000">
                      <a:srgbClr val="C00000"/>
                    </a:gs>
                    <a:gs pos="23000">
                      <a:srgbClr val="0819FB"/>
                    </a:gs>
                    <a:gs pos="36000">
                      <a:srgbClr val="1A8D48"/>
                    </a:gs>
                    <a:gs pos="52000">
                      <a:srgbClr val="FFFF00"/>
                    </a:gs>
                    <a:gs pos="67000">
                      <a:srgbClr val="EE3F17"/>
                    </a:gs>
                    <a:gs pos="81000">
                      <a:srgbClr val="E81766"/>
                    </a:gs>
                    <a:gs pos="93000">
                      <a:srgbClr val="A603AB"/>
                    </a:gs>
                  </a:gsLst>
                  <a:lin ang="4800000" scaled="0"/>
                </a:gradFill>
                <a:sym typeface="Symbol"/>
              </a:rPr>
              <a:t> 1</a:t>
            </a:r>
            <a:endParaRPr lang="ru-RU" sz="6000" b="1" dirty="0" smtClean="0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3000000" scaled="0"/>
              </a:gra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 bwMode="auto">
          <a:xfrm>
            <a:off x="1628775" y="1060451"/>
            <a:ext cx="7210425" cy="388910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57150">
            <a:solidFill>
              <a:srgbClr val="0033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6000" b="1" dirty="0" smtClean="0">
                <a:blipFill>
                  <a:blip r:embed="rId3"/>
                  <a:tile tx="0" ty="0" sx="100000" sy="100000" flip="none" algn="tl"/>
                </a:blipFill>
              </a:rPr>
              <a:t>9,4 х 0,2 = 1,88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K:\ProPowerPoint\Шаблоны\ОБРАЗОВАНИЕ\Школьная доска\ShkolDoskaPri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0525" y="476250"/>
            <a:ext cx="8362950" cy="5048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>
                <a:latin typeface="Ariston" pitchFamily="66" charset="0"/>
              </a:rPr>
              <a:t>Проверка</a:t>
            </a:r>
            <a:endParaRPr lang="ru-RU" dirty="0">
              <a:latin typeface="Ariston" pitchFamily="66" charset="0"/>
            </a:endParaRPr>
          </a:p>
        </p:txBody>
      </p:sp>
      <p:sp>
        <p:nvSpPr>
          <p:cNvPr id="5124" name="Объект 2"/>
          <p:cNvSpPr>
            <a:spLocks noGrp="1"/>
          </p:cNvSpPr>
          <p:nvPr>
            <p:ph idx="1"/>
          </p:nvPr>
        </p:nvSpPr>
        <p:spPr>
          <a:xfrm>
            <a:off x="468313" y="1196975"/>
            <a:ext cx="8218487" cy="5184775"/>
          </a:xfrm>
        </p:spPr>
        <p:txBody>
          <a:bodyPr/>
          <a:lstStyle/>
          <a:p>
            <a:endParaRPr lang="ru-RU" dirty="0" smtClean="0">
              <a:solidFill>
                <a:schemeClr val="bg1"/>
              </a:solidFill>
              <a:latin typeface="Ariston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988840"/>
            <a:ext cx="5418245" cy="372043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/>
              <a:t>Использованная литература: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2400" dirty="0"/>
              <a:t>Л.А. </a:t>
            </a:r>
            <a:r>
              <a:rPr lang="ru-RU" sz="2400" dirty="0" err="1"/>
              <a:t>Тапилина</a:t>
            </a:r>
            <a:r>
              <a:rPr lang="ru-RU" sz="2400" dirty="0"/>
              <a:t>, Т.Л. Афанасьева</a:t>
            </a:r>
          </a:p>
          <a:p>
            <a:pPr marL="0" indent="0">
              <a:buNone/>
            </a:pPr>
            <a:r>
              <a:rPr lang="ru-RU" sz="2400" dirty="0"/>
              <a:t>"Поурочные планы по математике 5 класс по учебнику Н.Я. </a:t>
            </a:r>
            <a:r>
              <a:rPr lang="ru-RU" sz="2400" dirty="0" err="1"/>
              <a:t>Виленкина</a:t>
            </a:r>
            <a:r>
              <a:rPr lang="ru-RU" sz="2400" dirty="0"/>
              <a:t>, В.И. Жохова", </a:t>
            </a:r>
          </a:p>
          <a:p>
            <a:pPr marL="0" indent="0">
              <a:buNone/>
            </a:pPr>
            <a:r>
              <a:rPr lang="ru-RU" sz="2400" dirty="0"/>
              <a:t>2008 г., издательство "Учитель".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5161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№ 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1476375" y="908051"/>
            <a:ext cx="7210425" cy="3889102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57150">
            <a:solidFill>
              <a:srgbClr val="0033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 anchorCtr="1"/>
          <a:lstStyle/>
          <a:p>
            <a:pPr marL="0" indent="0">
              <a:buNone/>
            </a:pPr>
            <a:r>
              <a:rPr lang="ru-RU" sz="6000" b="1" dirty="0" smtClean="0">
                <a:blipFill>
                  <a:blip r:embed="rId2"/>
                  <a:tile tx="0" ty="0" sx="100000" sy="100000" flip="none" algn="tl"/>
                </a:blipFill>
              </a:rPr>
              <a:t>0,6 х 0,5 = 0,3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K:\ProPowerPoint\Шаблоны\ОБРАЗОВАНИЕ\Школьная доска\ShkoldoskaPrint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604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№ 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 bwMode="auto">
          <a:xfrm>
            <a:off x="1476375" y="908051"/>
            <a:ext cx="7210425" cy="3889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6000" b="1" dirty="0" smtClean="0"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3000000" scaled="0"/>
                </a:gradFill>
              </a:rPr>
              <a:t>3,</a:t>
            </a:r>
            <a:r>
              <a:rPr lang="ru-RU" sz="6000" b="1" u="sng" dirty="0" smtClean="0"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3000000" scaled="0"/>
                </a:gradFill>
              </a:rPr>
              <a:t>0</a:t>
            </a:r>
            <a:r>
              <a:rPr lang="ru-RU" sz="6000" b="1" dirty="0" smtClean="0"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3000000" scaled="0"/>
                </a:gradFill>
              </a:rPr>
              <a:t>8 </a:t>
            </a:r>
            <a:r>
              <a:rPr lang="ru-RU" sz="6000" b="1" dirty="0" smtClean="0">
                <a:gradFill>
                  <a:gsLst>
                    <a:gs pos="7000">
                      <a:srgbClr val="C00000"/>
                    </a:gs>
                    <a:gs pos="23000">
                      <a:srgbClr val="0819FB"/>
                    </a:gs>
                    <a:gs pos="36000">
                      <a:srgbClr val="1A8D48"/>
                    </a:gs>
                    <a:gs pos="52000">
                      <a:srgbClr val="FFFF00"/>
                    </a:gs>
                    <a:gs pos="67000">
                      <a:srgbClr val="EE3F17"/>
                    </a:gs>
                    <a:gs pos="81000">
                      <a:srgbClr val="E81766"/>
                    </a:gs>
                    <a:gs pos="93000">
                      <a:srgbClr val="A603AB"/>
                    </a:gs>
                  </a:gsLst>
                  <a:lin ang="4800000" scaled="0"/>
                </a:gradFill>
                <a:sym typeface="Symbol"/>
              </a:rPr>
              <a:t> 3,1</a:t>
            </a:r>
            <a:endParaRPr lang="ru-RU" sz="6000" b="1" dirty="0" smtClean="0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3000000" scaled="0"/>
              </a:gradFill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 bwMode="auto">
          <a:xfrm>
            <a:off x="1628775" y="1060451"/>
            <a:ext cx="7210425" cy="388910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57150">
            <a:solidFill>
              <a:srgbClr val="0033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6000" b="1" dirty="0" smtClean="0">
                <a:blipFill>
                  <a:blip r:embed="rId3"/>
                  <a:tile tx="0" ty="0" sx="100000" sy="100000" flip="none" algn="tl"/>
                </a:blipFill>
              </a:rPr>
              <a:t>1,8 х 0,3 = 0,54</a:t>
            </a:r>
          </a:p>
        </p:txBody>
      </p:sp>
    </p:spTree>
    <p:extLst>
      <p:ext uri="{BB962C8B-B14F-4D97-AF65-F5344CB8AC3E}">
        <p14:creationId xmlns:p14="http://schemas.microsoft.com/office/powerpoint/2010/main" val="363770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№ 3</a:t>
            </a:r>
            <a:endParaRPr lang="ru-RU" dirty="0"/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4" name="Объект 2"/>
          <p:cNvSpPr txBox="1">
            <a:spLocks/>
          </p:cNvSpPr>
          <p:nvPr/>
        </p:nvSpPr>
        <p:spPr bwMode="auto">
          <a:xfrm>
            <a:off x="1476375" y="908051"/>
            <a:ext cx="7210425" cy="3889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6000" b="1" dirty="0" smtClean="0"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3000000" scaled="0"/>
                </a:gradFill>
              </a:rPr>
              <a:t>0,7</a:t>
            </a:r>
            <a:r>
              <a:rPr lang="ru-RU" sz="6000" b="1" u="sng" dirty="0" smtClean="0"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3000000" scaled="0"/>
                </a:gradFill>
              </a:rPr>
              <a:t>8</a:t>
            </a:r>
            <a:r>
              <a:rPr lang="ru-RU" sz="6000" b="1" dirty="0" smtClean="0"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3000000" scaled="0"/>
                </a:gradFill>
              </a:rPr>
              <a:t>9 </a:t>
            </a:r>
            <a:r>
              <a:rPr lang="ru-RU" sz="6000" b="1" dirty="0" smtClean="0">
                <a:gradFill>
                  <a:gsLst>
                    <a:gs pos="7000">
                      <a:srgbClr val="C00000"/>
                    </a:gs>
                    <a:gs pos="23000">
                      <a:srgbClr val="0819FB"/>
                    </a:gs>
                    <a:gs pos="36000">
                      <a:srgbClr val="1A8D48"/>
                    </a:gs>
                    <a:gs pos="52000">
                      <a:srgbClr val="FFFF00"/>
                    </a:gs>
                    <a:gs pos="67000">
                      <a:srgbClr val="EE3F17"/>
                    </a:gs>
                    <a:gs pos="81000">
                      <a:srgbClr val="E81766"/>
                    </a:gs>
                    <a:gs pos="93000">
                      <a:srgbClr val="A603AB"/>
                    </a:gs>
                  </a:gsLst>
                  <a:lin ang="4800000" scaled="0"/>
                </a:gradFill>
                <a:sym typeface="Symbol"/>
              </a:rPr>
              <a:t> 0,79</a:t>
            </a:r>
            <a:endParaRPr lang="ru-RU" sz="6000" b="1" dirty="0" smtClean="0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3000000" scaled="0"/>
              </a:gra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 bwMode="auto">
          <a:xfrm>
            <a:off x="1628775" y="1060451"/>
            <a:ext cx="7210425" cy="388910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57150">
            <a:solidFill>
              <a:srgbClr val="0033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6000" b="1" dirty="0" smtClean="0">
                <a:blipFill>
                  <a:blip r:embed="rId2"/>
                  <a:tile tx="0" ty="0" sx="100000" sy="100000" flip="none" algn="tl"/>
                </a:blipFill>
              </a:rPr>
              <a:t>0,8 х 0,9 = 7,2</a:t>
            </a:r>
          </a:p>
        </p:txBody>
      </p:sp>
    </p:spTree>
    <p:extLst>
      <p:ext uri="{BB962C8B-B14F-4D97-AF65-F5344CB8AC3E}">
        <p14:creationId xmlns:p14="http://schemas.microsoft.com/office/powerpoint/2010/main" val="612829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K:\ProPowerPoint\Шаблоны\ОБРАЗОВАНИЕ\Школьная доска\ShkoldoskaPrint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№ 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14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5" name="Объект 2"/>
          <p:cNvSpPr txBox="1">
            <a:spLocks/>
          </p:cNvSpPr>
          <p:nvPr/>
        </p:nvSpPr>
        <p:spPr bwMode="auto">
          <a:xfrm>
            <a:off x="1476374" y="908051"/>
            <a:ext cx="7210425" cy="3889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6000" b="1" u="sng" dirty="0" smtClean="0"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3000000" scaled="0"/>
                </a:gradFill>
              </a:rPr>
              <a:t>9</a:t>
            </a:r>
            <a:r>
              <a:rPr lang="ru-RU" sz="6000" b="1" dirty="0" smtClean="0"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3000000" scaled="0"/>
                </a:gradFill>
              </a:rPr>
              <a:t>,8 </a:t>
            </a:r>
            <a:r>
              <a:rPr lang="ru-RU" sz="6000" b="1" dirty="0" smtClean="0">
                <a:gradFill>
                  <a:gsLst>
                    <a:gs pos="7000">
                      <a:srgbClr val="C00000"/>
                    </a:gs>
                    <a:gs pos="23000">
                      <a:srgbClr val="0819FB"/>
                    </a:gs>
                    <a:gs pos="36000">
                      <a:srgbClr val="1A8D48"/>
                    </a:gs>
                    <a:gs pos="52000">
                      <a:srgbClr val="FFFF00"/>
                    </a:gs>
                    <a:gs pos="67000">
                      <a:srgbClr val="EE3F17"/>
                    </a:gs>
                    <a:gs pos="81000">
                      <a:srgbClr val="E81766"/>
                    </a:gs>
                    <a:gs pos="93000">
                      <a:srgbClr val="A603AB"/>
                    </a:gs>
                  </a:gsLst>
                  <a:lin ang="4800000" scaled="0"/>
                </a:gradFill>
                <a:sym typeface="Symbol"/>
              </a:rPr>
              <a:t> 9</a:t>
            </a:r>
            <a:endParaRPr lang="ru-RU" sz="6000" b="1" dirty="0" smtClean="0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3000000" scaled="0"/>
              </a:gra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 bwMode="auto">
          <a:xfrm>
            <a:off x="1476375" y="908051"/>
            <a:ext cx="7210425" cy="388910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57150">
            <a:solidFill>
              <a:srgbClr val="0033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6000" b="1" dirty="0" smtClean="0">
                <a:blipFill>
                  <a:blip r:embed="rId3"/>
                  <a:tile tx="0" ty="0" sx="100000" sy="100000" flip="none" algn="tl"/>
                </a:blipFill>
              </a:rPr>
              <a:t>5,14 х 0,1 = 51,4</a:t>
            </a:r>
          </a:p>
        </p:txBody>
      </p:sp>
    </p:spTree>
    <p:extLst>
      <p:ext uri="{BB962C8B-B14F-4D97-AF65-F5344CB8AC3E}">
        <p14:creationId xmlns:p14="http://schemas.microsoft.com/office/powerpoint/2010/main" val="617013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№ 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Объект 2"/>
          <p:cNvSpPr txBox="1">
            <a:spLocks/>
          </p:cNvSpPr>
          <p:nvPr/>
        </p:nvSpPr>
        <p:spPr bwMode="auto">
          <a:xfrm>
            <a:off x="1476375" y="908051"/>
            <a:ext cx="7210425" cy="3889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6000" b="1" u="sng" dirty="0" smtClean="0"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3000000" scaled="0"/>
                </a:gradFill>
              </a:rPr>
              <a:t>0</a:t>
            </a:r>
            <a:r>
              <a:rPr lang="ru-RU" sz="6000" b="1" dirty="0" smtClean="0"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3000000" scaled="0"/>
                </a:gradFill>
              </a:rPr>
              <a:t>,21 </a:t>
            </a:r>
            <a:r>
              <a:rPr lang="ru-RU" sz="6000" b="1" dirty="0" smtClean="0">
                <a:gradFill>
                  <a:gsLst>
                    <a:gs pos="7000">
                      <a:srgbClr val="C00000"/>
                    </a:gs>
                    <a:gs pos="23000">
                      <a:srgbClr val="0819FB"/>
                    </a:gs>
                    <a:gs pos="36000">
                      <a:srgbClr val="1A8D48"/>
                    </a:gs>
                    <a:gs pos="52000">
                      <a:srgbClr val="FFFF00"/>
                    </a:gs>
                    <a:gs pos="67000">
                      <a:srgbClr val="EE3F17"/>
                    </a:gs>
                    <a:gs pos="81000">
                      <a:srgbClr val="E81766"/>
                    </a:gs>
                    <a:gs pos="93000">
                      <a:srgbClr val="A603AB"/>
                    </a:gs>
                  </a:gsLst>
                  <a:lin ang="4800000" scaled="0"/>
                </a:gradFill>
                <a:sym typeface="Symbol"/>
              </a:rPr>
              <a:t> 1</a:t>
            </a:r>
            <a:endParaRPr lang="ru-RU" sz="6000" b="1" dirty="0" smtClean="0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3000000" scaled="0"/>
              </a:gradFill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 bwMode="auto">
          <a:xfrm>
            <a:off x="1628775" y="1060451"/>
            <a:ext cx="7210425" cy="388910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57150">
            <a:solidFill>
              <a:srgbClr val="0033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6000" b="1" dirty="0" smtClean="0">
                <a:blipFill>
                  <a:blip r:embed="rId2"/>
                  <a:tile tx="0" ty="0" sx="100000" sy="100000" flip="none" algn="tl"/>
                </a:blipFill>
              </a:rPr>
              <a:t>6,18 х 0,1 = 618</a:t>
            </a:r>
          </a:p>
        </p:txBody>
      </p:sp>
    </p:spTree>
    <p:extLst>
      <p:ext uri="{BB962C8B-B14F-4D97-AF65-F5344CB8AC3E}">
        <p14:creationId xmlns:p14="http://schemas.microsoft.com/office/powerpoint/2010/main" val="612829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K:\ProPowerPoint\Шаблоны\ОБРАЗОВАНИЕ\Школьная доска\ShkoldoskaPrint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№ 6</a:t>
            </a:r>
            <a:endParaRPr lang="ru-RU" dirty="0"/>
          </a:p>
        </p:txBody>
      </p:sp>
      <p:sp>
        <p:nvSpPr>
          <p:cNvPr id="614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5" name="Объект 2"/>
          <p:cNvSpPr txBox="1">
            <a:spLocks/>
          </p:cNvSpPr>
          <p:nvPr/>
        </p:nvSpPr>
        <p:spPr bwMode="auto">
          <a:xfrm>
            <a:off x="1476375" y="908051"/>
            <a:ext cx="7210425" cy="3889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6000" b="1" dirty="0" smtClean="0"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3000000" scaled="0"/>
                </a:gradFill>
              </a:rPr>
              <a:t>0,</a:t>
            </a:r>
            <a:r>
              <a:rPr lang="ru-RU" sz="6000" b="1" u="sng" dirty="0" smtClean="0"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3000000" scaled="0"/>
                </a:gradFill>
              </a:rPr>
              <a:t>6</a:t>
            </a:r>
            <a:r>
              <a:rPr lang="ru-RU" sz="6000" b="1" dirty="0" smtClean="0"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3000000" scaled="0"/>
                </a:gradFill>
              </a:rPr>
              <a:t>93 </a:t>
            </a:r>
            <a:r>
              <a:rPr lang="ru-RU" sz="6000" b="1" dirty="0" smtClean="0">
                <a:gradFill>
                  <a:gsLst>
                    <a:gs pos="7000">
                      <a:srgbClr val="C00000"/>
                    </a:gs>
                    <a:gs pos="23000">
                      <a:srgbClr val="0819FB"/>
                    </a:gs>
                    <a:gs pos="36000">
                      <a:srgbClr val="1A8D48"/>
                    </a:gs>
                    <a:gs pos="52000">
                      <a:srgbClr val="FFFF00"/>
                    </a:gs>
                    <a:gs pos="67000">
                      <a:srgbClr val="EE3F17"/>
                    </a:gs>
                    <a:gs pos="81000">
                      <a:srgbClr val="E81766"/>
                    </a:gs>
                    <a:gs pos="93000">
                      <a:srgbClr val="A603AB"/>
                    </a:gs>
                  </a:gsLst>
                  <a:lin ang="4800000" scaled="0"/>
                </a:gradFill>
                <a:sym typeface="Symbol"/>
              </a:rPr>
              <a:t> 0,7</a:t>
            </a:r>
            <a:endParaRPr lang="ru-RU" sz="6000" b="1" dirty="0" smtClean="0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3000000" scaled="0"/>
              </a:gra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 bwMode="auto">
          <a:xfrm>
            <a:off x="1628775" y="1060451"/>
            <a:ext cx="7210425" cy="388910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57150">
            <a:solidFill>
              <a:srgbClr val="0033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6000" b="1" dirty="0" smtClean="0">
                <a:blipFill>
                  <a:blip r:embed="rId3"/>
                  <a:tile tx="0" ty="0" sx="100000" sy="100000" flip="none" algn="tl"/>
                </a:blipFill>
              </a:rPr>
              <a:t>4,2 х 0,2 = 0,84</a:t>
            </a:r>
          </a:p>
        </p:txBody>
      </p:sp>
    </p:spTree>
    <p:extLst>
      <p:ext uri="{BB962C8B-B14F-4D97-AF65-F5344CB8AC3E}">
        <p14:creationId xmlns:p14="http://schemas.microsoft.com/office/powerpoint/2010/main" val="363770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№ 7</a:t>
            </a:r>
            <a:endParaRPr lang="ru-RU" dirty="0"/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4" name="Объект 2"/>
          <p:cNvSpPr txBox="1">
            <a:spLocks/>
          </p:cNvSpPr>
          <p:nvPr/>
        </p:nvSpPr>
        <p:spPr bwMode="auto">
          <a:xfrm>
            <a:off x="1476375" y="908051"/>
            <a:ext cx="7210425" cy="3889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6000" b="1" dirty="0" smtClean="0"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3000000" scaled="0"/>
                </a:gradFill>
              </a:rPr>
              <a:t>32,1 х 3 = 96,3</a:t>
            </a:r>
          </a:p>
        </p:txBody>
      </p:sp>
      <p:sp>
        <p:nvSpPr>
          <p:cNvPr id="5" name="Объект 2"/>
          <p:cNvSpPr txBox="1">
            <a:spLocks/>
          </p:cNvSpPr>
          <p:nvPr/>
        </p:nvSpPr>
        <p:spPr bwMode="auto">
          <a:xfrm>
            <a:off x="1628775" y="1060451"/>
            <a:ext cx="7210425" cy="388910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57150">
            <a:solidFill>
              <a:srgbClr val="0033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6000" b="1" dirty="0" smtClean="0">
                <a:blipFill>
                  <a:blip r:embed="rId2"/>
                  <a:tile tx="0" ty="0" sx="100000" sy="100000" flip="none" algn="tl"/>
                </a:blipFill>
              </a:rPr>
              <a:t>6,1 х 0,3 = 1,83</a:t>
            </a:r>
          </a:p>
        </p:txBody>
      </p:sp>
    </p:spTree>
    <p:extLst>
      <p:ext uri="{BB962C8B-B14F-4D97-AF65-F5344CB8AC3E}">
        <p14:creationId xmlns:p14="http://schemas.microsoft.com/office/powerpoint/2010/main" val="612829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K:\ProPowerPoint\Шаблоны\ОБРАЗОВАНИЕ\Школьная доска\ShkoldoskaPrint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№ 8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14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5" name="Объект 2"/>
          <p:cNvSpPr txBox="1">
            <a:spLocks/>
          </p:cNvSpPr>
          <p:nvPr/>
        </p:nvSpPr>
        <p:spPr bwMode="auto">
          <a:xfrm>
            <a:off x="1476375" y="908051"/>
            <a:ext cx="7210425" cy="3889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6000" b="1" dirty="0" smtClean="0"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3000000" scaled="0"/>
                </a:gradFill>
              </a:rPr>
              <a:t>5,6</a:t>
            </a:r>
            <a:r>
              <a:rPr lang="ru-RU" sz="6000" b="1" u="sng" dirty="0" smtClean="0"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3000000" scaled="0"/>
                </a:gradFill>
              </a:rPr>
              <a:t>9</a:t>
            </a:r>
            <a:r>
              <a:rPr lang="ru-RU" sz="6000" b="1" dirty="0" smtClean="0"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3000000" scaled="0"/>
                </a:gradFill>
              </a:rPr>
              <a:t>8 </a:t>
            </a:r>
            <a:r>
              <a:rPr lang="ru-RU" sz="6000" b="1" dirty="0" smtClean="0">
                <a:gradFill>
                  <a:gsLst>
                    <a:gs pos="7000">
                      <a:srgbClr val="C00000"/>
                    </a:gs>
                    <a:gs pos="23000">
                      <a:srgbClr val="0819FB"/>
                    </a:gs>
                    <a:gs pos="36000">
                      <a:srgbClr val="1A8D48"/>
                    </a:gs>
                    <a:gs pos="52000">
                      <a:srgbClr val="FFFF00"/>
                    </a:gs>
                    <a:gs pos="67000">
                      <a:srgbClr val="EE3F17"/>
                    </a:gs>
                    <a:gs pos="81000">
                      <a:srgbClr val="E81766"/>
                    </a:gs>
                    <a:gs pos="93000">
                      <a:srgbClr val="A603AB"/>
                    </a:gs>
                  </a:gsLst>
                  <a:lin ang="4800000" scaled="0"/>
                </a:gradFill>
                <a:sym typeface="Symbol"/>
              </a:rPr>
              <a:t> 0,7</a:t>
            </a:r>
            <a:endParaRPr lang="ru-RU" sz="6000" b="1" dirty="0" smtClean="0"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3000000" scaled="0"/>
              </a:gradFill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 bwMode="auto">
          <a:xfrm>
            <a:off x="1628775" y="1060451"/>
            <a:ext cx="7210425" cy="3889102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57150">
            <a:solidFill>
              <a:srgbClr val="0033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6000" b="1" dirty="0" smtClean="0">
                <a:blipFill>
                  <a:blip r:embed="rId3"/>
                  <a:tile tx="0" ty="0" sx="100000" sy="100000" flip="none" algn="tl"/>
                </a:blipFill>
              </a:rPr>
              <a:t>1,5 х 0,4 = 0,6</a:t>
            </a:r>
          </a:p>
        </p:txBody>
      </p:sp>
    </p:spTree>
    <p:extLst>
      <p:ext uri="{BB962C8B-B14F-4D97-AF65-F5344CB8AC3E}">
        <p14:creationId xmlns:p14="http://schemas.microsoft.com/office/powerpoint/2010/main" val="363770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hkolnayaDoska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152</Words>
  <Application>Microsoft Office PowerPoint</Application>
  <PresentationFormat>Экран (4:3)</PresentationFormat>
  <Paragraphs>40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ShkolnayaDoska</vt:lpstr>
      <vt:lpstr>Умножение десятичных дробей</vt:lpstr>
      <vt:lpstr>№ 1</vt:lpstr>
      <vt:lpstr>№ 2</vt:lpstr>
      <vt:lpstr>№ 3</vt:lpstr>
      <vt:lpstr>№ 4</vt:lpstr>
      <vt:lpstr>№ 5</vt:lpstr>
      <vt:lpstr>№ 6</vt:lpstr>
      <vt:lpstr>№ 7</vt:lpstr>
      <vt:lpstr>№ 8</vt:lpstr>
      <vt:lpstr>№ 9</vt:lpstr>
      <vt:lpstr>№ 10</vt:lpstr>
      <vt:lpstr>Проверка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Обыкновенные и десятичные дроби</dc:title>
  <dc:creator>Любовь</dc:creator>
  <dc:description>http://propowerpoint.ru - Бесплатные шаблоны для презентаций. Полезные советы и уроки  PowerPoint .</dc:description>
  <cp:lastModifiedBy>Любовь</cp:lastModifiedBy>
  <cp:revision>18</cp:revision>
  <dcterms:created xsi:type="dcterms:W3CDTF">2013-08-09T14:08:50Z</dcterms:created>
  <dcterms:modified xsi:type="dcterms:W3CDTF">2014-02-19T14:46:54Z</dcterms:modified>
</cp:coreProperties>
</file>