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8" r:id="rId4"/>
    <p:sldId id="277" r:id="rId5"/>
    <p:sldId id="276" r:id="rId6"/>
    <p:sldId id="275" r:id="rId7"/>
    <p:sldId id="274" r:id="rId8"/>
    <p:sldId id="273" r:id="rId9"/>
    <p:sldId id="272" r:id="rId10"/>
    <p:sldId id="271" r:id="rId11"/>
    <p:sldId id="270" r:id="rId12"/>
    <p:sldId id="257" r:id="rId13"/>
    <p:sldId id="27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54" autoAdjust="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ОБРАЗОВАНИЕ\Школьная доска\ShkolDosk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1844824"/>
            <a:ext cx="6048672" cy="1470025"/>
          </a:xfrm>
        </p:spPr>
        <p:txBody>
          <a:bodyPr/>
          <a:lstStyle>
            <a:lvl1pPr>
              <a:defRPr sz="6600">
                <a:solidFill>
                  <a:schemeClr val="bg1"/>
                </a:solidFill>
                <a:latin typeface="English157C " pitchFamily="2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3886200"/>
            <a:ext cx="6048672" cy="910952"/>
          </a:xfrm>
        </p:spPr>
        <p:txBody>
          <a:bodyPr>
            <a:noAutofit/>
          </a:bodyPr>
          <a:lstStyle>
            <a:lvl1pPr marL="0" indent="0" algn="ctr">
              <a:buNone/>
              <a:defRPr sz="5400">
                <a:solidFill>
                  <a:schemeClr val="bg1">
                    <a:lumMod val="85000"/>
                  </a:schemeClr>
                </a:solidFill>
                <a:latin typeface="English157C 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2053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732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K:\ProPowerPoint\Шаблоны\ОБРАЗОВАНИЕ\Школьная доска\ShkolDoskaSlid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519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6375" y="115888"/>
            <a:ext cx="7354888" cy="649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1476375" y="908050"/>
            <a:ext cx="7210425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-31750" y="6562725"/>
            <a:ext cx="16875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1400" smtClean="0">
                <a:solidFill>
                  <a:schemeClr val="bg1"/>
                </a:solidFill>
                <a:latin typeface="Ariston" pitchFamily="66" charset="0"/>
              </a:rPr>
              <a:t>ProPowerPoint.Ru</a:t>
            </a:r>
            <a:endParaRPr lang="ru-RU" sz="1400" smtClean="0">
              <a:solidFill>
                <a:schemeClr val="bg1"/>
              </a:solidFill>
              <a:latin typeface="Ariston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250" y="1844675"/>
            <a:ext cx="6048375" cy="14700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400" dirty="0"/>
              <a:t>Сложение и вычитание дробей с равными знаменателями</a:t>
            </a:r>
            <a:endParaRPr lang="ru-RU" sz="34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812" y="3429000"/>
            <a:ext cx="6048375" cy="504056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/>
              <a:t>Графический диктант</a:t>
            </a:r>
          </a:p>
        </p:txBody>
      </p:sp>
      <p:sp>
        <p:nvSpPr>
          <p:cNvPr id="4" name="Подзаголовок 2"/>
          <p:cNvSpPr>
            <a:spLocks noGrp="1"/>
          </p:cNvSpPr>
          <p:nvPr/>
        </p:nvSpPr>
        <p:spPr bwMode="auto">
          <a:xfrm>
            <a:off x="4211960" y="3933056"/>
            <a:ext cx="3528095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5400" kern="1200">
                <a:solidFill>
                  <a:schemeClr val="bg1">
                    <a:lumMod val="85000"/>
                  </a:schemeClr>
                </a:solidFill>
                <a:latin typeface="English157C " pitchFamily="2" charset="0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Учитель математики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ГБОУ Гимназия № 1048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«Новокосино» </a:t>
            </a:r>
            <a:r>
              <a:rPr lang="ru-RU" sz="2400" dirty="0" err="1" smtClean="0"/>
              <a:t>г.Москва</a:t>
            </a:r>
            <a:r>
              <a:rPr lang="ru-RU" sz="2400" dirty="0" smtClean="0"/>
              <a:t> Чаплоуская Л.Г</a:t>
            </a:r>
            <a:r>
              <a:rPr lang="ru-RU" sz="1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9</a:t>
            </a:r>
            <a:endParaRPr lang="ru-RU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/>
              <p:cNvSpPr txBox="1">
                <a:spLocks noGrp="1"/>
              </p:cNvSpPr>
              <p:nvPr>
                <p:ph idx="1"/>
              </p:nvPr>
            </p:nvSpPr>
            <p:spPr>
              <a:xfrm>
                <a:off x="1763688" y="910390"/>
                <a:ext cx="504056" cy="126400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54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ru-RU" sz="54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ru-RU" sz="5400" dirty="0" smtClean="0"/>
                  <a:t>   </a:t>
                </a:r>
                <a:r>
                  <a:rPr lang="ru-RU" sz="5400" baseline="-25000" dirty="0" smtClean="0"/>
                  <a:t>  </a:t>
                </a:r>
                <a:endParaRPr lang="ru-RU" sz="5400" dirty="0"/>
              </a:p>
            </p:txBody>
          </p:sp>
        </mc:Choice>
        <mc:Fallback xmlns="">
          <p:sp>
            <p:nvSpPr>
              <p:cNvPr id="5" name="Объект 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63688" y="910390"/>
                <a:ext cx="504056" cy="12640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Объект 4"/>
          <p:cNvSpPr txBox="1">
            <a:spLocks/>
          </p:cNvSpPr>
          <p:nvPr/>
        </p:nvSpPr>
        <p:spPr bwMode="auto">
          <a:xfrm>
            <a:off x="2699792" y="1080725"/>
            <a:ext cx="50405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ru-RU" sz="5400" dirty="0"/>
              <a:t>-</a:t>
            </a:r>
            <a:r>
              <a:rPr lang="ru-RU" sz="5400" dirty="0" smtClean="0"/>
              <a:t>   </a:t>
            </a:r>
            <a:r>
              <a:rPr lang="ru-RU" sz="5400" baseline="-25000" dirty="0" smtClean="0"/>
              <a:t>  </a:t>
            </a:r>
            <a:endParaRPr lang="ru-RU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Объект 4"/>
              <p:cNvSpPr txBox="1">
                <a:spLocks/>
              </p:cNvSpPr>
              <p:nvPr/>
            </p:nvSpPr>
            <p:spPr bwMode="auto">
              <a:xfrm>
                <a:off x="3419872" y="908050"/>
                <a:ext cx="504056" cy="12686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charset="0"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5400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ru-RU" sz="54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ru-RU" dirty="0" smtClean="0"/>
                  <a:t>   </a:t>
                </a:r>
                <a:r>
                  <a:rPr lang="ru-RU" baseline="-25000" dirty="0" smtClean="0"/>
                  <a:t>  </a:t>
                </a:r>
                <a:endParaRPr lang="ru-RU" dirty="0"/>
              </a:p>
            </p:txBody>
          </p:sp>
        </mc:Choice>
        <mc:Fallback xmlns="">
          <p:sp>
            <p:nvSpPr>
              <p:cNvPr id="9" name="Объект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19872" y="908050"/>
                <a:ext cx="504056" cy="126868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Объект 4"/>
          <p:cNvSpPr txBox="1">
            <a:spLocks/>
          </p:cNvSpPr>
          <p:nvPr/>
        </p:nvSpPr>
        <p:spPr bwMode="auto">
          <a:xfrm>
            <a:off x="5749864" y="1126892"/>
            <a:ext cx="50405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ru-RU" sz="5400" dirty="0"/>
              <a:t>=</a:t>
            </a:r>
            <a:r>
              <a:rPr lang="ru-RU" sz="5400" dirty="0" smtClean="0"/>
              <a:t>   </a:t>
            </a:r>
            <a:r>
              <a:rPr lang="ru-RU" sz="5400" baseline="-25000" dirty="0" smtClean="0"/>
              <a:t>  </a:t>
            </a:r>
            <a:endParaRPr lang="ru-RU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Объект 4"/>
              <p:cNvSpPr txBox="1">
                <a:spLocks/>
              </p:cNvSpPr>
              <p:nvPr/>
            </p:nvSpPr>
            <p:spPr bwMode="auto">
              <a:xfrm>
                <a:off x="4932040" y="908050"/>
                <a:ext cx="504056" cy="12686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charset="0"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5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54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ru-RU" dirty="0" smtClean="0"/>
                  <a:t>   </a:t>
                </a:r>
                <a:r>
                  <a:rPr lang="ru-RU" baseline="-25000" dirty="0" smtClean="0"/>
                  <a:t>  </a:t>
                </a:r>
                <a:endParaRPr lang="ru-RU" dirty="0"/>
              </a:p>
            </p:txBody>
          </p:sp>
        </mc:Choice>
        <mc:Fallback xmlns="">
          <p:sp>
            <p:nvSpPr>
              <p:cNvPr id="11" name="Объект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32040" y="908050"/>
                <a:ext cx="504056" cy="126868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Объект 4"/>
          <p:cNvSpPr txBox="1">
            <a:spLocks/>
          </p:cNvSpPr>
          <p:nvPr/>
        </p:nvSpPr>
        <p:spPr bwMode="auto">
          <a:xfrm>
            <a:off x="4139952" y="1080725"/>
            <a:ext cx="50405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ru-RU" sz="5400" dirty="0" smtClean="0"/>
              <a:t>+  </a:t>
            </a:r>
            <a:r>
              <a:rPr lang="ru-RU" sz="5400" baseline="-25000" dirty="0" smtClean="0"/>
              <a:t>  </a:t>
            </a:r>
            <a:endParaRPr lang="ru-RU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Объект 4"/>
              <p:cNvSpPr txBox="1">
                <a:spLocks/>
              </p:cNvSpPr>
              <p:nvPr/>
            </p:nvSpPr>
            <p:spPr bwMode="auto">
              <a:xfrm>
                <a:off x="6580212" y="970759"/>
                <a:ext cx="504056" cy="12716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charset="0"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54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54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ru-RU" dirty="0" smtClean="0"/>
                  <a:t>   </a:t>
                </a:r>
                <a:r>
                  <a:rPr lang="ru-RU" baseline="-25000" dirty="0" smtClean="0"/>
                  <a:t>  </a:t>
                </a:r>
                <a:endParaRPr lang="ru-RU" dirty="0"/>
              </a:p>
            </p:txBody>
          </p:sp>
        </mc:Choice>
        <mc:Fallback xmlns="">
          <p:sp>
            <p:nvSpPr>
              <p:cNvPr id="13" name="Объект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80212" y="970759"/>
                <a:ext cx="504056" cy="127169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714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10</a:t>
            </a:r>
            <a:endParaRPr lang="ru-RU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/>
              <p:cNvSpPr txBox="1">
                <a:spLocks noGrp="1"/>
              </p:cNvSpPr>
              <p:nvPr>
                <p:ph idx="1"/>
              </p:nvPr>
            </p:nvSpPr>
            <p:spPr>
              <a:xfrm>
                <a:off x="1763688" y="902119"/>
                <a:ext cx="504056" cy="1280543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54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ru-RU" sz="5400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ru-RU" sz="5400" dirty="0" smtClean="0"/>
                  <a:t>   </a:t>
                </a:r>
                <a:r>
                  <a:rPr lang="ru-RU" sz="5400" baseline="-25000" dirty="0" smtClean="0"/>
                  <a:t>  </a:t>
                </a:r>
                <a:endParaRPr lang="ru-RU" sz="5400" dirty="0"/>
              </a:p>
            </p:txBody>
          </p:sp>
        </mc:Choice>
        <mc:Fallback xmlns="">
          <p:sp>
            <p:nvSpPr>
              <p:cNvPr id="5" name="Объект 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63688" y="902119"/>
                <a:ext cx="504056" cy="128054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Объект 4"/>
          <p:cNvSpPr txBox="1">
            <a:spLocks/>
          </p:cNvSpPr>
          <p:nvPr/>
        </p:nvSpPr>
        <p:spPr bwMode="auto">
          <a:xfrm>
            <a:off x="2613344" y="1060152"/>
            <a:ext cx="50405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ru-RU" sz="5400" dirty="0" smtClean="0"/>
              <a:t>+   </a:t>
            </a:r>
            <a:r>
              <a:rPr lang="ru-RU" sz="5400" baseline="-25000" dirty="0" smtClean="0"/>
              <a:t>  </a:t>
            </a:r>
            <a:endParaRPr lang="ru-RU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Объект 4"/>
              <p:cNvSpPr txBox="1">
                <a:spLocks/>
              </p:cNvSpPr>
              <p:nvPr/>
            </p:nvSpPr>
            <p:spPr bwMode="auto">
              <a:xfrm>
                <a:off x="3419872" y="908050"/>
                <a:ext cx="504056" cy="12686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charset="0"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5400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ru-RU" sz="5400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ru-RU" dirty="0" smtClean="0"/>
                  <a:t>   </a:t>
                </a:r>
                <a:r>
                  <a:rPr lang="ru-RU" baseline="-25000" dirty="0" smtClean="0"/>
                  <a:t>  </a:t>
                </a:r>
                <a:endParaRPr lang="ru-RU" dirty="0"/>
              </a:p>
            </p:txBody>
          </p:sp>
        </mc:Choice>
        <mc:Fallback xmlns="">
          <p:sp>
            <p:nvSpPr>
              <p:cNvPr id="9" name="Объект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19872" y="908050"/>
                <a:ext cx="504056" cy="126868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Объект 4"/>
          <p:cNvSpPr txBox="1">
            <a:spLocks/>
          </p:cNvSpPr>
          <p:nvPr/>
        </p:nvSpPr>
        <p:spPr bwMode="auto">
          <a:xfrm>
            <a:off x="5787433" y="1028105"/>
            <a:ext cx="50405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ru-RU" sz="5400" dirty="0"/>
              <a:t>=</a:t>
            </a:r>
            <a:r>
              <a:rPr lang="ru-RU" sz="5400" dirty="0" smtClean="0"/>
              <a:t>   </a:t>
            </a:r>
            <a:r>
              <a:rPr lang="ru-RU" sz="5400" baseline="-25000" dirty="0" smtClean="0"/>
              <a:t>  </a:t>
            </a:r>
            <a:endParaRPr lang="ru-RU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Объект 4"/>
              <p:cNvSpPr txBox="1">
                <a:spLocks/>
              </p:cNvSpPr>
              <p:nvPr/>
            </p:nvSpPr>
            <p:spPr bwMode="auto">
              <a:xfrm>
                <a:off x="4932040" y="908050"/>
                <a:ext cx="504056" cy="12686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charset="0"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5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5400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ru-RU" dirty="0" smtClean="0"/>
                  <a:t>   </a:t>
                </a:r>
                <a:r>
                  <a:rPr lang="ru-RU" baseline="-25000" dirty="0" smtClean="0"/>
                  <a:t>  </a:t>
                </a:r>
                <a:endParaRPr lang="ru-RU" dirty="0"/>
              </a:p>
            </p:txBody>
          </p:sp>
        </mc:Choice>
        <mc:Fallback xmlns="">
          <p:sp>
            <p:nvSpPr>
              <p:cNvPr id="11" name="Объект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32040" y="908050"/>
                <a:ext cx="504056" cy="126868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Объект 4"/>
          <p:cNvSpPr txBox="1">
            <a:spLocks/>
          </p:cNvSpPr>
          <p:nvPr/>
        </p:nvSpPr>
        <p:spPr bwMode="auto">
          <a:xfrm>
            <a:off x="4283968" y="1080725"/>
            <a:ext cx="50405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ru-RU" sz="5400" dirty="0" smtClean="0"/>
              <a:t>-   </a:t>
            </a:r>
            <a:r>
              <a:rPr lang="ru-RU" sz="5400" baseline="-25000" dirty="0" smtClean="0"/>
              <a:t>  </a:t>
            </a:r>
            <a:endParaRPr lang="ru-RU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Объект 4"/>
              <p:cNvSpPr txBox="1">
                <a:spLocks/>
              </p:cNvSpPr>
              <p:nvPr/>
            </p:nvSpPr>
            <p:spPr bwMode="auto">
              <a:xfrm>
                <a:off x="6516216" y="937921"/>
                <a:ext cx="504056" cy="10845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charset="0"/>
                  <a:buNone/>
                </a:pPr>
                <a14:m>
                  <m:oMath xmlns:m="http://schemas.openxmlformats.org/officeDocument/2006/math">
                    <m:r>
                      <a:rPr lang="ru-RU" sz="6600" i="1" smtClean="0">
                        <a:latin typeface="Cambria Math"/>
                      </a:rPr>
                      <m:t>1</m:t>
                    </m:r>
                  </m:oMath>
                </a14:m>
                <a:r>
                  <a:rPr lang="ru-RU" dirty="0" smtClean="0"/>
                  <a:t>   </a:t>
                </a:r>
                <a:r>
                  <a:rPr lang="ru-RU" baseline="-25000" dirty="0" smtClean="0"/>
                  <a:t>  </a:t>
                </a:r>
                <a:endParaRPr lang="ru-RU" dirty="0"/>
              </a:p>
            </p:txBody>
          </p:sp>
        </mc:Choice>
        <mc:Fallback xmlns="">
          <p:sp>
            <p:nvSpPr>
              <p:cNvPr id="13" name="Объект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16216" y="937921"/>
                <a:ext cx="504056" cy="108459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714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:\ProPowerPoint\Шаблоны\ОБРАЗОВАНИЕ\Школьная доска\ShkolDoskaPr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0525" y="476250"/>
            <a:ext cx="8362950" cy="5048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latin typeface="Ariston" pitchFamily="66" charset="0"/>
              </a:rPr>
              <a:t>Проверка</a:t>
            </a:r>
            <a:endParaRPr lang="ru-RU" dirty="0">
              <a:latin typeface="Ariston" pitchFamily="66" charset="0"/>
            </a:endParaRPr>
          </a:p>
        </p:txBody>
      </p:sp>
      <p:sp>
        <p:nvSpPr>
          <p:cNvPr id="5124" name="Объект 2"/>
          <p:cNvSpPr>
            <a:spLocks noGrp="1"/>
          </p:cNvSpPr>
          <p:nvPr>
            <p:ph idx="1"/>
          </p:nvPr>
        </p:nvSpPr>
        <p:spPr>
          <a:xfrm>
            <a:off x="468313" y="1196975"/>
            <a:ext cx="8218487" cy="5184775"/>
          </a:xfrm>
        </p:spPr>
        <p:txBody>
          <a:bodyPr/>
          <a:lstStyle/>
          <a:p>
            <a:endParaRPr lang="ru-RU" dirty="0" smtClean="0">
              <a:solidFill>
                <a:schemeClr val="bg1"/>
              </a:solidFill>
              <a:latin typeface="Ariston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251" y="2600122"/>
            <a:ext cx="6523497" cy="30371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/>
              <a:t>Использованная литература: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400" dirty="0"/>
              <a:t>Л.А. </a:t>
            </a:r>
            <a:r>
              <a:rPr lang="ru-RU" sz="2400" dirty="0" err="1"/>
              <a:t>Тапилина</a:t>
            </a:r>
            <a:r>
              <a:rPr lang="ru-RU" sz="2400" dirty="0"/>
              <a:t>, Т.Л. Афанасьева</a:t>
            </a:r>
          </a:p>
          <a:p>
            <a:pPr marL="0" indent="0">
              <a:buNone/>
            </a:pPr>
            <a:r>
              <a:rPr lang="ru-RU" sz="2400" dirty="0"/>
              <a:t>"Поурочные планы по математике 5 класс по учебнику Н.Я. </a:t>
            </a:r>
            <a:r>
              <a:rPr lang="ru-RU" sz="2400" dirty="0" err="1"/>
              <a:t>Виленкина</a:t>
            </a:r>
            <a:r>
              <a:rPr lang="ru-RU" sz="2400" dirty="0"/>
              <a:t>, В.И. Жохова", </a:t>
            </a:r>
          </a:p>
          <a:p>
            <a:pPr marL="0" indent="0">
              <a:buNone/>
            </a:pPr>
            <a:r>
              <a:rPr lang="ru-RU" sz="2400" dirty="0"/>
              <a:t>2008 г., издательство "Учитель".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1517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1</a:t>
            </a:r>
            <a:endParaRPr lang="ru-RU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/>
              <p:cNvSpPr txBox="1">
                <a:spLocks noGrp="1"/>
              </p:cNvSpPr>
              <p:nvPr>
                <p:ph idx="1"/>
              </p:nvPr>
            </p:nvSpPr>
            <p:spPr>
              <a:xfrm>
                <a:off x="1763688" y="908050"/>
                <a:ext cx="504056" cy="126868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5400" b="0" i="1" smtClean="0">
                            <a:latin typeface="Cambria Math"/>
                          </a:rPr>
                          <m:t>13</m:t>
                        </m:r>
                      </m:num>
                      <m:den>
                        <m:r>
                          <a:rPr lang="ru-RU" sz="5400" b="0" i="1" smtClean="0">
                            <a:latin typeface="Cambria Math"/>
                          </a:rPr>
                          <m:t>17</m:t>
                        </m:r>
                      </m:den>
                    </m:f>
                  </m:oMath>
                </a14:m>
                <a:r>
                  <a:rPr lang="ru-RU" sz="5400" dirty="0" smtClean="0"/>
                  <a:t>   </a:t>
                </a:r>
                <a:r>
                  <a:rPr lang="ru-RU" sz="5400" baseline="-25000" dirty="0" smtClean="0"/>
                  <a:t>  </a:t>
                </a:r>
                <a:endParaRPr lang="ru-RU" sz="5400" dirty="0"/>
              </a:p>
            </p:txBody>
          </p:sp>
        </mc:Choice>
        <mc:Fallback xmlns="">
          <p:sp>
            <p:nvSpPr>
              <p:cNvPr id="5" name="Объект 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63688" y="908050"/>
                <a:ext cx="504056" cy="1268681"/>
              </a:xfrm>
              <a:prstGeom prst="rect">
                <a:avLst/>
              </a:prstGeom>
              <a:blipFill rotWithShape="1">
                <a:blip r:embed="rId2"/>
                <a:stretch>
                  <a:fillRect r="-337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Объект 4"/>
          <p:cNvSpPr txBox="1">
            <a:spLocks/>
          </p:cNvSpPr>
          <p:nvPr/>
        </p:nvSpPr>
        <p:spPr bwMode="auto">
          <a:xfrm>
            <a:off x="2804396" y="908050"/>
            <a:ext cx="50405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ru-RU" sz="5400" dirty="0" smtClean="0"/>
              <a:t>+   </a:t>
            </a:r>
            <a:r>
              <a:rPr lang="ru-RU" sz="5400" baseline="-25000" dirty="0" smtClean="0"/>
              <a:t>  </a:t>
            </a:r>
            <a:endParaRPr lang="ru-RU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Объект 4"/>
              <p:cNvSpPr txBox="1">
                <a:spLocks/>
              </p:cNvSpPr>
              <p:nvPr/>
            </p:nvSpPr>
            <p:spPr bwMode="auto">
              <a:xfrm>
                <a:off x="3419872" y="908050"/>
                <a:ext cx="504056" cy="12686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charset="0"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5400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ru-RU" sz="5400" b="0" i="1" smtClean="0">
                            <a:latin typeface="Cambria Math"/>
                          </a:rPr>
                          <m:t>17</m:t>
                        </m:r>
                      </m:den>
                    </m:f>
                  </m:oMath>
                </a14:m>
                <a:r>
                  <a:rPr lang="ru-RU" dirty="0" smtClean="0"/>
                  <a:t>   </a:t>
                </a:r>
                <a:r>
                  <a:rPr lang="ru-RU" baseline="-25000" dirty="0" smtClean="0"/>
                  <a:t>  </a:t>
                </a:r>
                <a:endParaRPr lang="ru-RU" dirty="0"/>
              </a:p>
            </p:txBody>
          </p:sp>
        </mc:Choice>
        <mc:Fallback xmlns="">
          <p:sp>
            <p:nvSpPr>
              <p:cNvPr id="9" name="Объект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19872" y="908050"/>
                <a:ext cx="504056" cy="1268681"/>
              </a:xfrm>
              <a:prstGeom prst="rect">
                <a:avLst/>
              </a:prstGeom>
              <a:blipFill rotWithShape="1">
                <a:blip r:embed="rId3"/>
                <a:stretch>
                  <a:fillRect r="-3373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Объект 4"/>
          <p:cNvSpPr txBox="1">
            <a:spLocks/>
          </p:cNvSpPr>
          <p:nvPr/>
        </p:nvSpPr>
        <p:spPr bwMode="auto">
          <a:xfrm>
            <a:off x="4283968" y="886249"/>
            <a:ext cx="50405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ru-RU" sz="5400" dirty="0"/>
              <a:t>=</a:t>
            </a:r>
            <a:r>
              <a:rPr lang="ru-RU" sz="5400" dirty="0" smtClean="0"/>
              <a:t>   </a:t>
            </a:r>
            <a:r>
              <a:rPr lang="ru-RU" sz="5400" baseline="-25000" dirty="0" smtClean="0"/>
              <a:t>  </a:t>
            </a:r>
            <a:endParaRPr lang="ru-RU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Объект 4"/>
              <p:cNvSpPr txBox="1">
                <a:spLocks/>
              </p:cNvSpPr>
              <p:nvPr/>
            </p:nvSpPr>
            <p:spPr bwMode="auto">
              <a:xfrm>
                <a:off x="4932040" y="908050"/>
                <a:ext cx="504056" cy="12686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charset="0"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5400" b="0" i="1" smtClean="0">
                            <a:latin typeface="Cambria Math"/>
                          </a:rPr>
                          <m:t>19</m:t>
                        </m:r>
                      </m:num>
                      <m:den>
                        <m:r>
                          <a:rPr lang="ru-RU" sz="5400" b="0" i="1" smtClean="0">
                            <a:latin typeface="Cambria Math"/>
                          </a:rPr>
                          <m:t>17</m:t>
                        </m:r>
                      </m:den>
                    </m:f>
                  </m:oMath>
                </a14:m>
                <a:r>
                  <a:rPr lang="ru-RU" dirty="0" smtClean="0"/>
                  <a:t>   </a:t>
                </a:r>
                <a:r>
                  <a:rPr lang="ru-RU" baseline="-25000" dirty="0" smtClean="0"/>
                  <a:t>  </a:t>
                </a:r>
                <a:endParaRPr lang="ru-RU" dirty="0"/>
              </a:p>
            </p:txBody>
          </p:sp>
        </mc:Choice>
        <mc:Fallback xmlns="">
          <p:sp>
            <p:nvSpPr>
              <p:cNvPr id="11" name="Объект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32040" y="908050"/>
                <a:ext cx="504056" cy="1268681"/>
              </a:xfrm>
              <a:prstGeom prst="rect">
                <a:avLst/>
              </a:prstGeom>
              <a:blipFill rotWithShape="1">
                <a:blip r:embed="rId4"/>
                <a:stretch>
                  <a:fillRect r="-3373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2</a:t>
            </a:r>
            <a:endParaRPr lang="ru-RU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/>
              <p:cNvSpPr txBox="1">
                <a:spLocks noGrp="1"/>
              </p:cNvSpPr>
              <p:nvPr>
                <p:ph idx="1"/>
              </p:nvPr>
            </p:nvSpPr>
            <p:spPr>
              <a:xfrm>
                <a:off x="1763688" y="908050"/>
                <a:ext cx="504056" cy="126868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5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54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5400" dirty="0" smtClean="0"/>
                  <a:t>   </a:t>
                </a:r>
                <a:r>
                  <a:rPr lang="ru-RU" sz="5400" baseline="-25000" dirty="0" smtClean="0"/>
                  <a:t>  </a:t>
                </a:r>
                <a:endParaRPr lang="ru-RU" sz="5400" dirty="0"/>
              </a:p>
            </p:txBody>
          </p:sp>
        </mc:Choice>
        <mc:Fallback xmlns="">
          <p:sp>
            <p:nvSpPr>
              <p:cNvPr id="5" name="Объект 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63688" y="908050"/>
                <a:ext cx="504056" cy="126868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Объект 4"/>
          <p:cNvSpPr txBox="1">
            <a:spLocks/>
          </p:cNvSpPr>
          <p:nvPr/>
        </p:nvSpPr>
        <p:spPr bwMode="auto">
          <a:xfrm>
            <a:off x="2552368" y="1124744"/>
            <a:ext cx="50405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ru-RU" sz="5400" dirty="0" smtClean="0"/>
              <a:t>+   </a:t>
            </a:r>
            <a:r>
              <a:rPr lang="ru-RU" sz="5400" baseline="-25000" dirty="0" smtClean="0"/>
              <a:t>  </a:t>
            </a:r>
            <a:endParaRPr lang="ru-RU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Объект 4"/>
              <p:cNvSpPr txBox="1">
                <a:spLocks/>
              </p:cNvSpPr>
              <p:nvPr/>
            </p:nvSpPr>
            <p:spPr bwMode="auto">
              <a:xfrm>
                <a:off x="3419872" y="909781"/>
                <a:ext cx="504056" cy="1265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charset="0"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54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ru-RU" sz="54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dirty="0" smtClean="0"/>
                  <a:t>   </a:t>
                </a:r>
                <a:r>
                  <a:rPr lang="ru-RU" baseline="-25000" dirty="0" smtClean="0"/>
                  <a:t>  </a:t>
                </a:r>
                <a:endParaRPr lang="ru-RU" dirty="0"/>
              </a:p>
            </p:txBody>
          </p:sp>
        </mc:Choice>
        <mc:Fallback xmlns="">
          <p:sp>
            <p:nvSpPr>
              <p:cNvPr id="9" name="Объект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19872" y="909781"/>
                <a:ext cx="504056" cy="126521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Объект 4"/>
          <p:cNvSpPr txBox="1">
            <a:spLocks/>
          </p:cNvSpPr>
          <p:nvPr/>
        </p:nvSpPr>
        <p:spPr bwMode="auto">
          <a:xfrm>
            <a:off x="4283968" y="886249"/>
            <a:ext cx="50405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ru-RU" sz="5400" dirty="0"/>
              <a:t>=</a:t>
            </a:r>
            <a:r>
              <a:rPr lang="ru-RU" sz="5400" dirty="0" smtClean="0"/>
              <a:t>   </a:t>
            </a:r>
            <a:r>
              <a:rPr lang="ru-RU" sz="5400" baseline="-25000" dirty="0" smtClean="0"/>
              <a:t>  </a:t>
            </a:r>
            <a:endParaRPr lang="ru-RU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Объект 4"/>
              <p:cNvSpPr txBox="1">
                <a:spLocks/>
              </p:cNvSpPr>
              <p:nvPr/>
            </p:nvSpPr>
            <p:spPr bwMode="auto">
              <a:xfrm>
                <a:off x="4932040" y="910390"/>
                <a:ext cx="504056" cy="1264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charset="0"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54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ru-RU" sz="5400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ru-RU" dirty="0" smtClean="0"/>
                  <a:t>   </a:t>
                </a:r>
                <a:r>
                  <a:rPr lang="ru-RU" baseline="-25000" dirty="0" smtClean="0"/>
                  <a:t>  </a:t>
                </a:r>
                <a:endParaRPr lang="ru-RU" dirty="0"/>
              </a:p>
            </p:txBody>
          </p:sp>
        </mc:Choice>
        <mc:Fallback xmlns="">
          <p:sp>
            <p:nvSpPr>
              <p:cNvPr id="11" name="Объект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32040" y="910390"/>
                <a:ext cx="504056" cy="1264000"/>
              </a:xfrm>
              <a:prstGeom prst="rect">
                <a:avLst/>
              </a:prstGeom>
              <a:blipFill rotWithShape="1">
                <a:blip r:embed="rId4"/>
                <a:stretch>
                  <a:fillRect r="-3373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714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3</a:t>
            </a:r>
            <a:endParaRPr lang="ru-RU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/>
              <p:cNvSpPr txBox="1">
                <a:spLocks noGrp="1"/>
              </p:cNvSpPr>
              <p:nvPr>
                <p:ph idx="1"/>
              </p:nvPr>
            </p:nvSpPr>
            <p:spPr>
              <a:xfrm>
                <a:off x="1763688" y="908050"/>
                <a:ext cx="504056" cy="126868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5400" b="0" i="1" smtClean="0">
                            <a:latin typeface="Cambria Math"/>
                          </a:rPr>
                          <m:t>14</m:t>
                        </m:r>
                      </m:num>
                      <m:den>
                        <m:r>
                          <a:rPr lang="ru-RU" sz="5400" b="0" i="1" smtClean="0">
                            <a:latin typeface="Cambria Math"/>
                          </a:rPr>
                          <m:t>22</m:t>
                        </m:r>
                      </m:den>
                    </m:f>
                  </m:oMath>
                </a14:m>
                <a:r>
                  <a:rPr lang="ru-RU" sz="5400" dirty="0" smtClean="0"/>
                  <a:t>   </a:t>
                </a:r>
                <a:r>
                  <a:rPr lang="ru-RU" sz="5400" baseline="-25000" dirty="0" smtClean="0"/>
                  <a:t>  </a:t>
                </a:r>
                <a:endParaRPr lang="ru-RU" sz="5400" dirty="0"/>
              </a:p>
            </p:txBody>
          </p:sp>
        </mc:Choice>
        <mc:Fallback xmlns="">
          <p:sp>
            <p:nvSpPr>
              <p:cNvPr id="5" name="Объект 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63688" y="908050"/>
                <a:ext cx="504056" cy="1268681"/>
              </a:xfrm>
              <a:prstGeom prst="rect">
                <a:avLst/>
              </a:prstGeom>
              <a:blipFill rotWithShape="1">
                <a:blip r:embed="rId2"/>
                <a:stretch>
                  <a:fillRect r="-337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Объект 4"/>
          <p:cNvSpPr txBox="1">
            <a:spLocks/>
          </p:cNvSpPr>
          <p:nvPr/>
        </p:nvSpPr>
        <p:spPr bwMode="auto">
          <a:xfrm>
            <a:off x="2804396" y="1080725"/>
            <a:ext cx="50405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ru-RU" sz="5400" dirty="0" smtClean="0"/>
              <a:t>-   </a:t>
            </a:r>
            <a:r>
              <a:rPr lang="ru-RU" sz="5400" baseline="-25000" dirty="0" smtClean="0"/>
              <a:t>  </a:t>
            </a:r>
            <a:endParaRPr lang="ru-RU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Объект 4"/>
              <p:cNvSpPr txBox="1">
                <a:spLocks/>
              </p:cNvSpPr>
              <p:nvPr/>
            </p:nvSpPr>
            <p:spPr bwMode="auto">
              <a:xfrm>
                <a:off x="3419872" y="908050"/>
                <a:ext cx="504056" cy="12686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charset="0"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5400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ru-RU" sz="5400" b="0" i="1" smtClean="0">
                            <a:latin typeface="Cambria Math"/>
                          </a:rPr>
                          <m:t>22</m:t>
                        </m:r>
                      </m:den>
                    </m:f>
                  </m:oMath>
                </a14:m>
                <a:r>
                  <a:rPr lang="ru-RU" dirty="0" smtClean="0"/>
                  <a:t>   </a:t>
                </a:r>
                <a:r>
                  <a:rPr lang="ru-RU" baseline="-25000" dirty="0" smtClean="0"/>
                  <a:t>  </a:t>
                </a:r>
                <a:endParaRPr lang="ru-RU" dirty="0"/>
              </a:p>
            </p:txBody>
          </p:sp>
        </mc:Choice>
        <mc:Fallback xmlns="">
          <p:sp>
            <p:nvSpPr>
              <p:cNvPr id="9" name="Объект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19872" y="908050"/>
                <a:ext cx="504056" cy="1268681"/>
              </a:xfrm>
              <a:prstGeom prst="rect">
                <a:avLst/>
              </a:prstGeom>
              <a:blipFill rotWithShape="1">
                <a:blip r:embed="rId3"/>
                <a:stretch>
                  <a:fillRect r="-3373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Объект 4"/>
          <p:cNvSpPr txBox="1">
            <a:spLocks/>
          </p:cNvSpPr>
          <p:nvPr/>
        </p:nvSpPr>
        <p:spPr bwMode="auto">
          <a:xfrm>
            <a:off x="4283968" y="886249"/>
            <a:ext cx="50405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ru-RU" sz="5400" dirty="0"/>
              <a:t>=</a:t>
            </a:r>
            <a:r>
              <a:rPr lang="ru-RU" sz="5400" dirty="0" smtClean="0"/>
              <a:t>   </a:t>
            </a:r>
            <a:r>
              <a:rPr lang="ru-RU" sz="5400" baseline="-25000" dirty="0" smtClean="0"/>
              <a:t>  </a:t>
            </a:r>
            <a:endParaRPr lang="ru-RU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Объект 4"/>
              <p:cNvSpPr txBox="1">
                <a:spLocks/>
              </p:cNvSpPr>
              <p:nvPr/>
            </p:nvSpPr>
            <p:spPr bwMode="auto">
              <a:xfrm>
                <a:off x="4932040" y="908050"/>
                <a:ext cx="504056" cy="12686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charset="0"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54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ru-RU" sz="5400" b="0" i="1" smtClean="0">
                            <a:latin typeface="Cambria Math"/>
                          </a:rPr>
                          <m:t>22</m:t>
                        </m:r>
                      </m:den>
                    </m:f>
                  </m:oMath>
                </a14:m>
                <a:r>
                  <a:rPr lang="ru-RU" dirty="0" smtClean="0"/>
                  <a:t>   </a:t>
                </a:r>
                <a:r>
                  <a:rPr lang="ru-RU" baseline="-25000" dirty="0" smtClean="0"/>
                  <a:t>  </a:t>
                </a:r>
                <a:endParaRPr lang="ru-RU" dirty="0"/>
              </a:p>
            </p:txBody>
          </p:sp>
        </mc:Choice>
        <mc:Fallback xmlns="">
          <p:sp>
            <p:nvSpPr>
              <p:cNvPr id="11" name="Объект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32040" y="908050"/>
                <a:ext cx="504056" cy="1268681"/>
              </a:xfrm>
              <a:prstGeom prst="rect">
                <a:avLst/>
              </a:prstGeom>
              <a:blipFill rotWithShape="1">
                <a:blip r:embed="rId4"/>
                <a:stretch>
                  <a:fillRect r="-3373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714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4</a:t>
            </a:r>
            <a:endParaRPr lang="ru-RU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/>
              <p:cNvSpPr txBox="1">
                <a:spLocks noGrp="1"/>
              </p:cNvSpPr>
              <p:nvPr>
                <p:ph idx="1"/>
              </p:nvPr>
            </p:nvSpPr>
            <p:spPr>
              <a:xfrm>
                <a:off x="1763688" y="909781"/>
                <a:ext cx="504056" cy="1265218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5400" b="0" i="1" smtClean="0">
                            <a:latin typeface="Cambria Math"/>
                          </a:rPr>
                          <m:t>48</m:t>
                        </m:r>
                      </m:num>
                      <m:den>
                        <m:r>
                          <a:rPr lang="ru-RU" sz="5400" b="0" i="1" smtClean="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r>
                  <a:rPr lang="ru-RU" sz="5400" dirty="0" smtClean="0"/>
                  <a:t>   </a:t>
                </a:r>
                <a:r>
                  <a:rPr lang="ru-RU" sz="5400" baseline="-25000" dirty="0" smtClean="0"/>
                  <a:t>  </a:t>
                </a:r>
                <a:endParaRPr lang="ru-RU" sz="5400" dirty="0"/>
              </a:p>
            </p:txBody>
          </p:sp>
        </mc:Choice>
        <mc:Fallback xmlns="">
          <p:sp>
            <p:nvSpPr>
              <p:cNvPr id="5" name="Объект 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63688" y="909781"/>
                <a:ext cx="504056" cy="1265218"/>
              </a:xfrm>
              <a:prstGeom prst="rect">
                <a:avLst/>
              </a:prstGeom>
              <a:blipFill rotWithShape="1">
                <a:blip r:embed="rId2"/>
                <a:stretch>
                  <a:fillRect r="-903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Объект 4"/>
          <p:cNvSpPr txBox="1">
            <a:spLocks/>
          </p:cNvSpPr>
          <p:nvPr/>
        </p:nvSpPr>
        <p:spPr bwMode="auto">
          <a:xfrm>
            <a:off x="2804396" y="908050"/>
            <a:ext cx="50405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ru-RU" sz="5400" dirty="0" smtClean="0"/>
              <a:t>+   </a:t>
            </a:r>
            <a:r>
              <a:rPr lang="ru-RU" sz="5400" baseline="-25000" dirty="0" smtClean="0"/>
              <a:t>  </a:t>
            </a:r>
            <a:endParaRPr lang="ru-RU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Объект 4"/>
              <p:cNvSpPr txBox="1">
                <a:spLocks/>
              </p:cNvSpPr>
              <p:nvPr/>
            </p:nvSpPr>
            <p:spPr bwMode="auto">
              <a:xfrm>
                <a:off x="3419872" y="902119"/>
                <a:ext cx="504056" cy="1280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charset="0"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5400" b="0" i="1" smtClean="0">
                            <a:latin typeface="Cambria Math"/>
                          </a:rPr>
                          <m:t>51</m:t>
                        </m:r>
                      </m:num>
                      <m:den>
                        <m:r>
                          <a:rPr lang="ru-RU" sz="5400" b="0" i="1" smtClean="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r>
                  <a:rPr lang="ru-RU" dirty="0" smtClean="0"/>
                  <a:t>   </a:t>
                </a:r>
                <a:r>
                  <a:rPr lang="ru-RU" baseline="-25000" dirty="0" smtClean="0"/>
                  <a:t>  </a:t>
                </a:r>
                <a:endParaRPr lang="ru-RU" dirty="0"/>
              </a:p>
            </p:txBody>
          </p:sp>
        </mc:Choice>
        <mc:Fallback xmlns="">
          <p:sp>
            <p:nvSpPr>
              <p:cNvPr id="9" name="Объект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19872" y="902119"/>
                <a:ext cx="504056" cy="1280543"/>
              </a:xfrm>
              <a:prstGeom prst="rect">
                <a:avLst/>
              </a:prstGeom>
              <a:blipFill rotWithShape="1">
                <a:blip r:embed="rId3"/>
                <a:stretch>
                  <a:fillRect r="-9036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Объект 4"/>
          <p:cNvSpPr txBox="1">
            <a:spLocks/>
          </p:cNvSpPr>
          <p:nvPr/>
        </p:nvSpPr>
        <p:spPr bwMode="auto">
          <a:xfrm>
            <a:off x="4427984" y="1052736"/>
            <a:ext cx="50405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ru-RU" sz="5400" dirty="0"/>
              <a:t>=</a:t>
            </a:r>
            <a:r>
              <a:rPr lang="ru-RU" sz="5400" dirty="0" smtClean="0"/>
              <a:t>   </a:t>
            </a:r>
            <a:r>
              <a:rPr lang="ru-RU" sz="5400" baseline="-25000" dirty="0" smtClean="0"/>
              <a:t>  </a:t>
            </a:r>
            <a:endParaRPr lang="ru-RU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Объект 4"/>
              <p:cNvSpPr txBox="1">
                <a:spLocks/>
              </p:cNvSpPr>
              <p:nvPr/>
            </p:nvSpPr>
            <p:spPr bwMode="auto">
              <a:xfrm>
                <a:off x="5004048" y="916931"/>
                <a:ext cx="504056" cy="12657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charset="0"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5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5400" b="0" i="1" smtClean="0"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r>
                  <a:rPr lang="ru-RU" dirty="0" smtClean="0"/>
                  <a:t>   </a:t>
                </a:r>
                <a:r>
                  <a:rPr lang="ru-RU" baseline="-25000" dirty="0" smtClean="0"/>
                  <a:t>  </a:t>
                </a:r>
                <a:endParaRPr lang="ru-RU" dirty="0"/>
              </a:p>
            </p:txBody>
          </p:sp>
        </mc:Choice>
        <mc:Fallback xmlns="">
          <p:sp>
            <p:nvSpPr>
              <p:cNvPr id="11" name="Объект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04048" y="916931"/>
                <a:ext cx="504056" cy="12657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714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5</a:t>
            </a:r>
            <a:endParaRPr lang="ru-RU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/>
              <p:cNvSpPr txBox="1">
                <a:spLocks noGrp="1"/>
              </p:cNvSpPr>
              <p:nvPr>
                <p:ph idx="1"/>
              </p:nvPr>
            </p:nvSpPr>
            <p:spPr>
              <a:xfrm>
                <a:off x="1763688" y="908050"/>
                <a:ext cx="504056" cy="126868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5400" b="0" i="1" smtClean="0">
                            <a:latin typeface="Cambria Math"/>
                          </a:rPr>
                          <m:t>38</m:t>
                        </m:r>
                      </m:num>
                      <m:den>
                        <m:r>
                          <a:rPr lang="ru-RU" sz="5400" b="0" i="1" smtClean="0">
                            <a:latin typeface="Cambria Math"/>
                          </a:rPr>
                          <m:t>60</m:t>
                        </m:r>
                      </m:den>
                    </m:f>
                  </m:oMath>
                </a14:m>
                <a:r>
                  <a:rPr lang="ru-RU" sz="5400" dirty="0" smtClean="0"/>
                  <a:t>   </a:t>
                </a:r>
                <a:r>
                  <a:rPr lang="ru-RU" sz="5400" baseline="-25000" dirty="0" smtClean="0"/>
                  <a:t>  </a:t>
                </a:r>
                <a:endParaRPr lang="ru-RU" sz="5400" dirty="0"/>
              </a:p>
            </p:txBody>
          </p:sp>
        </mc:Choice>
        <mc:Fallback xmlns="">
          <p:sp>
            <p:nvSpPr>
              <p:cNvPr id="5" name="Объект 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63688" y="908050"/>
                <a:ext cx="504056" cy="1268681"/>
              </a:xfrm>
              <a:prstGeom prst="rect">
                <a:avLst/>
              </a:prstGeom>
              <a:blipFill rotWithShape="1">
                <a:blip r:embed="rId2"/>
                <a:stretch>
                  <a:fillRect r="-337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Объект 4"/>
          <p:cNvSpPr txBox="1">
            <a:spLocks/>
          </p:cNvSpPr>
          <p:nvPr/>
        </p:nvSpPr>
        <p:spPr bwMode="auto">
          <a:xfrm>
            <a:off x="2798336" y="1080725"/>
            <a:ext cx="50405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ru-RU" sz="5400" dirty="0"/>
              <a:t>-</a:t>
            </a:r>
            <a:r>
              <a:rPr lang="ru-RU" sz="5400" dirty="0" smtClean="0"/>
              <a:t>   </a:t>
            </a:r>
            <a:r>
              <a:rPr lang="ru-RU" sz="5400" baseline="-25000" dirty="0" smtClean="0"/>
              <a:t>  </a:t>
            </a:r>
            <a:endParaRPr lang="ru-RU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Объект 4"/>
              <p:cNvSpPr txBox="1">
                <a:spLocks/>
              </p:cNvSpPr>
              <p:nvPr/>
            </p:nvSpPr>
            <p:spPr bwMode="auto">
              <a:xfrm>
                <a:off x="3419872" y="908915"/>
                <a:ext cx="504056" cy="1266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charset="0"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5400" b="0" i="1" smtClean="0">
                            <a:latin typeface="Cambria Math"/>
                          </a:rPr>
                          <m:t>19</m:t>
                        </m:r>
                      </m:num>
                      <m:den>
                        <m:r>
                          <a:rPr lang="ru-RU" sz="5400" b="0" i="1" smtClean="0">
                            <a:latin typeface="Cambria Math"/>
                          </a:rPr>
                          <m:t>60</m:t>
                        </m:r>
                      </m:den>
                    </m:f>
                  </m:oMath>
                </a14:m>
                <a:r>
                  <a:rPr lang="ru-RU" dirty="0" smtClean="0"/>
                  <a:t>   </a:t>
                </a:r>
                <a:r>
                  <a:rPr lang="ru-RU" baseline="-25000" dirty="0" smtClean="0"/>
                  <a:t>  </a:t>
                </a:r>
                <a:endParaRPr lang="ru-RU" dirty="0"/>
              </a:p>
            </p:txBody>
          </p:sp>
        </mc:Choice>
        <mc:Fallback xmlns="">
          <p:sp>
            <p:nvSpPr>
              <p:cNvPr id="9" name="Объект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19872" y="908915"/>
                <a:ext cx="504056" cy="1266950"/>
              </a:xfrm>
              <a:prstGeom prst="rect">
                <a:avLst/>
              </a:prstGeom>
              <a:blipFill rotWithShape="1">
                <a:blip r:embed="rId3"/>
                <a:stretch>
                  <a:fillRect r="-3373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Объект 4"/>
          <p:cNvSpPr txBox="1">
            <a:spLocks/>
          </p:cNvSpPr>
          <p:nvPr/>
        </p:nvSpPr>
        <p:spPr bwMode="auto">
          <a:xfrm>
            <a:off x="4283968" y="886249"/>
            <a:ext cx="50405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ru-RU" sz="5400" dirty="0"/>
              <a:t>=</a:t>
            </a:r>
            <a:r>
              <a:rPr lang="ru-RU" sz="5400" dirty="0" smtClean="0"/>
              <a:t>   </a:t>
            </a:r>
            <a:r>
              <a:rPr lang="ru-RU" sz="5400" baseline="-25000" dirty="0" smtClean="0"/>
              <a:t>  </a:t>
            </a:r>
            <a:endParaRPr lang="ru-RU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Объект 4"/>
              <p:cNvSpPr txBox="1">
                <a:spLocks/>
              </p:cNvSpPr>
              <p:nvPr/>
            </p:nvSpPr>
            <p:spPr bwMode="auto">
              <a:xfrm>
                <a:off x="4932040" y="908050"/>
                <a:ext cx="504056" cy="12686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charset="0"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5400" b="0" i="1" smtClean="0">
                            <a:latin typeface="Cambria Math"/>
                          </a:rPr>
                          <m:t>19</m:t>
                        </m:r>
                      </m:num>
                      <m:den>
                        <m:r>
                          <a:rPr lang="ru-RU" sz="5400" b="0" i="1" smtClean="0">
                            <a:latin typeface="Cambria Math"/>
                          </a:rPr>
                          <m:t>60</m:t>
                        </m:r>
                      </m:den>
                    </m:f>
                  </m:oMath>
                </a14:m>
                <a:r>
                  <a:rPr lang="ru-RU" dirty="0" smtClean="0"/>
                  <a:t>   </a:t>
                </a:r>
                <a:r>
                  <a:rPr lang="ru-RU" baseline="-25000" dirty="0" smtClean="0"/>
                  <a:t>  </a:t>
                </a:r>
                <a:endParaRPr lang="ru-RU" dirty="0"/>
              </a:p>
            </p:txBody>
          </p:sp>
        </mc:Choice>
        <mc:Fallback xmlns="">
          <p:sp>
            <p:nvSpPr>
              <p:cNvPr id="11" name="Объект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32040" y="908050"/>
                <a:ext cx="504056" cy="1268681"/>
              </a:xfrm>
              <a:prstGeom prst="rect">
                <a:avLst/>
              </a:prstGeom>
              <a:blipFill rotWithShape="1">
                <a:blip r:embed="rId4"/>
                <a:stretch>
                  <a:fillRect r="-3373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714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 txBox="1">
            <a:spLocks noGrp="1"/>
          </p:cNvSpPr>
          <p:nvPr>
            <p:ph idx="1"/>
          </p:nvPr>
        </p:nvSpPr>
        <p:spPr>
          <a:xfrm>
            <a:off x="1763688" y="1034559"/>
            <a:ext cx="504056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indent="0">
              <a:buNone/>
            </a:pPr>
            <a:r>
              <a:rPr lang="ru-RU" sz="6600" dirty="0" smtClean="0"/>
              <a:t>1</a:t>
            </a:r>
            <a:r>
              <a:rPr lang="ru-RU" sz="5400" dirty="0" smtClean="0"/>
              <a:t>   </a:t>
            </a:r>
            <a:r>
              <a:rPr lang="ru-RU" sz="5400" baseline="-25000" dirty="0" smtClean="0"/>
              <a:t>  </a:t>
            </a:r>
            <a:endParaRPr lang="ru-RU" sz="5400" dirty="0"/>
          </a:p>
        </p:txBody>
      </p:sp>
      <p:sp>
        <p:nvSpPr>
          <p:cNvPr id="8" name="Объект 4"/>
          <p:cNvSpPr txBox="1">
            <a:spLocks/>
          </p:cNvSpPr>
          <p:nvPr/>
        </p:nvSpPr>
        <p:spPr bwMode="auto">
          <a:xfrm>
            <a:off x="2699792" y="1080725"/>
            <a:ext cx="50405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ru-RU" sz="5400" dirty="0"/>
              <a:t>-</a:t>
            </a:r>
            <a:r>
              <a:rPr lang="ru-RU" sz="5400" dirty="0" smtClean="0"/>
              <a:t>   </a:t>
            </a:r>
            <a:r>
              <a:rPr lang="ru-RU" sz="5400" baseline="-25000" dirty="0" smtClean="0"/>
              <a:t>  </a:t>
            </a:r>
            <a:endParaRPr lang="ru-RU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Объект 4"/>
              <p:cNvSpPr txBox="1">
                <a:spLocks/>
              </p:cNvSpPr>
              <p:nvPr/>
            </p:nvSpPr>
            <p:spPr bwMode="auto">
              <a:xfrm>
                <a:off x="3419872" y="902119"/>
                <a:ext cx="504056" cy="1280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charset="0"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54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ru-RU" sz="54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ru-RU" dirty="0" smtClean="0"/>
                  <a:t>   </a:t>
                </a:r>
                <a:r>
                  <a:rPr lang="ru-RU" baseline="-25000" dirty="0" smtClean="0"/>
                  <a:t>  </a:t>
                </a:r>
                <a:endParaRPr lang="ru-RU" dirty="0"/>
              </a:p>
            </p:txBody>
          </p:sp>
        </mc:Choice>
        <mc:Fallback xmlns="">
          <p:sp>
            <p:nvSpPr>
              <p:cNvPr id="9" name="Объект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19872" y="902119"/>
                <a:ext cx="504056" cy="128054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Объект 4"/>
          <p:cNvSpPr txBox="1">
            <a:spLocks/>
          </p:cNvSpPr>
          <p:nvPr/>
        </p:nvSpPr>
        <p:spPr bwMode="auto">
          <a:xfrm>
            <a:off x="4283968" y="1080725"/>
            <a:ext cx="50405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ru-RU" sz="5400" dirty="0"/>
              <a:t>=</a:t>
            </a:r>
            <a:r>
              <a:rPr lang="ru-RU" sz="5400" dirty="0" smtClean="0"/>
              <a:t>   </a:t>
            </a:r>
            <a:r>
              <a:rPr lang="ru-RU" sz="5400" baseline="-25000" dirty="0" smtClean="0"/>
              <a:t>  </a:t>
            </a:r>
            <a:endParaRPr lang="ru-RU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Объект 4"/>
              <p:cNvSpPr txBox="1">
                <a:spLocks/>
              </p:cNvSpPr>
              <p:nvPr/>
            </p:nvSpPr>
            <p:spPr bwMode="auto">
              <a:xfrm>
                <a:off x="4932040" y="902119"/>
                <a:ext cx="504056" cy="1280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charset="0"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54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ru-RU" sz="54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ru-RU" dirty="0" smtClean="0"/>
                  <a:t>   </a:t>
                </a:r>
                <a:r>
                  <a:rPr lang="ru-RU" baseline="-25000" dirty="0" smtClean="0"/>
                  <a:t>  </a:t>
                </a:r>
                <a:endParaRPr lang="ru-RU" dirty="0"/>
              </a:p>
            </p:txBody>
          </p:sp>
        </mc:Choice>
        <mc:Fallback xmlns="">
          <p:sp>
            <p:nvSpPr>
              <p:cNvPr id="11" name="Объект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32040" y="902119"/>
                <a:ext cx="504056" cy="128054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714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7</a:t>
            </a:r>
            <a:endParaRPr lang="ru-RU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/>
              <p:cNvSpPr txBox="1">
                <a:spLocks noGrp="1"/>
              </p:cNvSpPr>
              <p:nvPr>
                <p:ph idx="1"/>
              </p:nvPr>
            </p:nvSpPr>
            <p:spPr>
              <a:xfrm>
                <a:off x="1763688" y="908915"/>
                <a:ext cx="504056" cy="126695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5400" b="0" i="1" smtClean="0">
                            <a:latin typeface="Cambria Math"/>
                          </a:rPr>
                          <m:t>16</m:t>
                        </m:r>
                      </m:num>
                      <m:den>
                        <m:r>
                          <a:rPr lang="ru-RU" sz="5400" b="0" i="1" smtClean="0">
                            <a:latin typeface="Cambria Math"/>
                          </a:rPr>
                          <m:t>37</m:t>
                        </m:r>
                      </m:den>
                    </m:f>
                  </m:oMath>
                </a14:m>
                <a:r>
                  <a:rPr lang="ru-RU" sz="5400" dirty="0" smtClean="0"/>
                  <a:t>   </a:t>
                </a:r>
                <a:r>
                  <a:rPr lang="ru-RU" sz="5400" baseline="-25000" dirty="0" smtClean="0"/>
                  <a:t>  </a:t>
                </a:r>
                <a:endParaRPr lang="ru-RU" sz="5400" dirty="0"/>
              </a:p>
            </p:txBody>
          </p:sp>
        </mc:Choice>
        <mc:Fallback xmlns="">
          <p:sp>
            <p:nvSpPr>
              <p:cNvPr id="5" name="Объект 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63688" y="908915"/>
                <a:ext cx="504056" cy="1266950"/>
              </a:xfrm>
              <a:prstGeom prst="rect">
                <a:avLst/>
              </a:prstGeom>
              <a:blipFill rotWithShape="1">
                <a:blip r:embed="rId2"/>
                <a:stretch>
                  <a:fillRect r="-337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Объект 4"/>
          <p:cNvSpPr txBox="1">
            <a:spLocks/>
          </p:cNvSpPr>
          <p:nvPr/>
        </p:nvSpPr>
        <p:spPr bwMode="auto">
          <a:xfrm>
            <a:off x="2804396" y="1080725"/>
            <a:ext cx="50405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ru-RU" sz="5400" dirty="0" smtClean="0"/>
              <a:t>+   </a:t>
            </a:r>
            <a:r>
              <a:rPr lang="ru-RU" sz="5400" baseline="-25000" dirty="0" smtClean="0"/>
              <a:t>  </a:t>
            </a:r>
            <a:endParaRPr lang="ru-RU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Объект 4"/>
              <p:cNvSpPr txBox="1">
                <a:spLocks/>
              </p:cNvSpPr>
              <p:nvPr/>
            </p:nvSpPr>
            <p:spPr bwMode="auto">
              <a:xfrm>
                <a:off x="3419872" y="908915"/>
                <a:ext cx="504056" cy="1266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charset="0"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5400" b="0" i="1" smtClean="0">
                            <a:latin typeface="Cambria Math"/>
                          </a:rPr>
                          <m:t>14</m:t>
                        </m:r>
                      </m:num>
                      <m:den>
                        <m:r>
                          <a:rPr lang="ru-RU" sz="5400" b="0" i="1" smtClean="0">
                            <a:latin typeface="Cambria Math"/>
                          </a:rPr>
                          <m:t>37</m:t>
                        </m:r>
                      </m:den>
                    </m:f>
                  </m:oMath>
                </a14:m>
                <a:r>
                  <a:rPr lang="ru-RU" dirty="0" smtClean="0"/>
                  <a:t>   </a:t>
                </a:r>
                <a:r>
                  <a:rPr lang="ru-RU" baseline="-25000" dirty="0" smtClean="0"/>
                  <a:t>  </a:t>
                </a:r>
                <a:endParaRPr lang="ru-RU" dirty="0"/>
              </a:p>
            </p:txBody>
          </p:sp>
        </mc:Choice>
        <mc:Fallback xmlns="">
          <p:sp>
            <p:nvSpPr>
              <p:cNvPr id="9" name="Объект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19872" y="908915"/>
                <a:ext cx="504056" cy="1266950"/>
              </a:xfrm>
              <a:prstGeom prst="rect">
                <a:avLst/>
              </a:prstGeom>
              <a:blipFill rotWithShape="1">
                <a:blip r:embed="rId3"/>
                <a:stretch>
                  <a:fillRect r="-3373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Объект 4"/>
          <p:cNvSpPr txBox="1">
            <a:spLocks/>
          </p:cNvSpPr>
          <p:nvPr/>
        </p:nvSpPr>
        <p:spPr bwMode="auto">
          <a:xfrm>
            <a:off x="4310806" y="1080725"/>
            <a:ext cx="50405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ru-RU" sz="5400" dirty="0" smtClean="0"/>
              <a:t>-  </a:t>
            </a:r>
            <a:r>
              <a:rPr lang="ru-RU" sz="5400" baseline="-25000" dirty="0" smtClean="0"/>
              <a:t>  </a:t>
            </a:r>
            <a:endParaRPr lang="ru-RU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Объект 4"/>
              <p:cNvSpPr txBox="1">
                <a:spLocks/>
              </p:cNvSpPr>
              <p:nvPr/>
            </p:nvSpPr>
            <p:spPr bwMode="auto">
              <a:xfrm>
                <a:off x="4932040" y="902119"/>
                <a:ext cx="504056" cy="1280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charset="0"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54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ru-RU" sz="5400" b="0" i="1" smtClean="0">
                            <a:latin typeface="Cambria Math"/>
                          </a:rPr>
                          <m:t>37</m:t>
                        </m:r>
                      </m:den>
                    </m:f>
                  </m:oMath>
                </a14:m>
                <a:r>
                  <a:rPr lang="ru-RU" dirty="0" smtClean="0"/>
                  <a:t>   </a:t>
                </a:r>
                <a:r>
                  <a:rPr lang="ru-RU" baseline="-25000" dirty="0" smtClean="0"/>
                  <a:t>  </a:t>
                </a:r>
                <a:endParaRPr lang="ru-RU" dirty="0"/>
              </a:p>
            </p:txBody>
          </p:sp>
        </mc:Choice>
        <mc:Fallback xmlns="">
          <p:sp>
            <p:nvSpPr>
              <p:cNvPr id="11" name="Объект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32040" y="902119"/>
                <a:ext cx="504056" cy="1280543"/>
              </a:xfrm>
              <a:prstGeom prst="rect">
                <a:avLst/>
              </a:prstGeom>
              <a:blipFill rotWithShape="1">
                <a:blip r:embed="rId4"/>
                <a:stretch>
                  <a:fillRect r="-3373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Объект 4"/>
          <p:cNvSpPr txBox="1">
            <a:spLocks/>
          </p:cNvSpPr>
          <p:nvPr/>
        </p:nvSpPr>
        <p:spPr bwMode="auto">
          <a:xfrm>
            <a:off x="5931449" y="1080725"/>
            <a:ext cx="50405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ru-RU" sz="5400" dirty="0"/>
              <a:t>=</a:t>
            </a:r>
            <a:r>
              <a:rPr lang="ru-RU" sz="5400" dirty="0" smtClean="0"/>
              <a:t>   </a:t>
            </a:r>
            <a:r>
              <a:rPr lang="ru-RU" sz="5400" baseline="-25000" dirty="0" smtClean="0"/>
              <a:t>  </a:t>
            </a:r>
            <a:endParaRPr lang="ru-RU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Объект 4"/>
              <p:cNvSpPr txBox="1">
                <a:spLocks/>
              </p:cNvSpPr>
              <p:nvPr/>
            </p:nvSpPr>
            <p:spPr bwMode="auto">
              <a:xfrm>
                <a:off x="6695181" y="895322"/>
                <a:ext cx="504056" cy="1280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charset="0"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5400" b="0" i="1" smtClean="0">
                            <a:latin typeface="Cambria Math"/>
                          </a:rPr>
                          <m:t>25</m:t>
                        </m:r>
                      </m:num>
                      <m:den>
                        <m:r>
                          <a:rPr lang="ru-RU" sz="5400" b="0" i="1" smtClean="0">
                            <a:latin typeface="Cambria Math"/>
                          </a:rPr>
                          <m:t>37</m:t>
                        </m:r>
                      </m:den>
                    </m:f>
                  </m:oMath>
                </a14:m>
                <a:r>
                  <a:rPr lang="ru-RU" dirty="0" smtClean="0"/>
                  <a:t>   </a:t>
                </a:r>
                <a:r>
                  <a:rPr lang="ru-RU" baseline="-25000" dirty="0" smtClean="0"/>
                  <a:t>  </a:t>
                </a:r>
                <a:endParaRPr lang="ru-RU" dirty="0"/>
              </a:p>
            </p:txBody>
          </p:sp>
        </mc:Choice>
        <mc:Fallback xmlns="">
          <p:sp>
            <p:nvSpPr>
              <p:cNvPr id="14" name="Объект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95181" y="895322"/>
                <a:ext cx="504056" cy="1280543"/>
              </a:xfrm>
              <a:prstGeom prst="rect">
                <a:avLst/>
              </a:prstGeom>
              <a:blipFill rotWithShape="1">
                <a:blip r:embed="rId5"/>
                <a:stretch>
                  <a:fillRect r="-3373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714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/>
      <p:bldP spid="9" grpId="0"/>
      <p:bldP spid="10" grpId="0"/>
      <p:bldP spid="11" grpId="0"/>
      <p:bldP spid="12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8</a:t>
            </a:r>
            <a:endParaRPr lang="ru-RU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/>
              <p:cNvSpPr txBox="1">
                <a:spLocks noGrp="1"/>
              </p:cNvSpPr>
              <p:nvPr>
                <p:ph idx="1"/>
              </p:nvPr>
            </p:nvSpPr>
            <p:spPr>
              <a:xfrm>
                <a:off x="1763688" y="908050"/>
                <a:ext cx="504056" cy="126868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5400" b="0" i="1" smtClean="0">
                            <a:latin typeface="Cambria Math"/>
                          </a:rPr>
                          <m:t>29</m:t>
                        </m:r>
                      </m:num>
                      <m:den>
                        <m:r>
                          <a:rPr lang="ru-RU" sz="5400" b="0" i="1" smtClean="0">
                            <a:latin typeface="Cambria Math"/>
                          </a:rPr>
                          <m:t>40</m:t>
                        </m:r>
                      </m:den>
                    </m:f>
                  </m:oMath>
                </a14:m>
                <a:r>
                  <a:rPr lang="ru-RU" sz="5400" dirty="0" smtClean="0"/>
                  <a:t>   </a:t>
                </a:r>
                <a:r>
                  <a:rPr lang="ru-RU" sz="5400" baseline="-25000" dirty="0" smtClean="0"/>
                  <a:t>  </a:t>
                </a:r>
                <a:endParaRPr lang="ru-RU" sz="5400" dirty="0"/>
              </a:p>
            </p:txBody>
          </p:sp>
        </mc:Choice>
        <mc:Fallback xmlns="">
          <p:sp>
            <p:nvSpPr>
              <p:cNvPr id="5" name="Объект 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63688" y="908050"/>
                <a:ext cx="504056" cy="1268681"/>
              </a:xfrm>
              <a:prstGeom prst="rect">
                <a:avLst/>
              </a:prstGeom>
              <a:blipFill rotWithShape="1">
                <a:blip r:embed="rId2"/>
                <a:stretch>
                  <a:fillRect r="-337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Объект 4"/>
          <p:cNvSpPr txBox="1">
            <a:spLocks/>
          </p:cNvSpPr>
          <p:nvPr/>
        </p:nvSpPr>
        <p:spPr bwMode="auto">
          <a:xfrm>
            <a:off x="2804396" y="1096505"/>
            <a:ext cx="50405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ru-RU" sz="5400" dirty="0"/>
              <a:t>-</a:t>
            </a:r>
            <a:r>
              <a:rPr lang="ru-RU" sz="5400" dirty="0" smtClean="0"/>
              <a:t>   </a:t>
            </a:r>
            <a:r>
              <a:rPr lang="ru-RU" sz="5400" baseline="-25000" dirty="0" smtClean="0"/>
              <a:t>  </a:t>
            </a:r>
            <a:endParaRPr lang="ru-RU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Объект 4"/>
              <p:cNvSpPr txBox="1">
                <a:spLocks/>
              </p:cNvSpPr>
              <p:nvPr/>
            </p:nvSpPr>
            <p:spPr bwMode="auto">
              <a:xfrm>
                <a:off x="3419872" y="908915"/>
                <a:ext cx="504056" cy="1266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charset="0"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5400" b="0" i="1" smtClean="0">
                            <a:latin typeface="Cambria Math"/>
                          </a:rPr>
                          <m:t>16</m:t>
                        </m:r>
                      </m:num>
                      <m:den>
                        <m:r>
                          <a:rPr lang="ru-RU" sz="5400" b="0" i="1" smtClean="0">
                            <a:latin typeface="Cambria Math"/>
                          </a:rPr>
                          <m:t>40</m:t>
                        </m:r>
                      </m:den>
                    </m:f>
                  </m:oMath>
                </a14:m>
                <a:r>
                  <a:rPr lang="ru-RU" dirty="0" smtClean="0"/>
                  <a:t>   </a:t>
                </a:r>
                <a:r>
                  <a:rPr lang="ru-RU" baseline="-25000" dirty="0" smtClean="0"/>
                  <a:t>  </a:t>
                </a:r>
                <a:endParaRPr lang="ru-RU" dirty="0"/>
              </a:p>
            </p:txBody>
          </p:sp>
        </mc:Choice>
        <mc:Fallback xmlns="">
          <p:sp>
            <p:nvSpPr>
              <p:cNvPr id="9" name="Объект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19872" y="908915"/>
                <a:ext cx="504056" cy="1266950"/>
              </a:xfrm>
              <a:prstGeom prst="rect">
                <a:avLst/>
              </a:prstGeom>
              <a:blipFill rotWithShape="1">
                <a:blip r:embed="rId3"/>
                <a:stretch>
                  <a:fillRect r="-3373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Объект 4"/>
          <p:cNvSpPr txBox="1">
            <a:spLocks/>
          </p:cNvSpPr>
          <p:nvPr/>
        </p:nvSpPr>
        <p:spPr bwMode="auto">
          <a:xfrm>
            <a:off x="5940152" y="1086750"/>
            <a:ext cx="50405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ru-RU" sz="5400" dirty="0"/>
              <a:t>=</a:t>
            </a:r>
            <a:r>
              <a:rPr lang="ru-RU" sz="5400" dirty="0" smtClean="0"/>
              <a:t>   </a:t>
            </a:r>
            <a:r>
              <a:rPr lang="ru-RU" sz="5400" baseline="-25000" dirty="0" smtClean="0"/>
              <a:t>  </a:t>
            </a:r>
            <a:endParaRPr lang="ru-RU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Объект 4"/>
              <p:cNvSpPr txBox="1">
                <a:spLocks/>
              </p:cNvSpPr>
              <p:nvPr/>
            </p:nvSpPr>
            <p:spPr bwMode="auto">
              <a:xfrm>
                <a:off x="4932040" y="908915"/>
                <a:ext cx="504056" cy="1266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charset="0"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5400" b="0" i="1" smtClean="0">
                            <a:latin typeface="Cambria Math"/>
                          </a:rPr>
                          <m:t>13</m:t>
                        </m:r>
                      </m:num>
                      <m:den>
                        <m:r>
                          <a:rPr lang="ru-RU" sz="5400" b="0" i="1" smtClean="0">
                            <a:latin typeface="Cambria Math"/>
                          </a:rPr>
                          <m:t>40</m:t>
                        </m:r>
                      </m:den>
                    </m:f>
                  </m:oMath>
                </a14:m>
                <a:r>
                  <a:rPr lang="ru-RU" dirty="0" smtClean="0"/>
                  <a:t>   </a:t>
                </a:r>
                <a:r>
                  <a:rPr lang="ru-RU" baseline="-25000" dirty="0" smtClean="0"/>
                  <a:t>  </a:t>
                </a:r>
                <a:endParaRPr lang="ru-RU" dirty="0"/>
              </a:p>
            </p:txBody>
          </p:sp>
        </mc:Choice>
        <mc:Fallback xmlns="">
          <p:sp>
            <p:nvSpPr>
              <p:cNvPr id="11" name="Объект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32040" y="908915"/>
                <a:ext cx="504056" cy="1266950"/>
              </a:xfrm>
              <a:prstGeom prst="rect">
                <a:avLst/>
              </a:prstGeom>
              <a:blipFill rotWithShape="1">
                <a:blip r:embed="rId4"/>
                <a:stretch>
                  <a:fillRect r="-3373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Объект 4"/>
          <p:cNvSpPr txBox="1">
            <a:spLocks/>
          </p:cNvSpPr>
          <p:nvPr/>
        </p:nvSpPr>
        <p:spPr bwMode="auto">
          <a:xfrm>
            <a:off x="4427984" y="1040583"/>
            <a:ext cx="50405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ru-RU" sz="5400" dirty="0" smtClean="0"/>
              <a:t>-   </a:t>
            </a:r>
            <a:r>
              <a:rPr lang="ru-RU" sz="5400" baseline="-25000" dirty="0" smtClean="0"/>
              <a:t>  </a:t>
            </a:r>
            <a:endParaRPr lang="ru-RU" sz="5400" dirty="0"/>
          </a:p>
        </p:txBody>
      </p:sp>
      <p:sp>
        <p:nvSpPr>
          <p:cNvPr id="13" name="Объект 4"/>
          <p:cNvSpPr txBox="1">
            <a:spLocks/>
          </p:cNvSpPr>
          <p:nvPr/>
        </p:nvSpPr>
        <p:spPr bwMode="auto">
          <a:xfrm>
            <a:off x="6580760" y="1031160"/>
            <a:ext cx="504056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ru-RU" sz="6000" dirty="0" smtClean="0"/>
              <a:t>0</a:t>
            </a:r>
            <a:r>
              <a:rPr lang="ru-RU" dirty="0" smtClean="0"/>
              <a:t>   </a:t>
            </a:r>
            <a:r>
              <a:rPr lang="ru-RU" baseline="-25000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714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ShkolnayaDoska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259</Words>
  <Application>Microsoft Office PowerPoint</Application>
  <PresentationFormat>Экран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ShkolnayaDoska</vt:lpstr>
      <vt:lpstr>Сложение и вычитание дробей с равными знаменателями</vt:lpstr>
      <vt:lpstr>№ 1</vt:lpstr>
      <vt:lpstr>№ 2</vt:lpstr>
      <vt:lpstr>№ 3</vt:lpstr>
      <vt:lpstr>№ 4</vt:lpstr>
      <vt:lpstr>№ 5</vt:lpstr>
      <vt:lpstr>№ 6</vt:lpstr>
      <vt:lpstr>№ 7</vt:lpstr>
      <vt:lpstr>№ 8</vt:lpstr>
      <vt:lpstr>№ 9</vt:lpstr>
      <vt:lpstr>№ 10</vt:lpstr>
      <vt:lpstr>Проверка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Обыкновенные и десятичные дроби</dc:title>
  <dc:creator>Любовь</dc:creator>
  <dc:description>http://propowerpoint.ru - Бесплатные шаблоны для презентаций. Полезные советы и уроки  PowerPoint .</dc:description>
  <cp:lastModifiedBy>Любовь</cp:lastModifiedBy>
  <cp:revision>12</cp:revision>
  <dcterms:created xsi:type="dcterms:W3CDTF">2013-08-09T14:08:50Z</dcterms:created>
  <dcterms:modified xsi:type="dcterms:W3CDTF">2014-02-19T14:44:02Z</dcterms:modified>
</cp:coreProperties>
</file>