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2" r:id="rId5"/>
    <p:sldId id="265" r:id="rId6"/>
    <p:sldId id="264" r:id="rId7"/>
    <p:sldId id="261" r:id="rId8"/>
    <p:sldId id="258" r:id="rId9"/>
    <p:sldId id="260" r:id="rId10"/>
    <p:sldId id="263" r:id="rId11"/>
    <p:sldId id="266" r:id="rId12"/>
    <p:sldId id="267" r:id="rId13"/>
    <p:sldId id="268" r:id="rId14"/>
    <p:sldId id="25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82" r:id="rId23"/>
    <p:sldId id="277" r:id="rId24"/>
    <p:sldId id="280" r:id="rId25"/>
    <p:sldId id="283" r:id="rId26"/>
    <p:sldId id="285" r:id="rId27"/>
    <p:sldId id="284" r:id="rId28"/>
    <p:sldId id="292" r:id="rId29"/>
    <p:sldId id="279" r:id="rId30"/>
    <p:sldId id="302" r:id="rId31"/>
    <p:sldId id="304" r:id="rId32"/>
    <p:sldId id="300" r:id="rId33"/>
    <p:sldId id="278" r:id="rId34"/>
    <p:sldId id="286" r:id="rId35"/>
    <p:sldId id="288" r:id="rId36"/>
    <p:sldId id="287" r:id="rId37"/>
    <p:sldId id="289" r:id="rId38"/>
    <p:sldId id="290" r:id="rId39"/>
    <p:sldId id="298" r:id="rId40"/>
    <p:sldId id="291" r:id="rId41"/>
    <p:sldId id="299" r:id="rId42"/>
    <p:sldId id="293" r:id="rId43"/>
    <p:sldId id="294" r:id="rId44"/>
    <p:sldId id="296" r:id="rId45"/>
    <p:sldId id="295" r:id="rId46"/>
    <p:sldId id="29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015E-2A5A-43FD-B0E3-E884CFE080D6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2BFC-ED5D-4F4A-9257-ED682AAAB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A75E-B65F-4558-A736-0535417AB450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265F-4248-4075-B770-76BE62CD8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80A1-9C18-401E-8111-E14796606226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757F-70E2-4F41-ACC1-485C406E1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DE2F-A64B-423F-B219-C356E43E0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B58D4D-C069-46B0-9E16-42757A3B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F254-54E2-46CC-B605-9280772153BD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034C-3BAD-4C8E-BE92-E154AC0FE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B4CD-DEED-4A91-8F6B-699C3416E69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0953-D613-402D-A731-C7FAECE86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8FEA-3F69-4EFD-85BF-69E9B5051483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8ABD-4110-4E63-B62B-FFA8C3297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70DE-8009-442D-8948-913A5FE4FD22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CCFD-6CE3-44B4-8003-8800DB771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0CE3-D545-4AC8-A09C-990B8BBB838E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0B1D-A6DC-4CDA-8C5D-74324A50B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A9BC-1DB8-477F-86DF-F9E442CD21F3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99F0-26DB-482C-B371-0C3554BAF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F00D-7122-413B-8EC0-8891AF9DD7EA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1828-75C8-4FCA-8C8C-5A6281F6B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2C73-1EBD-4D98-80B3-3FEB5A584CC8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33476-F942-447D-8D9B-010DE0C7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950D413-1C87-4493-A570-EC7968D9D3F5}" type="datetimeFigureOut">
              <a:rPr lang="ru-RU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E25609A-E0DB-4A4F-996E-9CB5DAFC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4" r:id="rId2"/>
    <p:sldLayoutId id="2147483703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4" r:id="rId9"/>
    <p:sldLayoutId id="2147483700" r:id="rId10"/>
    <p:sldLayoutId id="2147483701" r:id="rId11"/>
    <p:sldLayoutId id="2147483705" r:id="rId12"/>
    <p:sldLayoutId id="21474837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143056" cy="48965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Нарушение ОДС</a:t>
            </a:r>
            <a:br>
              <a:rPr lang="ru-RU" dirty="0" smtClean="0"/>
            </a:br>
            <a:r>
              <a:rPr lang="ru-RU" dirty="0" smtClean="0"/>
              <a:t>СВЯЗАННЫЕ С ПРЯМОХОЖДЕНИЕМ</a:t>
            </a:r>
            <a:br>
              <a:rPr lang="ru-RU" dirty="0" smtClean="0"/>
            </a:br>
            <a:r>
              <a:rPr lang="ru-RU" dirty="0" smtClean="0"/>
              <a:t>Осанка и плоскостопие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65625"/>
            <a:ext cx="7854950" cy="2232025"/>
          </a:xfrm>
        </p:spPr>
        <p:txBody>
          <a:bodyPr/>
          <a:lstStyle/>
          <a:p>
            <a:pPr marR="0" eaLnBrk="1" hangingPunct="1"/>
            <a:r>
              <a:rPr lang="ru-RU" sz="2800" smtClean="0">
                <a:solidFill>
                  <a:srgbClr val="990033"/>
                </a:solidFill>
              </a:rPr>
              <a:t>Автор: Першина О. В.</a:t>
            </a:r>
          </a:p>
          <a:p>
            <a:pPr marR="0" eaLnBrk="1" hangingPunct="1"/>
            <a:r>
              <a:rPr lang="ru-RU" sz="2800" smtClean="0">
                <a:solidFill>
                  <a:srgbClr val="990033"/>
                </a:solidFill>
              </a:rPr>
              <a:t>Учитель биологии </a:t>
            </a:r>
          </a:p>
          <a:p>
            <a:pPr marR="0" eaLnBrk="1" hangingPunct="1"/>
            <a:r>
              <a:rPr lang="ru-RU" sz="2800" smtClean="0">
                <a:solidFill>
                  <a:srgbClr val="990033"/>
                </a:solidFill>
              </a:rPr>
              <a:t>ГБОУ СОШ №405</a:t>
            </a:r>
          </a:p>
          <a:p>
            <a:pPr marR="0" eaLnBrk="1" hangingPunct="1"/>
            <a:r>
              <a:rPr lang="ru-RU" sz="2800" smtClean="0">
                <a:solidFill>
                  <a:srgbClr val="990033"/>
                </a:solidFill>
              </a:rPr>
              <a:t>Москва</a:t>
            </a:r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Искривления позвоночника</a:t>
            </a:r>
            <a:br>
              <a:rPr lang="ru-RU" dirty="0" smtClean="0"/>
            </a:br>
            <a:r>
              <a:rPr lang="ru-RU" dirty="0" smtClean="0"/>
              <a:t>Сколиоз  в грудном отделе</a:t>
            </a:r>
            <a:endParaRPr lang="ru-RU" dirty="0"/>
          </a:p>
        </p:txBody>
      </p:sp>
      <p:pic>
        <p:nvPicPr>
          <p:cNvPr id="16387" name="Содержимое 4" descr="scoliosis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2132856"/>
            <a:ext cx="4906962" cy="4252913"/>
          </a:xfrm>
        </p:spPr>
      </p:pic>
      <p:pic>
        <p:nvPicPr>
          <p:cNvPr id="5" name="Picture 4" descr="Копия (4) Картик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370" r="8232"/>
          <a:stretch>
            <a:fillRect/>
          </a:stretch>
        </p:blipFill>
        <p:spPr bwMode="auto">
          <a:xfrm>
            <a:off x="1043608" y="2276872"/>
            <a:ext cx="18002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5280" cy="994121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Искривления позвоночника</a:t>
            </a:r>
            <a:br>
              <a:rPr lang="ru-RU" dirty="0" smtClean="0"/>
            </a:br>
            <a:r>
              <a:rPr lang="ru-RU" dirty="0" smtClean="0"/>
              <a:t>Лордоз    Кифоз</a:t>
            </a:r>
          </a:p>
        </p:txBody>
      </p:sp>
      <p:sp>
        <p:nvSpPr>
          <p:cNvPr id="17411" name="Содержимое 6"/>
          <p:cNvSpPr>
            <a:spLocks noGrp="1"/>
          </p:cNvSpPr>
          <p:nvPr>
            <p:ph sz="half" idx="1"/>
          </p:nvPr>
        </p:nvSpPr>
        <p:spPr>
          <a:xfrm>
            <a:off x="-2124744" y="5052317"/>
            <a:ext cx="432048" cy="1257003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7412" name="Содержимое 5" descr="iskrivlenie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310" r="66914" b="9795"/>
          <a:stretch>
            <a:fillRect/>
          </a:stretch>
        </p:blipFill>
        <p:spPr>
          <a:xfrm>
            <a:off x="2267744" y="1484784"/>
            <a:ext cx="1909216" cy="5040659"/>
          </a:xfrm>
        </p:spPr>
      </p:pic>
      <p:pic>
        <p:nvPicPr>
          <p:cNvPr id="5" name="Picture 5" descr="Копия (3) Картикна"/>
          <p:cNvPicPr>
            <a:picLocks noChangeAspect="1" noChangeArrowheads="1"/>
          </p:cNvPicPr>
          <p:nvPr/>
        </p:nvPicPr>
        <p:blipFill>
          <a:blip r:embed="rId3" cstate="print"/>
          <a:srcRect l="13110"/>
          <a:stretch>
            <a:fillRect/>
          </a:stretch>
        </p:blipFill>
        <p:spPr bwMode="auto">
          <a:xfrm>
            <a:off x="4860032" y="1988840"/>
            <a:ext cx="1656184" cy="40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опия (2) Картикна"/>
          <p:cNvPicPr>
            <a:picLocks noChangeAspect="1" noChangeArrowheads="1"/>
          </p:cNvPicPr>
          <p:nvPr/>
        </p:nvPicPr>
        <p:blipFill>
          <a:blip r:embed="rId4" cstate="print"/>
          <a:srcRect l="13110" t="4000"/>
          <a:stretch>
            <a:fillRect/>
          </a:stretch>
        </p:blipFill>
        <p:spPr bwMode="auto">
          <a:xfrm>
            <a:off x="251520" y="1844824"/>
            <a:ext cx="167041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 descr="iskrivlenie-2.jpg"/>
          <p:cNvPicPr>
            <a:picLocks noChangeAspect="1"/>
          </p:cNvPicPr>
          <p:nvPr/>
        </p:nvPicPr>
        <p:blipFill>
          <a:blip r:embed="rId2" cstate="print"/>
          <a:srcRect l="30409" r="45015" b="9795"/>
          <a:stretch>
            <a:fillRect/>
          </a:stretch>
        </p:blipFill>
        <p:spPr bwMode="auto">
          <a:xfrm>
            <a:off x="6876256" y="1412776"/>
            <a:ext cx="2060104" cy="504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985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Кифоз и лордоз</a:t>
            </a:r>
          </a:p>
        </p:txBody>
      </p:sp>
      <p:pic>
        <p:nvPicPr>
          <p:cNvPr id="18435" name="Содержимое 4" descr="ip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412875"/>
            <a:ext cx="3563937" cy="4248150"/>
          </a:xfrm>
        </p:spPr>
      </p:pic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8388350" y="6092825"/>
            <a:ext cx="298450" cy="2619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 eaLnBrk="1" hangingPunct="1"/>
            <a:r>
              <a:rPr lang="ru-RU" smtClean="0"/>
              <a:t>Лордоз </a:t>
            </a:r>
          </a:p>
        </p:txBody>
      </p:sp>
      <p:pic>
        <p:nvPicPr>
          <p:cNvPr id="19459" name="Содержимое 4" descr="lordos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989138"/>
            <a:ext cx="4038600" cy="3671887"/>
          </a:xfrm>
        </p:spPr>
      </p:pic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 eaLnBrk="1" hangingPunct="1"/>
            <a:r>
              <a:rPr lang="ru-RU" smtClean="0"/>
              <a:t>Кифоз </a:t>
            </a:r>
          </a:p>
        </p:txBody>
      </p:sp>
      <p:pic>
        <p:nvPicPr>
          <p:cNvPr id="20483" name="Содержимое 4" descr="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557338"/>
            <a:ext cx="5040313" cy="4032250"/>
          </a:xfrm>
        </p:spPr>
      </p:pic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19325"/>
          </a:xfrm>
        </p:spPr>
        <p:txBody>
          <a:bodyPr/>
          <a:lstStyle/>
          <a:p>
            <a:pPr algn="ctr" eaLnBrk="1" hangingPunct="1"/>
            <a:r>
              <a:rPr lang="ru-RU" smtClean="0"/>
              <a:t>Причины искривления позвоночника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2492375"/>
            <a:ext cx="4316412" cy="38623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Внутренние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* Наследственность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* Нарушение обмена веществ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8623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Внешние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Неправильные позы тела, например, сидя.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«Вредная» мебель – стулья, кресла, матрасы, перины.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dirty="0" smtClean="0"/>
              <a:t>Чрезмерные физические нагрузки.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Неправильные позы</a:t>
            </a:r>
          </a:p>
        </p:txBody>
      </p:sp>
      <p:pic>
        <p:nvPicPr>
          <p:cNvPr id="22531" name="Содержимое 4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989138"/>
            <a:ext cx="4032250" cy="4724400"/>
          </a:xfrm>
        </p:spPr>
      </p:pic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Правильные позы </a:t>
            </a:r>
          </a:p>
        </p:txBody>
      </p:sp>
      <p:pic>
        <p:nvPicPr>
          <p:cNvPr id="23555" name="Содержимое 4" descr="b7b7d2f92f95453a9efd1131d47d543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420938"/>
            <a:ext cx="6553200" cy="3932237"/>
          </a:xfrm>
        </p:spPr>
      </p:pic>
      <p:sp>
        <p:nvSpPr>
          <p:cNvPr id="2355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Правильная опора для спины</a:t>
            </a:r>
          </a:p>
        </p:txBody>
      </p:sp>
      <p:pic>
        <p:nvPicPr>
          <p:cNvPr id="24579" name="Содержимое 4" descr="osoboennosti-kotoryie-nelzya-ignorirova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492375"/>
            <a:ext cx="6791325" cy="2952750"/>
          </a:xfrm>
        </p:spPr>
      </p:pic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>
          <a:xfrm>
            <a:off x="8388350" y="5949950"/>
            <a:ext cx="298450" cy="404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Правильная опора для спины</a:t>
            </a:r>
            <a:br>
              <a:rPr lang="ru-RU" smtClean="0"/>
            </a:br>
            <a:endParaRPr lang="ru-RU" smtClean="0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Содержимое 4" descr="pravila_osanki.jpg"/>
          <p:cNvPicPr>
            <a:picLocks noChangeAspect="1"/>
          </p:cNvPicPr>
          <p:nvPr/>
        </p:nvPicPr>
        <p:blipFill>
          <a:blip r:embed="rId2" cstate="print"/>
          <a:srcRect b="52487"/>
          <a:stretch>
            <a:fillRect/>
          </a:stretch>
        </p:blipFill>
        <p:spPr bwMode="auto">
          <a:xfrm>
            <a:off x="900113" y="1844675"/>
            <a:ext cx="78803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Позвоночник обезьян </a:t>
            </a:r>
            <a:br>
              <a:rPr lang="ru-RU" dirty="0" smtClean="0"/>
            </a:br>
            <a:r>
              <a:rPr lang="ru-RU" dirty="0" smtClean="0"/>
              <a:t>не имеет изгибов</a:t>
            </a:r>
            <a:endParaRPr lang="ru-RU" dirty="0"/>
          </a:p>
        </p:txBody>
      </p:sp>
      <p:pic>
        <p:nvPicPr>
          <p:cNvPr id="8195" name="Содержимое 4" descr="image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89138"/>
            <a:ext cx="7993063" cy="4502150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Правильный угол зрения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Содержимое 4" descr="pravila_osan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0925"/>
          <a:stretch>
            <a:fillRect/>
          </a:stretch>
        </p:blipFill>
        <p:spPr>
          <a:xfrm>
            <a:off x="1187450" y="2349500"/>
            <a:ext cx="6450013" cy="316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728936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Укрепление  мышц</a:t>
            </a:r>
            <a:br>
              <a:rPr lang="ru-RU" sz="3200" dirty="0" smtClean="0"/>
            </a:br>
            <a:r>
              <a:rPr lang="ru-RU" sz="3200" dirty="0" smtClean="0"/>
              <a:t>позвоночного столба</a:t>
            </a:r>
            <a:br>
              <a:rPr lang="ru-RU" sz="3200" dirty="0" smtClean="0"/>
            </a:br>
            <a:r>
              <a:rPr lang="ru-RU" sz="3200" dirty="0" smtClean="0"/>
              <a:t>Физические упражнения</a:t>
            </a:r>
          </a:p>
        </p:txBody>
      </p:sp>
      <p:pic>
        <p:nvPicPr>
          <p:cNvPr id="27651" name="Содержимое 4" descr="ip_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916113"/>
            <a:ext cx="4038600" cy="4051300"/>
          </a:xfrm>
        </p:spPr>
      </p:pic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5400" dirty="0" smtClean="0"/>
              <a:t>Физические упражнения</a:t>
            </a:r>
            <a:endParaRPr lang="ru-RU" dirty="0" smtClean="0"/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 descr="C:\Documents and Settings\Миша\Рабочий стол\картинки\картинки кости\{0477700C-3C27-4915-9CBB-359B46AF2AF6}-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8076" b="7126"/>
          <a:stretch>
            <a:fillRect/>
          </a:stretch>
        </p:blipFill>
        <p:spPr>
          <a:xfrm>
            <a:off x="1619250" y="1989138"/>
            <a:ext cx="6229350" cy="453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Правильное положение  позвоночника </a:t>
            </a:r>
          </a:p>
        </p:txBody>
      </p:sp>
      <p:pic>
        <p:nvPicPr>
          <p:cNvPr id="29699" name="Содержимое 4" descr="1331824458_osanka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16113"/>
            <a:ext cx="3290887" cy="4433887"/>
          </a:xfrm>
        </p:spPr>
      </p:pic>
      <p:pic>
        <p:nvPicPr>
          <p:cNvPr id="29700" name="Содержимое 5" descr="xoexic ecsjpwa ucgtaexjp zzdiq dackxr p.1 7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349500"/>
            <a:ext cx="3035300" cy="3033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23" name="Текст 8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4040188" cy="2038350"/>
          </a:xfrm>
        </p:spPr>
        <p:txBody>
          <a:bodyPr/>
          <a:lstStyle/>
          <a:p>
            <a:pPr eaLnBrk="1" hangingPunct="1"/>
            <a:r>
              <a:rPr lang="ru-RU" sz="3200" smtClean="0"/>
              <a:t>Неправильная </a:t>
            </a:r>
            <a:br>
              <a:rPr lang="ru-RU" sz="3200" smtClean="0"/>
            </a:br>
            <a:r>
              <a:rPr lang="ru-RU" sz="3200" smtClean="0"/>
              <a:t>мебель</a:t>
            </a:r>
          </a:p>
        </p:txBody>
      </p:sp>
      <p:sp>
        <p:nvSpPr>
          <p:cNvPr id="30724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476250"/>
            <a:ext cx="4041775" cy="2038350"/>
          </a:xfrm>
        </p:spPr>
        <p:txBody>
          <a:bodyPr/>
          <a:lstStyle/>
          <a:p>
            <a:pPr algn="r" eaLnBrk="1" hangingPunct="1"/>
            <a:r>
              <a:rPr lang="ru-RU" sz="3200" smtClean="0"/>
              <a:t>Правильная</a:t>
            </a:r>
            <a:br>
              <a:rPr lang="ru-RU" sz="3200" smtClean="0"/>
            </a:br>
            <a:r>
              <a:rPr lang="ru-RU" sz="3200" smtClean="0"/>
              <a:t> мебель</a:t>
            </a:r>
          </a:p>
        </p:txBody>
      </p:sp>
      <p:pic>
        <p:nvPicPr>
          <p:cNvPr id="30725" name="Содержимое 7" descr="biarriz_1074__120_gr_img_6426_1030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663" y="2514600"/>
            <a:ext cx="3751262" cy="3846513"/>
          </a:xfrm>
        </p:spPr>
      </p:pic>
      <p:sp>
        <p:nvSpPr>
          <p:cNvPr id="30726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7" name="Содержимое 4" descr="HyundaiGr01.jpg"/>
          <p:cNvPicPr>
            <a:picLocks noChangeAspect="1"/>
          </p:cNvPicPr>
          <p:nvPr/>
        </p:nvPicPr>
        <p:blipFill>
          <a:blip r:embed="rId3" cstate="print"/>
          <a:srcRect l="19254" r="16951"/>
          <a:stretch>
            <a:fillRect/>
          </a:stretch>
        </p:blipFill>
        <p:spPr bwMode="auto">
          <a:xfrm>
            <a:off x="5003800" y="2205038"/>
            <a:ext cx="331311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49300"/>
          </a:xfrm>
        </p:spPr>
        <p:txBody>
          <a:bodyPr/>
          <a:lstStyle/>
          <a:p>
            <a:pPr algn="ctr" eaLnBrk="1" hangingPunct="1"/>
            <a:r>
              <a:rPr lang="ru-RU" smtClean="0"/>
              <a:t>Правильное питание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Овощи и фрукты    молоко и злаки</a:t>
            </a:r>
          </a:p>
        </p:txBody>
      </p:sp>
      <p:pic>
        <p:nvPicPr>
          <p:cNvPr id="31748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916113"/>
            <a:ext cx="19716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05038"/>
            <a:ext cx="2990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Влияние качества пищи на химический состав костей и их свойства.</a:t>
            </a:r>
          </a:p>
        </p:txBody>
      </p:sp>
      <p:graphicFrame>
        <p:nvGraphicFramePr>
          <p:cNvPr id="46124" name="Group 4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35991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Пища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% неорганических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 органических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Свойства костей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молочная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Наиболее прочные, большой вес и размер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мясная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Развиты хорошо, но слабее ,чем у щенков 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смешанная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Мягкие и гибкие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растительная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Болле мягкие и гибкие. Наблюдались искривления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16557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Опорная функция нижних конечностей при нормальной и плоской стопе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7938" y="4714875"/>
            <a:ext cx="2447925" cy="1714500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sz="3200" b="1" smtClean="0"/>
              <a:t>Плоская стопа</a:t>
            </a:r>
          </a:p>
        </p:txBody>
      </p:sp>
      <p:sp>
        <p:nvSpPr>
          <p:cNvPr id="33796" name="Line 8"/>
          <p:cNvSpPr>
            <a:spLocks noChangeShapeType="1"/>
          </p:cNvSpPr>
          <p:nvPr/>
        </p:nvSpPr>
        <p:spPr bwMode="auto">
          <a:xfrm flipV="1">
            <a:off x="3132138" y="4941888"/>
            <a:ext cx="2974975" cy="5032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3797" name="Picture 8" descr="C:\Documents and Settings\Миша\Рабочий стол\картинки\картинки кости\плоскостопие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286000"/>
            <a:ext cx="458628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8"/>
          <p:cNvSpPr>
            <a:spLocks noChangeArrowheads="1"/>
          </p:cNvSpPr>
          <p:nvPr/>
        </p:nvSpPr>
        <p:spPr bwMode="auto">
          <a:xfrm>
            <a:off x="428625" y="5786438"/>
            <a:ext cx="4576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Нормальная стопа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1000125" y="3429000"/>
            <a:ext cx="1785938" cy="23574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429250" y="3643313"/>
            <a:ext cx="2357438" cy="22145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Плоскостопие</a:t>
            </a:r>
          </a:p>
        </p:txBody>
      </p:sp>
      <p:pic>
        <p:nvPicPr>
          <p:cNvPr id="16387" name="Содержимое 10" descr="foot_posterior_tibial_tendon_surgery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28738" y="1428750"/>
            <a:ext cx="6281737" cy="4714875"/>
          </a:xfrm>
        </p:spPr>
      </p:pic>
      <p:sp>
        <p:nvSpPr>
          <p:cNvPr id="12" name="TextBox 11"/>
          <p:cNvSpPr txBox="1"/>
          <p:nvPr/>
        </p:nvSpPr>
        <p:spPr>
          <a:xfrm>
            <a:off x="3357563" y="4214813"/>
            <a:ext cx="1668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Норма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5929313"/>
            <a:ext cx="30527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Плоскостопие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Содержимое 4" descr="1333103259_stepeni-prodolnogo-ploskostop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76250"/>
            <a:ext cx="8434388" cy="5368925"/>
          </a:xfrm>
        </p:spPr>
      </p:pic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5661025"/>
            <a:ext cx="349250" cy="6937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4365625"/>
            <a:ext cx="4968875" cy="1871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1412875"/>
            <a:ext cx="4249738" cy="280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 eaLnBrk="1" hangingPunct="1"/>
            <a:r>
              <a:rPr lang="ru-RU" smtClean="0"/>
              <a:t>ИЗГИБЫ ПОЗВОНОЧНИКА</a:t>
            </a:r>
          </a:p>
        </p:txBody>
      </p:sp>
      <p:sp>
        <p:nvSpPr>
          <p:cNvPr id="9221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50419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У ЧЕЛОВЕКА ЧЕТЫРЕ</a:t>
            </a:r>
          </a:p>
          <a:p>
            <a:pPr eaLnBrk="1" hangingPunct="1"/>
            <a:r>
              <a:rPr lang="ru-RU" i="1" dirty="0" smtClean="0"/>
              <a:t>ШЕЙНЫЙ </a:t>
            </a:r>
          </a:p>
          <a:p>
            <a:pPr eaLnBrk="1" hangingPunct="1"/>
            <a:r>
              <a:rPr lang="ru-RU" i="1" dirty="0" smtClean="0"/>
              <a:t>ГРУДНОЙ </a:t>
            </a:r>
          </a:p>
          <a:p>
            <a:pPr eaLnBrk="1" hangingPunct="1"/>
            <a:r>
              <a:rPr lang="ru-RU" i="1" dirty="0" smtClean="0"/>
              <a:t>ПОЯСНИЧНЫЙ</a:t>
            </a:r>
          </a:p>
          <a:p>
            <a:pPr eaLnBrk="1" hangingPunct="1"/>
            <a:r>
              <a:rPr lang="ru-RU" i="1" dirty="0" smtClean="0"/>
              <a:t>КРЕСТЦОВЫЙ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У МЛЕКОПИТАЮЩИХ ДВА</a:t>
            </a:r>
          </a:p>
          <a:p>
            <a:pPr eaLnBrk="1" hangingPunct="1"/>
            <a:r>
              <a:rPr lang="ru-RU" i="1" dirty="0" smtClean="0"/>
              <a:t>ШЕЙНЫЙ И </a:t>
            </a:r>
          </a:p>
          <a:p>
            <a:pPr eaLnBrk="1" hangingPunct="1"/>
            <a:r>
              <a:rPr lang="ru-RU" i="1" dirty="0" smtClean="0"/>
              <a:t>ХВОСТОВОЙ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22" name="Содержимое 6" descr="0_4906c_4d59d667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161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03232" cy="443484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Плоскостопие – это уплощение свода стопы, часто сопровождается болезненными ощущениями при ходьбе или стоянии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64288" y="4581127"/>
            <a:ext cx="1522512" cy="177379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Лабораторная работа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3"/>
            <a:ext cx="8229600" cy="512784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«Выявление плоскостопия»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Возьмите контуры следа, обведенные фломастером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Найдите центр пятки и центр третьего пальца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Соедините две найденные точки прямой линией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Пояснение: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в узкой части след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не заходит за линию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плоскостопия нет.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Сделайте вывод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ADF59-4DF6-4E0B-A19C-9D7033C9DE02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5" name="Picture 10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2808312" cy="34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</a:rPr>
              <a:t>Причина плоскостопия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48880"/>
            <a:ext cx="7772400" cy="343755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b="1" dirty="0" smtClean="0"/>
              <a:t>  Наследственность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 dirty="0" smtClean="0"/>
              <a:t> Неправильно подобранная обувь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 dirty="0" smtClean="0"/>
              <a:t>  Длительное хождение или стояние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 dirty="0" smtClean="0"/>
              <a:t>  Избыточная масса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Предупреждение плоскостопия </a:t>
            </a:r>
            <a:br>
              <a:rPr lang="ru-RU" sz="3600" dirty="0" smtClean="0"/>
            </a:br>
            <a:r>
              <a:rPr lang="ru-RU" sz="3600" dirty="0" smtClean="0"/>
              <a:t>Правильная обувь</a:t>
            </a:r>
          </a:p>
        </p:txBody>
      </p:sp>
      <p:pic>
        <p:nvPicPr>
          <p:cNvPr id="6" name="Содержимое 5" descr="00091308_n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557934" cy="482453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>
            <a:off x="-900608" y="5949279"/>
            <a:ext cx="1357808" cy="40564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ru-RU" sz="3600" dirty="0" smtClean="0"/>
              <a:t>Предупреждение плоскостопия </a:t>
            </a:r>
            <a:br>
              <a:rPr lang="ru-RU" sz="3600" dirty="0" smtClean="0"/>
            </a:br>
            <a:r>
              <a:rPr lang="ru-RU" sz="3600" dirty="0" smtClean="0"/>
              <a:t>Правильная обувь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460432" y="6165304"/>
            <a:ext cx="288032" cy="144016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profilakticheskaja-obuv-stroennyj-supinator-struk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264696" cy="4402715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2432" cy="6448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348648"/>
          </a:xfrm>
        </p:spPr>
        <p:txBody>
          <a:bodyPr/>
          <a:lstStyle/>
          <a:p>
            <a:r>
              <a:rPr lang="ru-RU" sz="3200" dirty="0" smtClean="0"/>
              <a:t>Ортопедические стельки</a:t>
            </a:r>
            <a:endParaRPr lang="ru-RU" sz="3200" dirty="0"/>
          </a:p>
        </p:txBody>
      </p:sp>
      <p:pic>
        <p:nvPicPr>
          <p:cNvPr id="5" name="Содержимое 4" descr="bluefootbe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6624736" cy="59622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172400" y="5445223"/>
            <a:ext cx="514400" cy="9097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Предупреждение плоскостопия ортопедические стельки</a:t>
            </a:r>
            <a:endParaRPr lang="ru-RU" sz="3200" dirty="0"/>
          </a:p>
        </p:txBody>
      </p:sp>
      <p:pic>
        <p:nvPicPr>
          <p:cNvPr id="5" name="Содержимое 4" descr="124-500x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96989">
            <a:off x="503104" y="3392552"/>
            <a:ext cx="2458616" cy="2458616"/>
          </a:xfrm>
        </p:spPr>
      </p:pic>
      <p:pic>
        <p:nvPicPr>
          <p:cNvPr id="6" name="Содержимое 5" descr="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707735">
            <a:off x="4077433" y="2073703"/>
            <a:ext cx="3309351" cy="4433888"/>
          </a:xfrm>
        </p:spPr>
      </p:pic>
      <p:pic>
        <p:nvPicPr>
          <p:cNvPr id="7" name="Содержимое 5" descr="Stelr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0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3024336" cy="2652904"/>
          </a:xfrm>
        </p:spPr>
        <p:txBody>
          <a:bodyPr/>
          <a:lstStyle/>
          <a:p>
            <a:pPr algn="ctr"/>
            <a:r>
              <a:rPr lang="ru-RU" sz="3600" dirty="0" smtClean="0"/>
              <a:t>Травмы </a:t>
            </a:r>
            <a:br>
              <a:rPr lang="ru-RU" sz="3600" dirty="0" smtClean="0"/>
            </a:br>
            <a:r>
              <a:rPr lang="ru-RU" sz="3600" dirty="0" smtClean="0"/>
              <a:t>Растяжение </a:t>
            </a:r>
            <a:br>
              <a:rPr lang="ru-RU" sz="3600" dirty="0" smtClean="0"/>
            </a:br>
            <a:r>
              <a:rPr lang="ru-RU" sz="3600" dirty="0" smtClean="0"/>
              <a:t>связок</a:t>
            </a:r>
            <a:br>
              <a:rPr lang="ru-RU" sz="3600" dirty="0" smtClean="0"/>
            </a:br>
            <a:r>
              <a:rPr lang="ru-RU" sz="3600" dirty="0" smtClean="0"/>
              <a:t>Вывихи</a:t>
            </a:r>
            <a:endParaRPr lang="ru-RU" sz="3600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365104"/>
            <a:ext cx="4038600" cy="2075118"/>
          </a:xfrm>
        </p:spPr>
      </p:pic>
      <p:pic>
        <p:nvPicPr>
          <p:cNvPr id="6" name="Содержимое 5" descr="430703c01e1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3024335" cy="2925763"/>
          </a:xfrm>
        </p:spPr>
      </p:pic>
      <p:pic>
        <p:nvPicPr>
          <p:cNvPr id="7" name="Содержимое 5" descr="da40201a1b2572d759f46bc52a13dd5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32656"/>
            <a:ext cx="2545804" cy="26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victoria-heel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6136" y="620688"/>
            <a:ext cx="2578605" cy="321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248472" cy="5157192"/>
          </a:xfrm>
        </p:spPr>
        <p:txBody>
          <a:bodyPr/>
          <a:lstStyle/>
          <a:p>
            <a:pPr algn="ctr"/>
            <a:r>
              <a:rPr lang="ru-RU" sz="3600" dirty="0" smtClean="0"/>
              <a:t>Правильная высота каблука</a:t>
            </a:r>
            <a:endParaRPr lang="ru-RU" sz="3600" dirty="0"/>
          </a:p>
        </p:txBody>
      </p:sp>
      <p:pic>
        <p:nvPicPr>
          <p:cNvPr id="10" name="Содержимое 9" descr="21477576_tal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2373" b="6701"/>
          <a:stretch>
            <a:fillRect/>
          </a:stretch>
        </p:blipFill>
        <p:spPr>
          <a:xfrm>
            <a:off x="348274" y="188640"/>
            <a:ext cx="8795726" cy="2736304"/>
          </a:xfrm>
        </p:spPr>
      </p:pic>
      <p:pic>
        <p:nvPicPr>
          <p:cNvPr id="9" name="Содержимое 8" descr="477E7EFDDA1082EDF9714BAB7566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6932"/>
          <a:stretch>
            <a:fillRect/>
          </a:stretch>
        </p:blipFill>
        <p:spPr>
          <a:xfrm>
            <a:off x="899592" y="3140968"/>
            <a:ext cx="2599666" cy="345638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pPr algn="ctr"/>
            <a:r>
              <a:rPr lang="ru-RU" sz="3600" dirty="0" smtClean="0"/>
              <a:t>«Косточки» на ногах </a:t>
            </a:r>
            <a:endParaRPr lang="ru-RU" sz="3600" dirty="0"/>
          </a:p>
        </p:txBody>
      </p:sp>
      <p:pic>
        <p:nvPicPr>
          <p:cNvPr id="5" name="Содержимое 4" descr="22446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635080" cy="45086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4" descr="127_larg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381"/>
          <a:stretch>
            <a:fillRect/>
          </a:stretch>
        </p:blipFill>
        <p:spPr>
          <a:xfrm>
            <a:off x="468313" y="260350"/>
            <a:ext cx="6335712" cy="5616575"/>
          </a:xfrm>
        </p:spPr>
      </p:pic>
      <p:pic>
        <p:nvPicPr>
          <p:cNvPr id="10244" name="Содержимое 5" descr="ruki-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1628775"/>
            <a:ext cx="28575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pPr algn="ctr"/>
            <a:r>
              <a:rPr lang="ru-RU" sz="3600" dirty="0" smtClean="0"/>
              <a:t>Ходить босиком полезно</a:t>
            </a:r>
            <a:endParaRPr lang="ru-RU" sz="3600" dirty="0"/>
          </a:p>
        </p:txBody>
      </p:sp>
      <p:pic>
        <p:nvPicPr>
          <p:cNvPr id="5" name="Содержимое 4" descr="0_36c14_21be44f2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246512" cy="2434884"/>
          </a:xfrm>
        </p:spPr>
      </p:pic>
      <p:pic>
        <p:nvPicPr>
          <p:cNvPr id="6" name="Содержимое 5" descr="59476d05095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640891" cy="309634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algn="ctr"/>
            <a:r>
              <a:rPr lang="ru-RU" sz="3600" dirty="0" smtClean="0"/>
              <a:t>Будь открыт для ощущений)))</a:t>
            </a:r>
            <a:endParaRPr lang="ru-RU" sz="3600" dirty="0"/>
          </a:p>
        </p:txBody>
      </p:sp>
      <p:pic>
        <p:nvPicPr>
          <p:cNvPr id="5" name="Содержимое 4" descr="1333448086_bosikom-hozhu-i-po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53146" cy="52565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pPr algn="ctr"/>
            <a:r>
              <a:rPr lang="ru-RU" sz="3600" dirty="0" smtClean="0"/>
              <a:t>Ходить босиком полезно</a:t>
            </a:r>
            <a:endParaRPr lang="ru-RU" sz="3600" dirty="0"/>
          </a:p>
        </p:txBody>
      </p:sp>
      <p:pic>
        <p:nvPicPr>
          <p:cNvPr id="5" name="Содержимое 4" descr="2009_04_28_bosikom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5179"/>
            <a:ext cx="4038600" cy="3025279"/>
          </a:xfrm>
        </p:spPr>
      </p:pic>
      <p:pic>
        <p:nvPicPr>
          <p:cNvPr id="6" name="Содержимое 5" descr="img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810000" cy="24638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536504" cy="1224136"/>
          </a:xfrm>
        </p:spPr>
        <p:txBody>
          <a:bodyPr/>
          <a:lstStyle/>
          <a:p>
            <a:pPr algn="ctr"/>
            <a:r>
              <a:rPr lang="ru-RU" sz="3600" dirty="0" smtClean="0"/>
              <a:t>Массаж стоп</a:t>
            </a:r>
            <a:endParaRPr lang="ru-RU" sz="3600" dirty="0"/>
          </a:p>
        </p:txBody>
      </p:sp>
      <p:pic>
        <p:nvPicPr>
          <p:cNvPr id="6" name="Содержимое 5" descr="img2_12665045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028" t="5774" r="5605" b="9534"/>
          <a:stretch>
            <a:fillRect/>
          </a:stretch>
        </p:blipFill>
        <p:spPr>
          <a:xfrm>
            <a:off x="2483768" y="1628800"/>
            <a:ext cx="6480720" cy="5025864"/>
          </a:xfrm>
        </p:spPr>
      </p:pic>
      <p:pic>
        <p:nvPicPr>
          <p:cNvPr id="5" name="Содержимое 4" descr="2e84da3d352322cdb63233630f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920636">
            <a:off x="266890" y="459815"/>
            <a:ext cx="2952328" cy="191628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28688752_p1180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332656"/>
            <a:ext cx="2970330" cy="3960440"/>
          </a:xfrm>
        </p:spPr>
      </p:pic>
      <p:pic>
        <p:nvPicPr>
          <p:cNvPr id="6" name="Содержимое 5" descr="St_ploskostopie2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1905000" cy="1628775"/>
          </a:xfrm>
        </p:spPr>
      </p:pic>
      <p:pic>
        <p:nvPicPr>
          <p:cNvPr id="7" name="Содержимое 4" descr="_6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3356992"/>
            <a:ext cx="4038600" cy="30289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ru-RU" sz="3600" dirty="0" smtClean="0"/>
              <a:t>Физические упражнения </a:t>
            </a:r>
            <a:endParaRPr lang="ru-RU" sz="3600" dirty="0"/>
          </a:p>
        </p:txBody>
      </p:sp>
      <p:pic>
        <p:nvPicPr>
          <p:cNvPr id="5" name="Содержимое 4" descr="5_p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204" y="1844824"/>
            <a:ext cx="8737428" cy="4686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изгибов позвоночника у человека </a:t>
            </a:r>
            <a:endParaRPr lang="ru-RU" dirty="0"/>
          </a:p>
        </p:txBody>
      </p:sp>
      <p:pic>
        <p:nvPicPr>
          <p:cNvPr id="11267" name="Содержимое 4" descr="free-wallpaper-1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060575"/>
            <a:ext cx="6451600" cy="4032250"/>
          </a:xfrm>
        </p:spPr>
      </p:pic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Формирование изгибов позвоночника у человека </a:t>
            </a:r>
            <a:endParaRPr lang="ru-RU" dirty="0"/>
          </a:p>
        </p:txBody>
      </p:sp>
      <p:pic>
        <p:nvPicPr>
          <p:cNvPr id="12291" name="Содержимое 4" descr="bend-spine-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349500"/>
            <a:ext cx="7315200" cy="3671888"/>
          </a:xfrm>
        </p:spPr>
      </p:pic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854075" cy="17668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4" descr="spina_nor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88913"/>
            <a:ext cx="6061075" cy="6335712"/>
          </a:xfrm>
        </p:spPr>
      </p:pic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8229600" cy="647700"/>
          </a:xfrm>
        </p:spPr>
        <p:txBody>
          <a:bodyPr/>
          <a:lstStyle/>
          <a:p>
            <a:pPr eaLnBrk="1" hangingPunct="1"/>
            <a:r>
              <a:rPr lang="ru-RU" smtClean="0"/>
              <a:t>Изгибы позвоночника </a:t>
            </a:r>
          </a:p>
        </p:txBody>
      </p:sp>
      <p:pic>
        <p:nvPicPr>
          <p:cNvPr id="14339" name="Содержимое 4" descr="5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25538"/>
            <a:ext cx="2376488" cy="5534025"/>
          </a:xfrm>
        </p:spPr>
      </p:pic>
      <p:pic>
        <p:nvPicPr>
          <p:cNvPr id="14340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4160" t="28534" r="12737" b="2524"/>
          <a:stretch>
            <a:fillRect/>
          </a:stretch>
        </p:blipFill>
        <p:spPr>
          <a:xfrm>
            <a:off x="4427538" y="1412875"/>
            <a:ext cx="4784725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Искривления позвоночника</a:t>
            </a:r>
            <a:br>
              <a:rPr lang="ru-RU" dirty="0" smtClean="0"/>
            </a:br>
            <a:r>
              <a:rPr lang="ru-RU" dirty="0" smtClean="0"/>
              <a:t>Сколиоз</a:t>
            </a:r>
            <a:endParaRPr lang="ru-RU" dirty="0"/>
          </a:p>
        </p:txBody>
      </p:sp>
      <p:pic>
        <p:nvPicPr>
          <p:cNvPr id="15363" name="Содержимое 4" descr="skolio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916113"/>
            <a:ext cx="4038600" cy="3429000"/>
          </a:xfrm>
        </p:spPr>
      </p:pic>
      <p:pic>
        <p:nvPicPr>
          <p:cNvPr id="15364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48396" b="7144"/>
          <a:stretch>
            <a:fillRect/>
          </a:stretch>
        </p:blipFill>
        <p:spPr>
          <a:xfrm>
            <a:off x="900113" y="1773238"/>
            <a:ext cx="2592387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321</Words>
  <Application>Microsoft Office PowerPoint</Application>
  <PresentationFormat>Экран (4:3)</PresentationFormat>
  <Paragraphs>107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Нарушение ОДС СВЯЗАННЫЕ С ПРЯМОХОЖДЕНИЕМ Осанка и плоскостопие  </vt:lpstr>
      <vt:lpstr>Позвоночник обезьян  не имеет изгибов</vt:lpstr>
      <vt:lpstr>ИЗГИБЫ ПОЗВОНОЧНИКА</vt:lpstr>
      <vt:lpstr>Слайд 4</vt:lpstr>
      <vt:lpstr>Формирование изгибов позвоночника у человека </vt:lpstr>
      <vt:lpstr>Формирование изгибов позвоночника у человека </vt:lpstr>
      <vt:lpstr>Слайд 7</vt:lpstr>
      <vt:lpstr>Изгибы позвоночника </vt:lpstr>
      <vt:lpstr>Искривления позвоночника Сколиоз</vt:lpstr>
      <vt:lpstr>Искривления позвоночника Сколиоз  в грудном отделе</vt:lpstr>
      <vt:lpstr>Искривления позвоночника Лордоз    Кифоз</vt:lpstr>
      <vt:lpstr>Кифоз и лордоз</vt:lpstr>
      <vt:lpstr>Лордоз </vt:lpstr>
      <vt:lpstr>Кифоз </vt:lpstr>
      <vt:lpstr>Причины искривления позвоночника </vt:lpstr>
      <vt:lpstr>Неправильные позы</vt:lpstr>
      <vt:lpstr>Правильные позы </vt:lpstr>
      <vt:lpstr>Правильная опора для спины</vt:lpstr>
      <vt:lpstr>Правильная опора для спины </vt:lpstr>
      <vt:lpstr>Правильный угол зрения</vt:lpstr>
      <vt:lpstr>Укрепление  мышц позвоночного столба Физические упражнения</vt:lpstr>
      <vt:lpstr>Физические упражнения</vt:lpstr>
      <vt:lpstr>Правильное положение  позвоночника </vt:lpstr>
      <vt:lpstr> </vt:lpstr>
      <vt:lpstr>Правильное питание</vt:lpstr>
      <vt:lpstr>Влияние качества пищи на химический состав костей и их свойства.</vt:lpstr>
      <vt:lpstr>Опорная функция нижних конечностей при нормальной и плоской стопе</vt:lpstr>
      <vt:lpstr>Плоскостопие</vt:lpstr>
      <vt:lpstr>Слайд 29</vt:lpstr>
      <vt:lpstr>Слайд 30</vt:lpstr>
      <vt:lpstr>Лабораторная работа</vt:lpstr>
      <vt:lpstr>Причина плоскостопия</vt:lpstr>
      <vt:lpstr>Предупреждение плоскостопия  Правильная обувь</vt:lpstr>
      <vt:lpstr>Предупреждение плоскостопия  Правильная обувь</vt:lpstr>
      <vt:lpstr>Ортопедические стельки</vt:lpstr>
      <vt:lpstr>Предупреждение плоскостопия ортопедические стельки</vt:lpstr>
      <vt:lpstr>Травмы  Растяжение  связок Вывихи</vt:lpstr>
      <vt:lpstr>Правильная высота каблука</vt:lpstr>
      <vt:lpstr>«Косточки» на ногах </vt:lpstr>
      <vt:lpstr>Ходить босиком полезно</vt:lpstr>
      <vt:lpstr>Будь открыт для ощущений)))</vt:lpstr>
      <vt:lpstr>Ходить босиком полезно</vt:lpstr>
      <vt:lpstr>Массаж стоп</vt:lpstr>
      <vt:lpstr>Слайд 44</vt:lpstr>
      <vt:lpstr>Физические упражнения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57</cp:revision>
  <dcterms:created xsi:type="dcterms:W3CDTF">2010-12-10T18:03:05Z</dcterms:created>
  <dcterms:modified xsi:type="dcterms:W3CDTF">2013-08-24T20:06:14Z</dcterms:modified>
</cp:coreProperties>
</file>