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0" r:id="rId7"/>
    <p:sldId id="261" r:id="rId8"/>
    <p:sldId id="262" r:id="rId9"/>
    <p:sldId id="263"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02.12.2014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https://encrypted-tbn0.gstatic.com/images?q=tbn:ANd9GcR6Etwe8iCJJmDnl2qKOet0aMZMLCB7DBcU2DNHS2j9OwOTs0Y5rg"/>
          <p:cNvPicPr>
            <a:picLocks noChangeAspect="1" noChangeArrowheads="1"/>
          </p:cNvPicPr>
          <p:nvPr/>
        </p:nvPicPr>
        <p:blipFill>
          <a:blip r:embed="rId2"/>
          <a:srcRect l="8382" r="22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0" y="1000108"/>
            <a:ext cx="6429388" cy="4000528"/>
          </a:xfrm>
        </p:spPr>
        <p:txBody>
          <a:bodyPr>
            <a:noAutofit/>
          </a:bodyPr>
          <a:lstStyle/>
          <a:p>
            <a:r>
              <a:rPr lang="ru-RU" sz="8000" b="1" dirty="0" smtClean="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rPr>
              <a:t>Этих дней </a:t>
            </a:r>
            <a:br>
              <a:rPr lang="ru-RU" sz="8000" b="1" dirty="0" smtClean="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rPr>
            </a:br>
            <a:r>
              <a:rPr lang="ru-RU" sz="8000" b="1" dirty="0" smtClean="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rPr>
              <a:t>не смолкнет слава</a:t>
            </a:r>
            <a:endParaRPr lang="ru-RU" sz="8000" b="1" dirty="0">
              <a:ln w="24500" cmpd="dbl">
                <a:solidFill>
                  <a:schemeClr val="accent2">
                    <a:shade val="85000"/>
                    <a:satMod val="155000"/>
                  </a:schemeClr>
                </a:solidFill>
                <a:prstDash val="solid"/>
                <a:miter lim="800000"/>
              </a:ln>
              <a:solidFill>
                <a:srgbClr val="FFFF00"/>
              </a:solidFill>
              <a:effectLst>
                <a:outerShdw blurRad="38100" dist="38100" dir="7020000" algn="tl">
                  <a:srgbClr val="000000">
                    <a:alpha val="35000"/>
                  </a:srgbClr>
                </a:outerShdw>
              </a:effectLst>
            </a:endParaRPr>
          </a:p>
        </p:txBody>
      </p:sp>
      <p:sp>
        <p:nvSpPr>
          <p:cNvPr id="2050" name="AutoShape 2" descr="data:image/jpeg;base64,/9j/4AAQSkZJRgABAQAAAQABAAD/2wCEAAkGBhQSERUUExQWFBQWFxoZGBYXGBUXFxwYGBkWFRgZFxgXHCYeGBwjGRcWHy8gIycpLCwsFx4xNTAqNSYrLCkBCQoKDgwOGg8PGiolHyQsLCksLC8sLCksLCwsLCwsLCwsLCwsLCwsLCosLCwsLCwpLCwsLCwsLCwsLCwsLCwsLP/AABEIALEBHAMBIgACEQEDEQH/xAAbAAADAAMBAQAAAAAAAAAAAAADBAUBAgYAB//EAEUQAAEDAgQCBwMJBwMDBQEAAAEAAhEDIQQSMUFRYQUicYGRobETMtEGBzNCcnOywfAUIzVSYuHxQ4KzJTSSJFODosIV/8QAGwEAAwEBAQEBAAAAAAAAAAAAAQIDBAUABgf/xAA2EQACAQMDAQQIBAYDAAAAAAABAgADESEEEjFBIlFhcRMyM3KBscHwgpGh0TRCUmLh8QUUI//aAAwDAQACEQMRAD8A4uiwkSSUri6ZINoJ1ThqQ8AG3DZa4ysCyBEyuPP1FwGBBi3R7sjX8bQPHw2XvZk6lZwzwAZMeqaFZnEIxEVQoEnVgfBCxbhAaw5idSNOweqo16wve0aqRVMuJbpMhUQZmLVkhSFOTN3s0HZ4omGw4m+o2VHojABxLn7R2XQOkcGRdt2jcbclepUDGwnL0Giq0E9I/fe0apCRAuQhB+ZpJNw4ef8AhI0cS5uhhZZU223Wc0zO0NUpt4x7Eg0xAuHH3Tp28lrSw/8ATB4g/wBkOtWLnNIvlAHxVGnimwLEFC2JUEFjF8QwhttfNL0cMB1nnXTiUfE4kXynst8UvBOt0QJN3BN4LpF0xA30Q6NFxmAZAmN45Ddb1WSRfTRUxTLGsfrYH4qwqbBic6poxqnuxItwRAdG0eq8uFhpxnRCqGE7jquctDdiXE9g18PVBr0QCQRcGPK6kT1nQRDbb3de+KtM9iJUwLnAEAxuVo4lri1sk8P16qjQqVQ2HuEH6pgnxXjjM8lm7JieFIY8HQb9iLihFQnjfxWntWmRbkRp2GfUJjFiSCP5RbhAgjxBUyD1mpSv8sLSMs7wqbfdHJRKNciWxqqdGo4t2B2/uiIWzB9Kj92XcBK5Vp81W6bpu3nL5KKWibK6p2bzj6jUH03o7HH6xylho1VBnSQ919xsd+9TxWkCdYQ6rSNd9FO1+ZqD7BdYz0u4HCCD/r34fRujtVrC/wAJP3b/AMTlzeK/7X/5x/xvXS4T+En7t/4nKGpFkT3xOJu3amq39h+kX+bv3a32mejlz/RjSalaP5XHwqMK6L5vBat2s9HKL0H9NV+y7n9dice2rfhkqORph4n5yjhsY/JGw35cFr7Jt3OuUWplAAmNkrWacs7LwNuJ9aygrZheawIAhL1GEGP1xW7XJio5rjJBm2nIQvFiTmRWiiramAPLE3ayBnn3dku92cyBqmHtljmi/HjrOi90c8Tfu5LwlGB3W6RIlZY4QVoKXWuTb1TdGmznc67ieCbAkF3NNeig173MdqR1T2RI8Fn6BxjYwTxGqFh6LmVo1Id3k6J7p6lEEiCWiRzH68kT4RadwpLDIJtGKNMOEj3XDQagz6ard9INaGgE6kny+CRwbj7EPabt1A4c0ah0iTYd/qY80vBmlWBAMSGBnO4HqtBPwCSzQugq0suF+3B8YPoFKZhAdVcPfmct9MqH/wAh489T99Il7Uo1LZPvwQcNII0SJaReLJrg8SDI9M3Y3ENWrhpFp49iaxdMgAtNt9O4pbo6gKj4dvp269+6oYeQ51N28+mqm+JsoE1ASTg8eEDgmCRmvIvO0yAfGEw58076NAHMnglqjTlhs5m2IG4vfu07whtBc0G4IOh0I/z6pLXmjeE7IGbR3o7D9fMQABqL6cDzQek60VpiQdvXs4o9LMac6Emb7pcjWRJI118EL98ci4G2ZBiIv+tDzW9d+Zumtj6rLWG4AJMC+2mqHmsklwQRYxepRtZBqS28m6eqWAG6TrVS/qgRlk31PwsqpmYdVZeOekxSxRJuVSbjQN+anuw4bE3kXPbw7FoWkHKTN/JEgdIEd1w0tPxIcwz5/BS6vR7YG4/mFjOq86sXNMbEecj4JrC0y1pc+IAnxER328FO5muyNyLyXiMPERcfmn6+AnDAxLpDhvbT0ul2H92Tzjw/ymqGLPsXN4kAd8z5SmDZzJNSBUgHkSLiJ/Zzw9q38FRdThbdEn7p/wCJy5zpOmRRv/7jY/8AGouiwx/6Sfun/icpao3RD/eJ8+E2aiov9h+kD83h6tb7TPRy5/ot8Vap/pd/yMV75vPdrfaZ6OULoeplq1j/AEu/5GDREe2rfhkqPGm8z849WO0QT4omGcIeHHVpjtkEIYfmD3HUQB3yl2ghs8fFetPqi+Yd+HcADFjoRp48eSPRFrCVtgsYW0yw3ziQI02k8NEQ0mCA4wYQMohxeIYTFEEEayiViAZBvwRzgAXS3q27p/JKPwrmuGaCJTyXaAsRN/ZSX8j6pNzi0o7aoBdJuT3LLcGX9nH4IyR7Q7PMp0MR1c1r+P8AdCxtTM0ufcCB2TOngg08OS5rZ6u/Zv5SncW7PQED/W8QfhPkh1lyTtNxFeiaAE5XS3WCId2c0dtFucHQjz+KRoYoGQRBBi1k8xwIuTbflzG/bZE3vEpbNoA4juOoFzBJAAMxx/V0iymEbEBxaMpEeHgTYoDXoiBxmMUwl62Fa9oIJJ4CInsARXkZTPwQgIAy2KIMm6gix4kxtGo0zlIIuLK4+iK0VGmHgAFp85QP28ZoLZ7LHvRatVsy3NYbfFMzE9JGhRRL2a/7wdKoGv67YdpMnQiJ180LG4gAh2sGYBjS8Ld+NzCCCTeNN9pCWxuHlrXNmDZw0IPC6CjOYa1QhGC5lF2aq8uDgQdGTB0kiTYxyWabgHQWXFyI9VOwZPVBn3gfQT2cR6Kr0jiiSHgDqnKI1JOt+CDDMrSqkrumeksXYMbaRfs4KeyEzWpOqQ50NA4IRwQ/mMeKTEsN3dAYipae5LYJoNR32THeI/NGx9oA0854qexxBlXRbrOZqawWqL9DH8Rh3Ha3K6Yo0faUCY67CQDxGseBWntOqB9Yiba66eCcq1vZU8sy7Vx5qVzNwVT2ryThsQG6RPKURrs4gnVwETGn+VpWqNZAiHG51FzdbUse0jrSTppJ7iiR1AiJUUdlmEHiagjKLQfPQ+ido4f903jMn0C1wpa4+4xx1giDPGf7LeniWl2VzTTJsTMgc4I0SEdJoQi+4/CIfKD6AfeD8L1Zwv8ACT92/wDE5SvlThSykAYINQQ4aGGv25fmquG/hJ+6f+JylqPZp74nBrG+srH+z6CL/N3pW7WejlB6KYXVKw/pd/yM3V75ux1a32mejlD6Gpk1aoGpa6OP0lNUHtq34Zko8abzPzjJpgBwDpuDv2H18kPBVGueS6DAMCNwQNN4EmOSzUpmm+XcD3/oSsYSWjqDMOsTeIvvz0tzTWxO8x7YHA/Py+cbe6XGN3GBubwAOUIlNxIuGzz1SLaAdJkgnnPdw7k2CI6wntvbtCmZupsSMiWw5rfdyqJ0xiBIvdItxLpsYhAruLrlXC5mOpqLodojOBpB9RoOl/IEqhXJBt4IHR9AMIMySNdhITRdDp4GUrGW06kLczL25RexPrwRMQYoNEQZMjv+Cz0kZh4FnC41CBXBFNpAmRMhJaXJxAikHy5o6w94cRxQ6dfKYG/ktuinZasm09WORXqtMe0JboqYmK7EAqLZ+zKvR75e6mfdd6xtw3WlbB5HZfeA0PbxWej6MmTteU4/LYgySZ/ykmsiTsQwgXEBKgqjjXaBT68BOsyVjbMIxt0enlduRy2S4MR2fknMPTEINHpWM3hoFoKHSeGu0EH3p0IRagtYIVKjIuUsv4RvE9HB12qfjpa1rQIA9U5hapDgAZbw/XFDrvD7QdJ9beRRBiMu4GaYeoXMg8R+aZGVoufFLezysEam5/L496SxL5RC3MR6xpraFr1899tklWpowsENyoMTFUO4ZjIrhpIBhztw2Tx7krWw3WBL7zcGf0EbI6+X3iYkaxAJvt/dZq4dwI7pLC1xHbIlAYlXuwyPv85jHNL9QGtiI318kah0MS3QOyk3B1aQNOw6ce9LFgzjrOIIMX3F4I7PyXRYDES6Ys5rHW0u2TryCW54lVRWJY8/6iWGwrR1mRvY7fBSOlq01TaIEHt/UK70nU9k7M0TnJkbZuPePRSn0pJc65KXiXZS4sJM6XruOHa06NqCOUtfKv4f+En7t/43KF05TiiDxqCO5r1doH/pB+6d+JylqPUT3xODVFtXW9z6CB+bwdWt9pno7dQOh2k1KwBjqnTh7Ri6D5vPdrfaZ6OUPoD6Wr9h342J19rW/DM1HI0w8T84UNY0kudA4AEn4IzqrG035WOdny5RzaZvc2PclMaLwFtgmFrTENG54nlxKfgXneNy5S2O/umlCk7I5xsRB8/LQqzg6JqMDpg6HmeKnHDkZb9ZxLufAD18VSovyiB+jofNKxuZfT0yvykvD0C59tdSs4illdBbYrZjDfaYt2LNag6JBPiVSRt2bWitLGuYYiYTLekJ1EeaTrNvPktWG6uERlv1nJfV6ijqBSHqnj78Jew+KDqJG+aw5QDKJTmSwXbHna4U2hFhsSruYENiGuG22m6zMMzu0XLLmI1cJF403kz5Qs0SNYhPYmoHU7azHgppBASyhxHnAZIGpPldeZTy33WuGdbS6bLJCEa+JNrS480jUJvOqfqDK5A6RrNkD68X7Fenk2nK1p2oXv8ADvME06GZhUmM3CisqwncNjY94H8k1RO6R0mpB9cWlESl5MpnDVw8EgbxdDxTwzaSdAoW6TpkjbuviEo00PGHcW/R+JSJxTs2bhtsmHVw4ToeCO20T0ysLQtMzqkMQyCm6FTXkh4g5zDfFFcGTq9pbiJYetse4oj2Qsno8tvqN+xHqFpIaqttwVmLTrVuy1cWtaDwlTrAHSZjsBK0ey3f6opw+VwO06+Sw8lroieXHsUjnidBQQLNBYbDO9pDhY3uLW0jgqleuKdJrWXcMsdjRqfRJNxHWAaSI15HgtMQCdTK9nrCu1Qdv5yt0pVa/D5hyI4zP+Ulh6MtneJvopIkEgExrCt1sK9lNuXrAxDmibG/cbhBhDTrrexwTIvykB9kC7U1B+F6sUP4Sfun/icpfykeTh2SLh8f/V/gr3QlEO6OaHe7kcTzAc4x2mI7Soaj2ae+Jx638ZW9z6CI/N/TLRWBBBDmWIg6O1BXP9CvipVP9DtbavYvoWFbNau8nrF+R/2qeYA/+JaP9hXzjot8OrHXqGOH0lPinQ3q1vwzKnY/61+hb5yvhsMHXy5r3N4jgErXcc1rAWA/XFWegar6zhTFMudBu2NAJuNtEDHYPrZhofXgeaPE+mBSp2VOeYEUfdLrRcE+kLZlXgLbLWo6WidWnySbqh7O9LLlwsoOw6KymgftGUXNpudY3CTd0g97gGmNrWtxVszMzqsYxeFBNrnh+u1KMwhdPVNuR14K1QgC2u53PavY3G5GE77dq8GPAi1KKHtMOJDovuO0K8x4ALjoAT8FzmDPWE+ap4/GgsDGGf5jtbS6oULMAJiTVLRpNUabYeu43JlNiHRtxlS8JXhNsxQ2BUyuZsp1gVGZRbVaNDPYiUMcCTANtZtx+ChYyoSY0vP65qlg8SXNExMa7Hfx2I5rxWwvPLW3PtmOkcbA926jtkuJOpKcq1XPd1QT2D4LajXO/gfgVVW2ra051aka9bcWwOBb9bxRrLpzD0wbFHrYIO6zYE7c+XwWtJsJWe4xK09OabdoYmrmmnMHZZoVDUu7ZbYmpbyStKoWWKIyPGBjsqCx7Pd0j9eGNkCeKn1a4OybdUkLXBUgM5IktAI7zHigLAZjVd1RgFODNqTYpDiZ9UfC0AAhvrka7iU3SdAOaJ9bT/ZSJvN1KmFsObC097OTHil6+CAII14JhlaBz3WHOkygDKsgPMA9wiCEpVrFoLt4gHhz8LI+L1Std8tIB1VFEx1XIuBzNcBoStq1SdI70Gk10QAiPwcauk8k2N1zIf8Aq1HbS575ijhXsOd1x8f7Ltei8C79lZXpODwDD2gmW36odwOsHTYyJXOF2emOMXXffJFg/Z6eR1M1AD9G394BN21KJj9oZxy3B0k6TZ+sxf8AJ0/RadFvfN7+Noxgfk/gukWUxWZLwMzy2WPLqdhm4hzCQ7m3WTJndKfJ2jhHU6FNzn0hNV0/VpU3Oq5J+tfI2eYT2HqGnW6lNzXOL8gpddrgQ5p6xHuiRwy/WAIaS2PkrUq+0bVeGPNJocB1i0Nd7VwkmDm6gtbqoBS/S4GROHRqhKgLNYHB8p856Bx3/q3NqGBVd1ncDmkujsL113R/zU4TChzqtV1Zz5Y6eqwXa9zmhvWkSxoEnrHuW1X5sqZIqNxEHNu3Lo0POvIp7E1sRTNOhUpllSIY5wzMMkk1GxPtHXMM10sADJKmxNsm1/hGrVwz9hsAkjpzAUej25jSw9NrHEDORAFOkLgOd/M7Unhx1Xy/pCu79oqNbUzgPJc4Ewb3IB1BPJfYxRp0qeWWhhM/vHS1z931S2+JqT9RnUHEr4f0s4uxdQgtn2jrsblbrFmwIEckEF7zb/x1Vg58ZVr4UljiYJAJnTTiogrngr7m5qYqNMSLt2nfsuoFR5leAn09cnBBhW+0aXRIg3vumabwcrnMDXOMDLYmbe7p3oraGd5Js0GSfLxWP2bO9zrw2AwjkJLY5ATPNG94PRlTjOfszLMrTclxBvGncN0PFHN71rWA4la18cNid76eHNBBAFwQTccSF4X5jVHU9m8DUoEaiy0hU8O2R1tHbbnmPihu6OLWukxuN55KofvmGrpcXXiAwlN0WCaYIcJ3tA56XW+Bw3VzkwBAA4mPT4IVUOc6w/KyBa5jJT2Uwcw1NgL5PWLdjp4aJzpuoGlpAFxtHcf1xSDn9fNAzfWbtPELOLxXuA/Vjw2+HaEACTGdlVCBg3jbaYbSykgE3cdTysl61MgA5g8bOGvYd1sx5dUkWOk8LQnqTIGucgXd2Tftv22QvaOED4HAx9/6+M90bSLhmdpsiVaOaodQNBZHwDrZnb6frtQOkOkWkAA7pRmaGsq9qYdgGaa95SWOoQPQ/ks/tROl0tUdnPWcWnyVFB5mCrUS20DJ+H6zfDPGiZcQ2mZGp8hePFKtphojKS7mbdttU2KRqsJLS3LrHuns4HRBuY9K+3aRn75mMPDrOuNWkeJB8J8Vt7UlpIEmfzM+MhbUGAMcQANB2ze363KWfiyzqs3tzSWucTRu9Gt2jjcPJht3bmbTv4fktvaiQALCxI3O55rXDuAbAdFiXu3iYICWovJ0CS00BuhgekCQeSVpydj2qlUaNDB8wthZhI2H+FUPi0xVNOTULXxCvYGiAtMMKZs9riZ2cG24CWm/b/nSrWkStKVyAlEtVXeNoNvKVKdHCEw2q9nJ7CSO9rr+AXQdGYwBoo08QXSeow0MzMx+2TlvuBZc9S+TVXE+0NOm92QWcxpO4GUxc24SbKj822Cf+2ODmZjTY52QzrZuhvaTZELu4nz2sqqu6lVJJGRnF+mD+s+i4kMw2GfVrvlpa394CHPc8aAixcDoBOjZkWI4DG/LvE1XRQBYGtgZW56mUTdxg8YsIAMJr5z8cc9OnDmgMzEOJJkktbsLBrbdp4rmujPlT7GmKYYWy7rvaYcW9p3Gw0GuqZib7V6Tm0qSrS9K4uTwJb6J+XWKky8Vi27qdRgkt6sw4AOnqiR/SNdF3HRfTFHpChU6hqOeWh9NxlzDBILSLmToQIAF4hfKf2N1LFMc15qNcczan8zSDMzo4XkbEcIJt/JHHPodJxTtme6nG3XFgeQdHgiGseYKlJXBKixteUelKDsLWex2JqU3jQilmOX6v7wPBNlyONwGHL3VHYgOe4kk5KuYk8pjzXY/OkKjqdKq4glznM6pYbABwDiw5Rqd1wP/APFq+xNUMqEZgMwY4tgzJzeF0u3aTfiatNVTauzDnF7/AOIariKTKRY3O6ZIkBvfq4keCiOrSbM9fijVqsjrHTfeTeB2SvYXFACxBvqbFIe+fTU0KgIWv5wgxkNjSTM7nhI2Q24vNV9nMNDCAbkZuNufktzgjOYAHKfdOneh0XO62ok3ytAidgQmFoz+kJCnv/OArYUgjM0AOOoPly3sqGEwLXNNR7pibTvsEoaJaYA6p1zXPGeSYw1OGmdDEjv1HMSvEz1KnY5ELlJBvB49mg7FjDsJMG55rZtGHRMwdVpTrEOkfmkE01LCxjuJaG0w3WFPwzCDmJIAPj/ZZfWJKHiasWG3qnF5mqFfW7pQBou2B5SfRFqdHseJPVA0O/fO3wQsNSJqNDxJaAXEi0xI7TPoVvjcXmJDbgaxztZDI4j2VgdwH3+0m0K4Y/KXSDPXG2u3aqGKxRAa2BG940tb18EnWawvdwBAMbCcpjtT1eg0yNA109x/tCdiMGZ6CuAyg46eV5jEYgsYCyHN3B1HaOaTOGDyCLDcfD9bI9SgXTkNjq2NpnUc1vQwhbqClDWGJRqRqPZxj74mxw4ibCEGrQm58kbpBksyjx7FKp1XaT47J6aFhe8y6vUJRbay4Pd3x72+RsDjt6XT+BxIi+jrTp3xp/hTW1p928ctefFbGp9UTBvpofglIl0qWyDjoIxjhla5mpDrX2n+48UhVfkMRJHH4pnC4d2dgMSLngG/n+gh4ps1Hdp8rIrYYk6u5hu4OBGaWIbkJIgFtvzHiVnC1bWtbdBdQDWZTewP+4kCB3eiFhnOaHW0aUhAPE0K7qRu7o3hmTMxA1XsQ/6oEDdBp1m5YEyQJHAgre+UcUODLEgriakWRMDRLnhoIbzcYAjfn2C6C6odwqnRPSJoAubla/Z+XM+OU2aO5GQquwpk0xc9PvE7jAdGDICKTXgfW/ZapHM+1r1qbfROdEvp/tIfLXZgabi0F406okvqUic4aAA8mTouVp9Ie3Mh1SoBIfVqPkgEa06buq0DWTrpIJQ+kukHx1MwAg+1NxGocw/WMAkHRoBgTdOvZM+Gqbix3cyv843RrXGjWaCyjlFLO4QOrcO0E2J01LSuQb0xRvS9k5uH2Jh1TP8AzvgNJtYZYy8DcH6R0D8pafSFFzKsvqOs5jg9+WxcXU2tMmXBt/qzGgAUvpX5o63vUi0g3yuOVw4gnQxxRZTfcov9JppVFKilVbbbj/M5LDdLYekA1ri8T/K8xtcvayBxDRJ0JAuK/wAjeg3VMZmJFQMJqOcJIcSCR7t+sToBIvayc6J+aSvUIL302s4hwfPZlXSup4fo7Dua9rqQa5pyfXrEcHCIIc2Q5pgBwB3C8EJyRYRXdad1ptuJxJ3yl9nVNFr9WtzuDy37unPXowAGvuTw1sgYjo/qy+mwAiM1SnjnAgiLPbVqM8CufwPylNbFmrVke0dchzmkEDqAObdoADfAzOi6Ss4YdvtvaOosJA9vQLWuBOgr4e1OqP66YE7ibJanaMzBSpt1nzb5S9Cmm4BmR1MuMPY/ML6gg9ZpHNRn08pgCy7v5S/KanVDqdVtKq76uJotyOP2m2DuBBAgixXKseHCcs85hIcYn2eh3V6QZ7hvLkffMGysQYHd46HkUanXbJgGdY58EJ1OQXDbVZZD4zCSPEjnz5pZ1LG8MMSXatHmgYmqQ7ly2TT2lsEGZ2PBK1W3KIgqXC4mW4kXJKSGKMysVnQhArZSRLXM+Y1+q1ZqhEwO8dfP9o8H7hZazeP8pdlXZHpuUCJ10e/MqOeS1omxHWjWwjXhp5pelUpA8DbTlomMJVsQBJ2QmdHZRJScTWQWAI/WAOFaHZmQ8H3mnnuCjgQIdGWNyCewRfvQy0gyFlr8wg78gvE3iKoTAH7RmnVhoayw1PE9/JMMS1ClEJDpXFy4tHui3ad+26KIXNhF1OqTS0t7fAd8oYh4UvFCXW3XqFN5AtbmmRgiLu1On91X1Da8xXOpUMVIvnMXw1iY1IsmqNPLOdwbc6635cFinTh0Ea77LWri8p0DgNjf/CQkk2l0Raa7j0jeCrhznEbR5GbKbUxGV7T/AOQ5cO1UK5AgtGXO2SOEpc4drutEu3ExPPTyQWwOY1VXZQFOefrNq9bPU6t2N8+JR31AdLN07UEYVzhrA4aLei2G3vfQpDniaKYZb7ps+n3eqw5bPqyla2IypgL8RKlRUBZjibVHGdUSmA5wbIaDaToJ3KWpVc11s4AkCYmy8RbBiJUDpvU4PBlPG1yyiKVL3InNu83Aty0y7X4yV6uKe2gKbieqTabNc+JHbDbjYuPNLV+k3tGVpLREQCR3mFoWufTYIgASdhJMfkEwInGraN1wbEk89WP0AHiYLD457HBzHFpFwQYI5yu76I+crpINy/u6zIiaognXdpB8eC4HpH91Ta4EH942YvbK+xPNdXgMW2pTDmWa4SBpAnIB3AO8U/pNo3LORraTpU2PyPrK1X5w+kKdMU6VKjQY2fclztyYNRzhNnHTZcT0j0vWqvL6r3VHHUuJJ7OS6LEa2MXIH2pzN85HeuUw2N9tXqANAblJA4dZg8pd4o79y3I4k9NTY1Qq8k2haeKytLhtBtrY/rwXSYeszEUcrj1XCbah3Edi5YU4flM31byNjB3si9HV3UQ5pM8hx7Ut14M6LaaszXRbOpF/vwhOkcJ7N2WxjQjQjilBI0lUKFX2lnjrbGLcUpVwjp0Wc+E+uQPsG7nrGqNP90/jY+aXwgumKLpBA0Np71rToZSZ8F4ixjqwYBlNxD0Wh08krjHDhdM+0P1Y005qbiJPvazdEcwVDYROo4OIhMUMPmOnetX4Ut1HwTODaQcwEga9iqTjE56U7t2hMjo8EHKb8Clg0tdBVCszJDm6ei3fSFVvBwuD+SUN3yz0B/LyIoMe5vu2VfD1/aM57qA6kVVwT8mukX+K81rT1AvuN5vXKn0cSM5b57JnFv4b+iVp0Lz3IqBbMWuz7xs78+UoVq+VltSpuFw8mToD5o2IYSByW1GoA0JlcopA6zPW0yaiurvwvTvlP2QFEO/q8tEDEuuOQ9Ub2v7oA/q8obsrgIN4iDPkd1GdMjEBUqiLiTtxnklWYckjMdxKepMEyUwWjZMDaRaluNzJWJry93gtWvW9TCOJJAgc/wBcVu/CFt9RyTXEgFa5JnnPJ1S9avl0Wj8RJtYIFYHtTqvfM1WsSLp+cKMQ4rSoZujUGWWvsUb2immWXOYuwHZbO2lGFI3sgPouOx8EwfN5F9MPRlAOfD9Y9IeL+/6/39UFmKc2w0vYzF9ZQMPVggFNVMrzrld5H+6lUAvcTZo2qeiC1D2hi/f3fpBdO0YoDnUb+F66L5OtAwdJ1hEyePXcB6rnunj+4b9ttv8AbUVnC/wk/dv/ABOWasSKaW/qHynP1Kh9XVB/o/aVOjsUKlWoBB9nkn7TgT5Aea4boWplq1T/AEn/AJGK/wDIB5cK5JJJc0kzMk5lz3RTf3lUf0n/AJGJkxUqju2zLQAH/WI6k/OWqfWlzrW15LVuUE7+i0M5oGuiyMzTbTyPxQJn2ItGMM+ZMaAlGw9d2UWDueaD2FbdEtaSQAQ+Pd2IHDnyKmufcyBMnUI8C88cmU5BgAQAIWlYxYplrZE8p8UpiXgmOCJ8YiAAALxBMddGrMBgGAXTB5zAn9bIRawGAXZo4CLXQq75a0zGw7r7dq9CfGEZZ2R1pRcM+SWaOBIjYxqORU+u8u631xqOI4hENSXB2mceDhafG/eUbRN+Y403WCzLLhx05ILMTJObqv34E8xt2pltYEc0I975gsTXblL4njFjw+CnDpAublO+6KxxBLdbwkcQzK8xpNlenbgicnW+luGptboRKNMbJ13R8DWHRMHTuKnMqSq+IxIBy62iTqkY2mykoYRKk28cV6m5jTe446R2BDqVyJjU28U1hOjyGl1Q/wC3hO8oExwADaexzoMSIjXaDpCFSeQQQZIva9uMLWg0OB5XA13Ad4C/egsxDtzdvWgQDa9xFxylC081S0pdJtyuBaJDhmt5/kUu6vuND+ivGtmFLKTcPiTpy8l7G4UMFNo1i/af8LxEYP3RmkOo46/qEGviwwRPdqVtTqlreUwT26INGtlF9d0BC9zgSa9+Z1gG7Rp4pk4Bw0LXDkRPgYMolZrXkcUm2uAbj8lW5MxCmFPaPxjFCRLcuUjY2hM0qFp29exNVXZqLHG5y2dYmJMX7En+25qdveYRPLUA+MJWOMS1NQpsYxTAW1RgSlfGtN2iLNn7RElY9uXNga/kkmoEHiexLM1gQOcAnz0SVXCEXmQNeI5o5kIlN69ciTamrc8xXp7CBlARN6jfwv8ABWML/CT92/8AE5TPlJP7OzNEl40+y/wVTCD/AKSfu3/icp6j2ae+JwKoA1dUD+j9ov8AN37tbtZ6OUPoWplq1Twa7/kYrvzd+7W7Wejlz/RIBqVpMDKbxP8Aq0049tW/DMtE2XTeZ+co9HVJqydgSStc7olOjBtqNJpuEi5AsD2j/IQAOqe1Az6umDYi8JgMwcHNuefmFv0hUBeXAWd1o4HQ+YKNgactC1o4dpF5sSLfq6EqLcygNO5SqmpWF5EzyzD/AKQdrfyWOlvoh2H1WV5MvIkq3s28ohS91namcT7lLtd+JeXkx5mdfU+A+kLjfpT2n1K3bqe381heSTUIIfTFKYleXlVZirer8TM0NFRxvvntWF5B+Y+m9Wa4P6Udqt4j3T2LC8ll1kvAfTt7T6FTmfSVPsP9F5eTpMmq6ef0Mc6N1odlT80fpf6U/ab6OXl5eaNS9UfD5Cb4j3D2t/8A0k6uq8vKYml4Cn747R6pV2p715eVhMFTiX6f/bs7D6lTcJpiPsN/EV5eSd80P/J99DNMf7rPtO/Jbf6bO/1WF5KeI9P1z990ZOoQ6ehWV5IJqaafKX/tmfbb+F6pYb+Eu+7qficvLyXUezT3xPmq38ZV9z6CB+b33K32mejlF+Tf09T7LvxsXl5Ovta34Zlo8aXzPzlrDfSs7UmPrfacvLyHSfXD1pQ6N91Ywnury8vQ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52" name="AutoShape 4" descr="data:image/jpeg;base64,/9j/4AAQSkZJRgABAQAAAQABAAD/2wCEAAkGBxQTEhUUExQUFhQXGR4XGBgYGBwcGRwfHBgXGBwcGx0cHighHR0lHRwXITEhJSkrLi4uHB8zODMsNygtLisBCgoKDg0OGxAQGywkICQsLCwsLCwsLCwsLCwsLCwsLCwsLSwsLCwsLCwsLCwsLCwsLCwsLCwsLCwsLCwsLCwsLP/AABEIAMIBAwMBEQACEQEDEQH/xAAcAAACAgMBAQAAAAAAAAAAAAAEBQMGAQIHAAj/xABJEAACAQIEAwYDBQUFBQYHAAABAhEAAwQSITEFQVEGEyJhcYEykaEHFEKxwSNSYtHhFTNygvBDorLC8SRTc7PS4hYXNGOSo7T/xAAbAQACAwEBAQAAAAAAAAAAAAACAwABBAUGB//EADYRAAEEAQMBBgUEAgICAwEAAAEAAgMRIQQSMUEFEyJRYXEygZGh8BSxwdEj4ULxM1IkcoIV/9oADAMBAAIRAxEAPwDh7VQVla1apeqKLNRReNRReFRRbFeXOqVkKfBjxDyn8qF3CZF8Siu/E3qfzq+iF3JWVNQqwirFyKU4J0bk4wd+skjFvieE9ww00/KsTgV046ARtuwZk0tEcqQ4c1FVLBsVaGlq1qrCooO+wG1Oa1IeUvvXT1p7WLO5yEdjTQ1JJKFxF2KY0JbnUhGuUYCQXWo2aipDajLVaG1oWq1VrBepSm4qNjVqitSatQrU1aFeFRWF6orWDUQlemootatCt1Wdt6pWBa1FWqWapWvGoot8mvXaqtXWVi6dascKjytrLnlvVEImk9FkWzUtEGqRbJqrRhhRFqyaAlOawprgbB6E/Ss8i1xNKseEJrE9q3stN7CjpSCFobSLW0OlLR0t2wnhzctqoOzSogILE2lpzUlwCWYiyOtaWlIc0JbcVRv89qeLWdwaOUmx2OB0QR/F/KnNaeqyySDhqXM1MpZiVoTRICVqTVobWhNRUtaisNJWpNWpgcrU0VUhyVoTUUKwaiFZFRGOFg1FRWKtCvVSteAq1QFre02VgehquQrGCpuI2crabHX6wappsIpW7XYUCnlVlApUbkaAjqFpY+xtKwh5e1WUjrSwluTRcK2ttH2cOKWStDWBFrYFBacGhMeDYCy9yLzMqkGGHIxoW/h9KTLI5o8ItaoNNvs8+iYcH4CbxZLbL3q65WkAjmQddpG9A+Xbl3C1yaMQss8p0nZLGL/sgR1DqR9SDQF7D1SmyAdR+fJOOGdlbpzZgdDpkUNpruJBE8vQ0gu3fCLT+9Y3kj54/hNLHZ6DlzgH+JSp9xMis73UacKRd+A2wL9jaaWuy/W6B6D+tK3C8pB1/k38+iLsdnVylGYFc0yN9iNuvOgxv3A4Sn603uAzSVY7sPf/AAd249YPyIj610xpngWFY7RhdzYSrj3ZO9ZtFktd6QNQoJefLkRVxxyF2cKDVRvwPvS5Vxe1iM0XLVxByBQj9Na6DI6WOVsjuiVmjpZiCOV5bbHYE+1CXAclW2GR/wADSfkoSaNIWpNRUtSatUsZqgCPceAs5etXfkq29SomaoqJWpqISsVapbVSNYqIaWIqKUvRUUpZB+VRQFe51FCcqa/czGT/AK50IFK3O3FRhedXaFbkR71XKi3TKCI50JshWMJnhl0zHQdaVdFao8CyjLadKl2tDfRFWbM8hQk0tEUbn8BMxwi4bZdEaNgeZ9BuRNCHAmrWuDwnGF7hnD76k/snAPMKZ6EelVLEXDC0F+74jjytXfgnHcRbyW7q3WUaFzaJYCNNiJ/Os50khN0kSaeJzS5vPuArjb+8B81oHKRBm2RPPbMetWIJR8OFzyYS3bJz7/6WuIu330a05YfiVCPbntS5NJNJyAjjELMtcK8iULcs3Odq+fY/yrM7s+YdFobJH0c1E8GwR7zMbd4FRIzaLMgdPOfapFpJGmy3jhJ1Wo8G0ObR8uU5vcWyOEa1dI5uqkgfTX1FboZZWinswue3TB7dwcPa1W+M/aLh0R+6DXLg0UAaeu40H8hzoxqS40BXqVpf2XNEA6XAP1VNf7TrxU50ssqmCXWAT5Q//LRU4nJSzC0CxYQN3thh7ut3hli5P4rbLJ9AU1+dGN44crLpKrcVn+0eGOoLYO/YUzBiFOmsQ/pyoS5xPQn6psWs1EbaacewSDB8O4XdDZ7ptOCYRWuEkDzdIJ0mBTzI9vS/z3WQhhPH7oS72Ssu5GHxSMsjViugOo0BBJ5HQQanfgcilZ04q8hLOJ8BNpmSQzLEEaAyAefWaA6gbvRUNK93wi0mxFt00ZY/L2I0NaGuDhYKVI18ZpwpDs00SSTa2Fs1LVhpUZq0JXqipemqRWs1FF6oovTUV2sRVoFsFqrUWRbqrVrNvnUKiYLYV12PrWcuLSmABwWBw9xyDenL1mmbwUXcu6KdcPcygBCY3/p1oNrbu0fdvrCa8Iwd14UIZOw58yaAgNN2tMEbzhXrgXZRQC19M/kGlF5eKDv66CR1pEjnH4FtFMFXn84Rv9o4O1buGzcdb6bEXLo5wQA2kjypTZPMLS3QaiVzQ4eA+yn7OdosTcBZse4Rdw4tkzuI8GYiNN6b34Hmk9oaGGGgGG/stOOduMdYuEJiLVxGgpNvLIPTefajD3O4JH0SItJC9uWG/wA9UfwP7QcZdEHDh2GpKMoaJ3hso8t6oySA/Ehm7OY02MBWXC9r/wDvMPjFHXIrx7WmJ+QqM1B659j/AHSxu0Z6EfVA9p+3osZBZV3ZxMOr28o9GUE/LlvSZdQ7/iV0uzexv1O4vNAeVG094L2mtXsKcS02kDFTnYbiNtddTA2PlWuKT/HvcsWq7Olh1H6dviPOFUePdv3y3rXcXLRZSEud5PxaSF0jSSCDSnSur39Stui7LLpWuNEA5xzX55LnHDrqByLi51KkZddyIBEfiG4PIxSY2r1OshGobsuvVY4/YUHL3SBWGYFkOuqz4i05gN42nzpxdtyCvOHRB8vdNdg580utMoGWPAJAEnQHfUn60syOu10G9mxbSwPK0NhSAozJE7OSG57RofnUD83SuPs03te4fTogW4bJOY6ciDmPzPlTTOAMLMzsUucWvwOhGT7ZUzYURAOoET19aX3pJsrQeyYRgE2PPg/JEMVGUAQIE6eutL2nkpUJwWVVIbHFXBjYkmOQpse5hCw6oOdA4ngH9ksHCsxzBkVRvJJ99vpNbGyjquKI78XAWl7BtqRlaNoO9GCFCL4Sx1I3BB86Ys5vqpbFmdaFxpGxt5W92x0oQ7zRuYDwhiKYkkUvVFSxUUWy1Si9NRRS2bJbSaomkbWWt2wzjkT6VLBVmNwTXhmCYatIHQ0p9FPijIyUzYKKQ4uHC6ekhikNyOoBS2Lqk6kDTeedRgf/AMk3WN0rBcTrJUt/Gd2hKGW2GXU/9P6Ue21kZKGm0Xw/tRet2LgW46HZVVTr1Oug/oIoHxrc2SOQiwCUqDs8sxl9XMmDJOvqdazEAFduNzgxorI6cUmHDMatp1Ny0rwQ0ljtsVy7HeQd5G9CAeQfslayPUveWhwDSPnf2Tfi0XGY3ExByrNq6y6QSSQVC+g3iZNOArivquAzVPjO2h6qbgl4WAT4y7aDptI0STE86XJlOfqXStAA+X4FdeH8YxAdLCizYdxmGZSxbSfC0xMRuvuIpLZaG2/n+WsjtO57DKQSBz6KDtVwp8Fbu4tlW9dusq5zoLYy5ZjnqANOtI1Oglc4FzvAPI5JXR7N1Q1DmacEgC/n1XOU4ncW2bfeN3ZbOVnTNAEx1gCtLKHC9OYow/vHAXVX6eSJx/Hrdy2tp7bG9bAti6XPhCnVMsww1Jk8/KrLZQ6yceXouRpy79U+iAwk2McpVbcqxMkgxEgabzHSf0oi/wANBbGwB0zt5JHl0/2sY3EuUIklZzHrOvuaqNVqYmNotbVdQEtTEENOnnMR/WnFuFzxM6yb91vfuksxygTrAGgnp0FUAKRuLm8Dp1UVvFb66jSiMfCqPV2HUcjC2s3JoXCk2GQvNq4cD7NLjMOSCUvWywUiALkhSAzGT/CIGnnNXG4fCVyu05HQz7mnlVbjHBL2Hu9y2aYkAamCTGoIkecfyrQA3krkSSvfTbwhTioXxAkAka7nlzoDDmwm2Wtyl8qTMDXSNf0I1p4JGCsjgCbC9csliNwP4t/ar3gKiwlaPoarlFVKO44iiAQk4QbGaYMJBN5WKtUsVFFJbtEmACaolEGko/DYIHeTQFxTmxhN8PhBGmlLJTw0LdmC6DU/Sq5ULq4URu6yTNFSG/NaGSasYVcqVLdWrRCJQlWFFiyFGYmIoHAkUFq0r2slD3mqUVrEZ+cabxqayuZtXootV3/Wsc9SnGD4pisPYY27iraYkEZ0LE6ahCZExGaBIkUGxjzXX5rBqZWGdrZG5b9/L3CZ8H41fvYe5a0ZlPerIUuSZDBZMk6zAVjvtQGMNdhFLp4nOZKW0OD0FfL/AEpsJ2YxNzVylsfxtJHsJj6Up0jWrce0dPEA1jeOKFfcphiOE4XCsO94igcQcqCWHTZifaKU3fIPCy0mXtqxtMXPmeflSzxfifD7iJ3mPvtvl8DwBpoBkgDSoyLUXhnHqP7WWPtF0A8EbW2lYwXDn/u8eoP8ax/xFab/AJ2/Ew/umjtkdWj6kI3h/YC1cdXfFL3YUxktxmbWMzgtKzGsE7+tObq2EbXWD65XMLnMfvZ+f2qjesXbTOly2VZWgrJMgaZln4lPUUxzWuraV1dHrnMYe8zZUXelgcoJ00gGqDKNlbZNU17CwZvjzWtizbtqD4mubkt8K9MoHPzNG+QuwFj0ekOneZJSPQc0iu8BHIg0iiF3hIHDoQUXwrh1gYe6zbu2nVcp29yZ5b1ra4uq15yPS/8AynbBTbQXFbKLDWV8I+KJMbdSZG+unpRPDXDwrZM0wAPHHB/hG8B7SGxMaec+fn71nLKXP1577x/JG8b4/axBJewHEAB2ch5GsnKPbQjQe1W0m+Vmf2cRGHWPPjH1VdvZjbKMTkmVLSRznTcmIEyOVameaxyRAirCW4dA7EBVVkEkliCQCBsdCaJ1gZKyAeKuoTe/hkKLOoI06j3qgcLW9tJJisGy7HMv1/rTBRWZ7T0QF3U+VEMJByVCVorQ0sZalqtqxFRVSd4ewBSiVqApGpA6UKO6XjeJ8hUpVuJWB5UVIVstqorUy2qlqKe1YJ5iqtXSkDd0VY6jMAfIE6n5ULhuBCJuCrjbwQYTAIrCXELTa8OD2Tvat+uUA/MUJe7zRtkc34TSExfY/DPqQyHqrf8AqmiEzmilbpC9253K2sumGtMLSaKCSfxPH7x/1HKk2XuFlOe4kWVSeOcVu3TNxjHJZhB7be+9dKKJjRgLA955KS4/Hl2LEyTz9opzGBooJUuo3GyVC2Ikem1WG0VHTBzfZQm5RUkGS0x4Nxi7YcGyxGuq7q3kV5/nSpYWSDxBNilIOF3B8D39sB0AaJBKglGK7jMCJE8+lcJhLH4P+10HHGVWv/l9xbF93cvX7DrllS1xiACNIASF0jQV1D3QHhBykaXU9w/xdPqjl+yHEEQ2Isjnort7axS9zQVtf2sHCgEFxH7NXw65mxAInla/99AZATwm6ftBxwAqfjrHcuEDs4fYEbc9NdKe11t4padNK8SEEk7jwicFdNuSrFSQQSOh0I9xWdzgV2naWOWPbJkIG+oCsS3OfElsieuqxTmPLjX9rh6vs6DTwl4Lj8/vwpVxofKblsKAI8CJ3bb8lC6/xSaMt29Vz4nPlaY2kn3P/Y/ZLMR4tEtqWO4DZZj91QRJ8hJprHeZWPV6cw1m0vxSuB47ZEQJZYYSNNzMdNKa2rwVh+SbYaCggxHKgXYc0bBS1F6NN6gBSHAAYQl+2G5UaQWhyAv2SOUijCQ6MjhRT/raogtYkeXyqKWE/URvSk+1gmrpCt0FWrRNpaoq1MtsVStSd3UUW9nSoopMYua23pQjlWrV2cv57Ka7gH6VhlFOK0A2E5CxSlaRdrcUUtqokF238lg/nFMjbZUQFjiatAu+Fv3gJB8yOXtO9U6OuE5ryl/EuyVvEGbV0A9AQR/+JIIpkeqczDgkywNkzdJVc+zvFT4TbYeeYf8AKfzp410fUFZzo3dCFJa+zLGtzsj1Zv0Woe0Ih5/RB+lf5hNsD9kF8/3t+2g/hVm5fxZYpZ7Qb/xaVY046uVw4D2AweEi5PeONnc5iP8ACqiAfXXXes755ZRRwE5gZGfCMphjuLDuyLYI5Encj22BoWRBqZRJsq29hbrHCjNsHYL6aH/iLVqacLHqQN6fmqdlJS3jWBF20ynSedJd5p8EmxwK4L2zsJaYayVaJj2M0cduwu/FMIyJD0Si3wjEuAyWbzKRmBVGIIkidBtINNDFrdPRvdXpdfZDXcAXlbudSpIK7GRpBBHXrVB/dnCd+k/WxgyuIHSjygeIWFtaKd4kTrpNNjcX8jhc7X6aPSYjdk8i8rOGu2+7i5aV52Ylgw0I0hgN4OvSrO4O8JWCSNskW954Wf7PWAVLrI1EhhG/QaeRmoZ6NUmQ9jOc0OcaB8lGAykglAOviX5nKUFG0gix+fysM/eaeQx3hbLdUSCSfMQy/NZ/IUd2hbM08heuX9ogjqBPzqK97ehQ73DVhDnlQMgO30/Wr90JDXZUBtHyo8JRicnDYdgYYMD0IIP1peEVKa0DVKBFLHSoiUy2vOqUUmWKiiyaii2U1FFMmoI6ihKIJ12L1tRzBI+R0/OsmoHiT2cK6YPg965EJA6toP50kNKpz2hV/wC0vg727FpwA0PuJ08JkHyP6UcRo5UY4O4VDw3EVIAO/lv8t/lNOLSmhTEBiACCf9ct6iMK8YAMLcDMIA2pJAQlYvYlwdXf3Y1eFA0eS3NwTOb61QpTKJXjdsW/izax4dY5yeQ96ope02kOI453jd3YADHQsdQOWpGnnAn2oq6lEB5rs3ZwImGtWxAyoJ5a7sfcyfejZMwto4pYJQS8lMxrRgXkJSjvWpBB2IilOZhE00bXF+02Gt/fbaHLlNwEhoIhTMEHQyQBB60EbqXo9LG57C6rwrLxL7QcOp7q2jCIGaBkED8MGY8/M+tHJIeiGPsWdw7xxHt1+a5n21w1wYl7rm3luOWH7VNvMgxMRI5SKNtP4RR65jWtHRuEE/CFu2y93OuQfGCpQ5oyTlLEDXprIpke5hof7WLX6v8AUyWRgcKv/dCv4rbITEh1j01O9P5yssUzeDwVO9w5SoZZjTxrB950pLY82ulN2h/jLGnojG4ejhclq4l2BOS4rZpAggZ5E6nTToKtr3t+IghcYm/i5UOIwLp/eWXLDkbZUx1zKSZ9RRg3wfz2Q0l+MwZU6zI5MJ0PnzHny8qYDYVEIXOZ0EddZ+m9XSEOI4UbTuKvHCu3HIW3fHpUpH3h6hPMLiWGzMPQxQkKAo1cZO4B9VE/OJoaV2p0vWzukehI/OalFXYRK2UOqlh6wf5flVWVeFuMFOzr7yP0qWpSz/Z78oPoQT8hrU3BSinHC+xmKvRCZF63PD9Pi+lAZGqUByrjwr7NLS637rXD+6vhX9SfpS3S+SHfXCtPDeBWMOIs2kTmSBqfMk6mlOO7lVvJTVFFRClPaHhS4my1ttG3XbcGR+o9zQEJkby11rhPF+F2kYq4CnWJ0Mg6j2NC2SQcLptDTylWGwjzktks2+Uwf9DzpxkByVqbFGIiScp1wXCYu7fSwHTM3h0AhSepAA05xU8BGLWFzgLJU2J4djLd023FsMugzLofSd6EhldUbHtSrF3cSm5VCdsqKp088oqAM9fqtbIQ9pIQ2FQ3Tmuu7nbxMTRPdtw0Ie6aG3a6v2M4IqWwxQZiZ2+Q9v51kc4krnSuo0FcnXw+tAeEgHKmsX3UCDp51GuLfhKotB5RbYtipGzEQDEx5xT++eRRSwwA2uN9q+x+MW410J31v9634mA80+L5Ajzq2gEYK9Roe0oGtDDg+v8AaqnfbgjUHn+Rmizwu6yUOFp3wy5bUFkxdy26kMVe1ntMNtlfUjz5bHpTTmq+i892np5GgvcxpB6jkeXyQ68Y8d3ub1x3cmAEFsgsGBK57ozTMEADSK07Kp31/AF5s20kFKsfxYpba2bNy2ZJbNaWVOogTpEdZPnTmtJN3al4S08YsOFU2gsbsqopPmQto6+h9utljvz/ALUbKRwmL8YtELktgm2AFY3TcAg6RauqVG53WN9NaBrXDk/avuFVpWmJCmU7xCCSFyoYkk6AJHMx0phBKr2RlzjmmW5ZzmI+AA++pB+QodtdU1pceGk/JI8ZkkE2yoO+sn5cv9bUbSeAUMkTmjc5tIQMNcpYflR0eqQD5LXMeo+dXQV73eadotAmqdDUUU6moonnCuzeIuwVXIDzfw/Tf6Up8rG8ow0q38K7EAQbtx38h4V/Un6VmfqCfhCKgFc+FcGt2h4UVfPn8zr9aXuc7lC5ydWQBRBKKkZ6lqLCGqVrcirVKO5trQkq1zb7Q+G2i6ud2HiAjXYT5efpSwTeFtgcapVzhnDhm/ZjKCI8/nUcb5TyVdOxHBAuKRiPhk/7pj6xTdP4pAFm1D/AVc+0HZ23iRqIYbGnyack21ZIpixU/jfZG69g2XQOv4XHxr6GDp5VjLHsN0tkeoaDYNJBwPsIUuZwrlVIANxl+LfYajoCdCY1qGQubaa+fFWr/h8NkWOdLAWQusqS3c8qiqlLZ313oRyoUSqaa00NxlAT5LyWf5xUDApuS3jHZ3D4r+/tIzcn2cf5hB9jIpgc4YTodRJEbYa/b6cKgdofskcrOEvT/wDbumDHk4GUnpIHrToy27OFtk7VdJHseM+YOPmEg4jhO5QYbieHxBGRTbZCgAKgrAbLttsWGu1E5vdneykrTwO1TtgPzSzinHjfyDJZthBlUWrap5alRJ0jTboBSSX9SvQaXR6WLgWfM5SrUMc1y4wP4SxIg8oJO1GZHEYCWzszSxyFxznjpnpXosri2tK0ZG3Am2sgHlmjP8jRtcXuA4+axavs6KGJ8gsm8VwPdHYrspjbeFGJDYdrJQNC3MzBW10J9dlY08OYSuCAXGgq7fuEHSOVABfK680n6cANC0vIw+METr6jqDRCuWpO/vWnd1QncE7bHnuPoKda5ZbleOG/iFTcps9VabPB7txj3aEg6zsonzOntSmyN25K6Gt0/dzuaOFYOHdiyYN148l/mf5Ut2o/9Qs4YOqtnCuB2rX92gB6nU/M61mfI53JRYHCfWMP1pSolNrG1WEsolBRBCVKKtUpAKKlSkVapRTARRhUl3EMYqqS2ijWkvcjY0krmHFbxxF0t10A6AUAwF0Gt2ikz4bhQgoCbQuKt/ZBJuseQT6kj+RrXoh4yfRZNR8IVsFdFZF4ioRaijNoa6DWkdwwG6V7ik+PK2zLMqycviIEkyRE8zB08q57m7CQVpYHP+EWglxNtmKK6FgMxAYEgdSOVLNJpie0Auaa9lTOMdujhsU9vIly2oABV9c2maTBGmoyxuKgb5LtQdktmga8uLSfMfn1TnDdt7JwtzEhXPdsFNslQxLQF57Gd/I9KIHosknZMrZ2w2M5vNLmd/tJcbG/fIyvmDQDoAAFy68ioI96I5Xo26FjdN+n5Fc+q6v2P7UHHd8e77tbbKF3JIIbc7TpsNpqwV5bX6H9IWtuyQrGDV2ucVHjLCXUKXFV0O6uAyn2OlWCRwraS02MKg8a+yjDXCXw9xsOx/CfHaPsTmU+ckeVND7FOWyLXyxuvlcx7S9k+IYFiz2i9v8A720C6f5o1X/NFOaxjmp7e1Jw/c3r0r8Km7O47DKLL4hG7xHBYGcl0awpVhAynKZB1AYRMUktpxDRfzRTazV7D3wIDhWQQrH2i7dzbuZb6NoR3RRVMnTmJOlRnfOItYG903IK5dcxCOZgrGvWK1hhaFb9UJT40SLpa34pKodGUAlZ3B1Ejn86DbRwq70N+FQ3LBiUbOp6CJPQgzr50yx7LPXllCXEafhI9qIEeaGneS+i8Pwvqa5q0l6NtcMFVSHei7eBAqbVW5ELhxVbVVqe1bAqwFRKkZwN9qhIClWt0uqedWHAqqKnVhRWqW4cVapRXrlA4qwFQ+P483nKKf2anU9T/Ks5ObW6Nm0WgLVsChtNKNsmqQK59jU8FxupA+QJ/WujoR4SVi1JyArFW1Zl6oogeNcVt4ay166YRem5J2AHMmge8MFlO0+nk1EgjjGSvnvtTxu5icRdc3HdC5KA6DKCwTw7CFJ+Z6muY47nEle+0mmbp42ta0AgZ9+uUpW6RMEidDy0O4PlVUtG4OFlQ37cjeAOdE00eEjVxPfGdrqrN9E2xHBHWwL9u4txAoL29rqgnLMRDKDpIM66jnQte15rg/uuPpO15NwZKq++LGaBmn6U4RGrT9V2jssRg39l0rgWIDlTw++tj4Wew92Vc6TkVjJPhGk7aSKyjcDTxXquQdcHitS3d5HghdVw90MAw1B1109iNwfI04ZXKK3Zgonl51OFXKxn60QKi5p9qvamD90tOAIm8RIPIhZ0ERqesirPkF3+ydI1v+eT/wDPH1XNC689ZoACOF6MvjNB2VGuFtySQIGuXKSGPmQRljeRTmTECiuNr+ymSuDogG+f/Siu4VPiVEE77t7eIkdOVEJn1RQu7H0/hc359bQeK4biGBuKtxrXXdR10BkAelPjewijyuDrNOY5y1vCEWzGpOp3jaoX3wns0jW5fkqK5cg8/nRgAhYZAWuIT7Bds8Yv+3ue+v5g0swBaBKxwyPsnOE7d4oH+9J9U/ktAYK6IfCU4wf2iYo7Gy0byrD9aU9oZytml7Odqr2cDqjbf2iYnnatH0LD9TS/Ceq0O7EnBwL9j/0h3+1x1MGwhjpcI/5aaIHEYK5zoo2mnGiEWftIe4qkWgoI18RJ9tB+VZ3to0Su1B2KySEPDjZ4wocJ27u2D+2sXYJ5sN4DQNOhB9Iou58iufJo3DBCb2vtYsHexd+afzFHscsx0tclMsJ9puHba1e+Sf8AroHFzeir9If/AGH3UGP7fWb1wYe3nV3BIJAiOkhjroaBwe5u7oqbDtdlDwBSFoUatrVqIyzQlCr/ANlLcYdfNmP1j9K62jFRLnag3InFabSVqzUDnhotSlyD7Xe0mc28MCAAxcjrAhZ+bVzTK+b2C9T2JCyFxkPJFBcwtX2S9bY6oGDMsdD9RTC1pYQOVq1p1TnHacHoFY+12KtYgWcRZQAsuS8F+HMDCkiBEr+UUmJpaKPRZ+zJnsuF9+gQmK4ElzCpctXGuOdXQIQqjkFb8TDnGmvlq5gIyAtUk/fOMT8N6G074bwu7hsvd37jXNDGWAoIAIOcHMSfDA05azpO5DvEQuWYY33j79f4TOz2OfI2VEDkyFmB1BUcp/dMeu1NBo7SUTNRWJDjz/v8Kp/DsTewd+5bv2rToWbwXFEwGIzIGGoBBGkxS9RFjc0kH7LONE6XUd2085B5wjsb2vxGqWbly1bOuVXMg84c+MDyzGkC6sru6fsuCGg8Bx8z/XCM7PdrrwVsO57wXAUDsSXTMpGh1JUb5fWrGCk9odmwuaZGHaR7UUz7U9vLnfZcLcICaNIUq+xkEiRGoNEcBZ+z+zY3MuUA3kZyFzHF3iztqSZ3OsnmZO5pzQALWiaQukLW4rHH7KO2+onXWKshLjfRBdnNKa9d8UCga3FlaZp6lDGn39v+0Twe2huqMQzLab4mXcaGOR0mJ0qnnGFmmfPFEXivPKm4piDYZ7dl7pXoYAkwM0ic2nMAfSmR7TkrmPdNqCJNuAq87mnABFI910plZY+FT7UOfNZnQSE2ibNuNAW6RPmOXqBWill3kpxbxt6xvcuKeQzH6ifzrLOOgXX7Kjhc5zpaNcAqO7xLvG8bZmOnU1m2O6r0kE2mj8DKF9AszFLpbroYWtwLEhRm66U4OcW7Vz3aOITGdgyfy1Z+xHALeIDm84AkKAD4iTqI9YjbrQPtuKXL7Q7Ul05DGc+q17b8Su989hwiqjEIFUDw6ZdeekfKpv3ttP7KmikZuA8XWzefRL8PhrDqveWVZts0QfT+tPYXAYK5va1fqifZPsJwjB2shbDqYIJS40EjnMcj5/Wp3jrslc054QX2hYrCo2HvYTC27TW7kuVygkdIXT9dtKtlvtp6hAA5uSbTtcQHUMpkMAR7iawFtGitS2sqaiiY2BQFCul8JtZbFtf4R9dT+ddyFu2No9Fy5TbyUS1E5AlPE+M2LVt3uXUCrvBBOuwAGpJ6VhkeCKWuDTSyPDWNNlcO7b46xir2e2G0HhY8yQDBWORkb1nYduF6/S9myRsBcRuHToqfiy6XPHEAT89o61pa1rm4WSfWSRzXJxwmGEufhd2FtoDrqQVJ1MTuNxFBYafNMfpnTMMgAac15n+rXcewmHwaYWyiAG4UXOLgi4SsalDtDEbdVrS17QF5nUum3U48cUrbiLSsJYDQRJG2x/QfKnE4srI1xBoLmmO7V2rN26gVzbRmVn3AYTAHUDQVzZnVJVLovebAcqj2zxLMqMzBwSTnOmVWg5VE7EiTG5FMsluV29CWd4HCh0Pqqlbv5HXOsqTAJ0Un18pBigMZcwlqvtLWvhBjHJ4PorB2g4XbsWu+sFXR4WG+K28Z9I1yEK0MIOjdJI6eXdz81z4pXamMsc4hwHycPX1Sn+2VxKhbz5nA8DFFF1eil/8AarG2bWeayTWpzK6YWXTSSQuppr9v9LI4hbsWixw9nEAn+9IJKaRBUjwyeu/KaWIXk4NJvaGr7x7XcUMj1VVbHF2UABQD/qa192AMrFHqpC8ZOE7S0oG3Ievr61ie8uNBeq0umbDFvk+I5N9FGcWoMkAjbUTvpsaJrCl6jUxubnixf14WPvRaRAjfLAC8hIAGntRBtLJtj3eAVaFu3FI+E5xtHw/UyPrTAFke6UOogGvkhBcPX86ZtWY6ogq0k21ChVURznxHWd4pDtQ5d9vYcAB3PJJ46f8AaB4nfZkW0sat5asdNTv9Yow7cd3Rcs6fuGOY74r56V6I7CdnrbcPOJW5F5DmYRodToD1Gk+tIfK4S7ehwuex72SgjlCYFnuuAoLFo0HWhcysL18Orc7xnA6q5cF7BY9jdtmxbQMoi5cZSq+KfAUDS0AiOh13FNbHjK5U/abGkGN/B49FNxNcVwzB37dwI1y7cW1n+Id33bN4Tod+ope0XtKwPjZq5tzLqr+a5+3EC7F7t2W6sxJ0GgAgnkBR910AW/TSxaZtgjnOc/RWbDXGS2Ht22VSP71lJJn90xlUemvnTAyhRXN1moM0peRS1scQcNIYyefP/r61CwUs4cie1uDHch1/GATz0jVj7yJpcR8VIncLXsDje8sd2T4rRy+x1H6j2peqZtffmmROtqt9hayFGUVhVJIHnQ1ZpUccrqarAA6aV36oUuQgeOcRXD2Ll12VQqmC0xOygxrqY2oJHbW2U7TwumkDGi78l82YzFF3d2iXJc+rEk+0zXL5X0hlRRhg4AWtmyzWu+UTbnKSOR5T69ao0Dt6rJpu0Y55Cxp9vVI8bhb125OV8gMKSDl000J061ujcxjMnK4Gogm1etdsGAf2T7Bv3bo5UMUYNlJ0MEGDzjSsV0V6p+n3xFh5pHP2lud8Ll9mfNILAapOoZYGytBy7EAimMb3nK4Hauhijib3Yo/nK6Tb7ZXbmGuqTbe/bAJRB4mBWcyQ2+xmIIIjejZPJu2vql5pkbQ8ErmeP4i6YDxSq3b5R2HOEDExB5k7HWPaiEO6QuT5XB0xc40kuLvJdNu3buyrHYkCD5xtuafsW+OZpoA3fl+Wrt2Z4IWwpXDXQ9/NmeySrHwkarMENp1MgbjYk2WFj2t6nr0TO8gg1IEoPHJvH+kJdxTYd+7aG73RlJEafBOh7pwddNRPLWWTMhMu8HNcj+U6ZkEj3Pj5AsV9/dK+KcARjCGGdTcCkEOBG7OAbRG3iDwfI6VGPEp+H5qo5odSwsLad6ef50SrDY2/agMrNrkBAJMkAmCph9B8JmRptSyxzDkLnanTbG2fCfXr+ei1x3DrSnvHU2H3AKsqtJ3NpvHbPmM1snQFajiSKCw6Z7GSb3C6490NxDEtbI7wanUdD5g8x6VnZDuOF35u1v8AGHWCeg/v0ROMe3iUw1qzbjEEtmOaAQFlVg6TMgH/AEJEDHuL+AuHJqZXvt55NpOtxlbIwgklGDDVSdBIOuhg+1aA0FOk1LtoIrlL2ulSQdCND7dabtBCxNnc02OVPJNAtmXZTPE32e3mKECfCwOnQz76VnYwNdVrqajtIahlFtEHBB/cIV7hgMZ3gHzEEx1iR8xT42Bc7Uzl9N6q92+E4jFCxgMIwuW0Vrzt8KhnYsc/+EFF9ZpHhe4kLQNO/St76cVeBx+ys/BfsnxFq/auG/ZdQDnQF1gxpBg5xPWOtWY9zSBykP7SJdiwB09fMrrOBs5QBJ21+VSOPb4QcLnPfuyguJm3nbvLecZdJQN1zROg0IBmiO1hNpkLXOrafuvmDjXDkXE3haByBzlzGTE6bAD6UbX20LY6MNkI6q7Xu32LxFk2bndBCArFLcFgI6sQPYCkP2tyn6Ts1+ofjjqfJJcPiAjhsqPB+F5Kn1GmnlSHTOPC9AzsPTtaQ4kk9fL2Vm43xSxibQKWEsFVhgn4pjXaIBG25q47u157UaV+nkcx1kDr6KncKLWGd0aCwg7QNZEDrUnk3nb5Lt9ndlwiMSyZvpwEX/aFxv8AaOf8x/nSNtdF2Y44T8DR8gFZ/s1xJ++W7TEw5Gnmvi/IGjYzc9vuuX25CHaYydW/scLuxNdYuA5XhFSPtUt99gittgWRw5XNBIUMCAPxHWY8tNdKxTzRubQK7PYrjDqQ5wwRV15/suF90G+IaDkZGvSKz2W8L2HdMn+LICKs3mgorFUaAVBITcESB0MHblSzk2miKJviawY8gPsiuK4S5afLcIYfgZTmRlnQoRoV/LmAameUGj1EMjP8WPMdQfVAX4AJmiq06YhoLiUXxIZXYctDp5qDt71bgQUnSS95p2uu7QuH42Clyyq3O+tqTZYkZ4mWywAZX4l5xmGugraxhoE1S8Jq3ESva4UbPRbm7d4hgspuhrn3jwhgFFx+5MLvlViFeDoCxjnRACJ10sRNhLeCcKAR8yxfQFspmSq/GIOzrqfQHmNVzvLnbWnC9B2dEzStbLM0eLg5seX1UuFxly24e05t3F5qdazljSPELC6eohZqvC4ZHPVWO7xf7/ZuW7uUYg+JW0UOwVgTm2DFNCNAYB3kG2eBwK482ndpxbcgAj1AP5hC4bGrhfu9m+rZAA9wRkYE6/CPxAZTLTM/Jxc6iGGr/K9leneI4iWcnqnX2nNatJYu4drjWsSkg7SFgmSIbN4ue0c5IpkcrXCm9FnE3fRFsnTiuFRcYl+6iWcxvgXALDyXIDgyhaNIgEqdoOkU3wiyuextu8HnhX7gnZzDWxbs4hRiGALBm0QHYhV2IE85mDtpGfdRJGLXWborj3miRzhVXtHwVjjbqYTDlu6WcmdjpvmUjKw0Kwg221p4LS2j1XPngp9M8r8uenKFwuN703mxSk3LCeE3ATcWDAEmCwHJW121qtm2g3grOMHISvF4VLgFxVJ5aNqYgCSwPijlz15jW2vN0qLbylbOnRx5Zv8A20dFVv8AUqwcDm9hb1ln7pEZb5crIW3qrCfOVKqPiNLe0B4d8lfeEZGEvGKF6+uVctpFItqSPCqgnU7FiZJ6sfSreCGHzWrs8t/UNL+P56Lq32O8QRbl9YPfEA5uRQGCvkcxB8/bXKPCLC6fbBe+r4/ldJXtCou92w8WUvpGo1/lSDqCHVS4TgAEZh+LKfDsx2G08+fODRQ6oHB5UDd2Qq59oeNZLYuMjMqFSVBhWzLc3I2AK6yQNqfJZIWrRyNjebNYXHeL4sX7z3GW2C5BPdjKk5VBge2p5mTzpreERd5IVBJIGgFY5PE5ez7ObtgAB6X8yi+H4dLjgXLhtr+/GaNNPCN9fOlkGsZTtR+o27ohZHTi/wCERxG0LLqLdzvBk8TDQEkkEKNwIjeDrRZalNZLqY3NnG0Xx1SPiLEAkfzo2UXWVn1O+GHa2zXBOUw7LcB+9SysBcg+GQJIEbepFDPKWHbWF52PUOik7xx65Vv+ybBn+0gHENbRzB5GMv6mmaYXIKXZ7ZlvRWD8RH9rqXH8WwmKzal5L6XmtOwVa4V2x41fa86MxyqdvTn/AFpkMTatd/TubG26SS9fIUZRO31omx2Ta6s+r7tjWsFkrfC3JZVYqskA6/r/AEqnNAyAUh+sdGwl7wCOg5v6/wAK7cewZs2/vGDOfDNpfsMRdW2ToCQdYM6OPECPi2oWHeOFyNNqxqHjvSRIDhzcX/H9qqYLH2bmfIivIKm3eUmJ0lGEa78ww00amvicyja0O1btb/jN005dRr5jNfdGcRWRbuAQHQA/4k/ZsPUZRp5jrSn31XZ7NcwMdG08E/Q5CXXLC5g+1wbONxBkEeYPOibKQKTtToNPOS54zVX6ftalxPDluYfFm2APFZxGRfwlWa25Ucge9zRy22ArVHNZAK8h2n2WzSuaWm2k/MfgQfDeKlrwuqf21vxa73I+L1YiZ/e1O8zTo3AWr7/TuaYSTtrBPQ/LonfEOGWLd61dEDDYkZ0aSADAm0WG0EyCeUdDSpGvLcdFli10ofuDqNUfX1Si7hMuLu4YM1tyQ2HYx4vxKusA51JA1ALQJ1o2C2B/I6o5Nb3gLXHJTLigXEd33gyggILmUKbZtBUdXWZ1yzB1UnmDoDX93g/n590uNzuG59P5R1rhD4u191e93SWu8e2xt50iVGVdTEqWMg6Rp5AyZkby4decpb2EgiiMpTxKy3D2m0M9tlyMyMUuKw0kEGYOhynMslhFaGSNl4P1VMY6J11f7qfg/aNM4a+GDHVHOqxtLqDHqV03mKNzF0Ga923b09s/Pz+SL4xZxhv3b1q6lzPlh0WAUaO7KFSTGgEjYiKu21RWLbbrY7kdf2SPEXb2MLXr6uHy909yMykCYF1V8SHT445bc6snbi/z+VlO60sfgt9Llu2PELv926kPbcc9pBjmOX1ou8aQSoBaa3OCXQYDNA9R9MrfmfWkbm9QmhnqjeDXmvWvuLBSEw5uuTCksqm4iMdPhQga8wfOje0BxkWZJWwSWMOIYXbl/WVBhURtYkSZeNYHwHfmx1ux5LZpjUgoWs8HxN3D3kuKbioSM4EjMN9RIkTr8qTbSKK6mo0cxAc1ppXkcX/aW8Th7pbJC3FGpylvPkCZjTnWYxchcmVm5WDi/aJrL3Tna69oHI7oArd53e0aMFJ033jaKVsIO4rT2ZpWzyBjuD/CoeK41fuFjcu3HDbhnJB1mImI8tqPevbR6WBgprAPkFHbwslZUqHEoANDBKkieUgj2prZSBS5uo7JgmkLmuquQPP/AKQJVi4RVOZjCg6SZgb+elDRcbTWyxwM7tp+FNrnA7ww33ksvdg5WEwQZA576nlQWDi1UPasUsvdg/0lqddTQrqtoixlAY5mVycmYMI5gA+ixr0rTGA5q852mJNPJbTTXD3ytuBcQxOFuG4ha26ETbaVkSDBGXmNOXI0crI3CvuuQxkmpYSSMdOF03s/2swzXjixkwysuW+Dal0ZmHiDqwZkZ45Hcey2N7t1V9Fmkc8s7skmuM4+iu/Db6YhmNrF4fEAbrlIjlq2ZjPkat0DCbJSN5aOKXJftFDZryC2VGYZ7luHQ9EzPkjXUxPLzodO0A3f591pfO7ZXmqrhHZkYFCCrLOnIqwBG+kx13FE9gbwV1tL2h3srQ4VQolYs5UaLgkkT4tyOXmPSqcHHha9HqNI0uD/AD5cOUJY4x3F4tbLJ0MRp5jmNxBEGndy4tHmubJrtK6ZwLfD0NVSsxwFu6lu6qiw98F1Bhbd2DlJQsf2RkHRvAdYI2pTmk4PRPj1bYATEdwPJqiD6+fyUOJxL4ZVF3OyMchGZ0a04AzDLmCq0QdQcyxB6FsLuFzmTxteZCSXXx0P9Ini/DIwi4lLpaHC3OUhx4SVOqkMCIkzMjQUiNu5xFLdH2w6SQB2APL+VD2X4wLbhbRf7xcFzPp4VVEdlQSYZnKgdBmG5Fae5oZXP7Q1jtQ/jAVL4nYNq58WYGLlt4Izq2qt5efQgjcVqGQuaHUbVv7LcTXF4e7gLoGZwXsEmP2oBIgxpJ0PkxpDm7HB3RWXZtqRWVDhVvkuQMttixASGJ7u4SDGs6FYEmNDIZ8OQPzzUpPLd69aZc9wX1bRrTg+ECFDZiSTBAGp5QdNszmxnIFeoWlgJOCieC41w7BBlDibaM3wvbYElCoHhyzKHeYI8QIj4Yzmh+fylmV91ZQ3agtbe3ddLb2G8QZCZZSx3zSMwIg/SJ0uBrchqvv3tN3aG4pj0ZEZcJowBV1vLoRG8L4X20OtPbXF/ZW/VSPGaWnAOI4uxdBsKQMwPdswdT1OwAMbsCumhOtDK1rhRSrJF3lG8VtTiHxGGZkM+MFmVGcmWQPplB0hXI/hJBFC0HbtdyoSbtD3uIpaYyrWbqwT8RQk6+ZRj1jrObUVe21e4BbDtCza9+wnkUSfpbirquiveEFwi5dxd/KzBc6XF0AVAWVpOkAmMxk6mN6N1MbaBwpE374N7QCEVbaDmAsx7wdepk86zPJr3XouwaG5556Ky8J7L3cVaZ1ZV0lFY6vqRy2gg7+VIc4fNdXW9swad3d8+fp/apl+7icLiIUPbZWIZSIBYEHKRz3HsehrXHtLMrzOvka+QPj4P3XRsZ2ow9zCvba2z3WUQSAFU5YJEawCFblrI2rPbK2hdTRdj6iORry4N6+Z9lSLrBeZPoJ18/LzoNgPBXfnmMVEAnNY6equ/ZV0xOBNliFa1cDKVIViDJzGRB+K6u5Oo0GhJ7gG7VwtW6aLUfqIshwrOR+cKicXtlLm7TAInUQdiDzBqR/ChZqTLM7eKNfn5auHBeOpe4PirBUF7Sm4zE8tSra7kuFX3FKMJEgoYP2XHP8AgnDxwFTcDbFzxK0aQQTz6dKN5LPCQvXaVjZ/8rHnOCPL0R54ezFIZgScsbQeRB32qNfQqker0LJ3h0jjtaOFtiuF5A+cszEjVmLHY7E+1RzzVq4OztK0EMGD55r2tWv7LuHWmw2Ne93IbMi5rwGQgBiykxs2YSdeRgkCmOIc2gaPReV1cD2yiNrTecDlTdqu0GFOHNuxZttc0ykIAUIaJVwASOhB1nXnSml26icJ/wD/ACtQ1u9zflfn6LnOMW8qZ7ot3RsQ6y4H/iCG/wB7nWprmnAwh1XZMsMfeur28kdwfE4KRccOkgh0tsWXXcMrQR1BVtCARqIoXCQGufdcx1EWP6Vo4Lh+HrcBGIfFqQCbV3S+g10UGDcIA2WTA0XUUkh7uW0ijloEWQVP20tYJbajABrl7N47LI4RVyknOsJlbbQzz0509jCmQ6aSc3WPNV84R2IW6lvKi+EIxChSxLKBrlElm25nrRuhIytz9FqdO0kGwocHx/DhzYFprtrKVa2x7xN/iRioKFd5IK8/WnRvA3N5XFe4OKEONtYe5nw1wthmMFG8QGxKEEkxOxIgxImNJscckZV7mhuBnztFcGS22It3cOCGFxS2HZTmMEZu7M+LQk5D4tBGao4mqchLieVpxLh1i4WsftJQtctKltpUhZu2PFtmytcUH4crCJamNceUA5TPA8QwOKsd3awlu1ftISiRJu5RoVcMsPoSZknWJ2odhvJTqIGRhLOHY23cVr9/DgkeF0ylUvGYUqwBhwW1Q6GAREGhdE4N2tcfdRp2HItDWraXrZtNFt2chHMgJcAhEB1HdkeA6yNCRtVC2+Lp5fyhcc2MIRLly22Rx3d208tbbwkOBGdSCDmHMTqOtUcccHr/AAf7TXgSDcOeo8/ZWJ+GX7+AdNGQgXrYkBUbMAwGohSIg7AEzEGlRva2S/qs9dFRLnf2HIOa02xA8MjXmNGG8GTNbvC71U2mrT7gt21BzIiG4pTwhocRGoMlZ1kpsQCAYikSOc3jP0wjbG4CyEPh+HOjBkxAtsfCJYlH/hzaqQf3SSN9aZvBwQqDV7FcWCEI6WWgFT3bZkIMaAAEJtsPD/DOtQRnzVE0lsW/w3VC8g4bMPIwpHuDRZ6hVjzTvCXQtm4LQUtZVnZ50LEEADqFQXD5nyqnZq+qt5vKT2cYSS2pJM+p50ErAux2fO6NpAHsnmD7eYi1kVlVu7GVWiGC8l0iR60DtOHjlc7V75JS48n0UmK7U/fWL3rY75dUKCF0O5B30J3nlsKB0BY3wnCZoGNOoa1y24aFuPF0lEEBmWC2ugME9YmlkCtxXrNV2gYW3SN7ScAuYTIzCbVxdGmRPNZAGvP09KRHIJOOUnR9osnBvFchC8Jv4YMoDmYIi6gFuSCNwx9ZMCakjZfioH91kn1kzGd3Fx6E2tOP4RySGDJPiF3OrqYkgPkVYH8QHPXqNMErHD18lwXal1+qXdi74+8d1IAvo1nyzNqn/wCwJWiRttKbFqO7c1zehtEW3WSQMpJ8Q8+elYHhx5XtdLLDVsoXyAjLGII+EnrS7IW8bXhSviy2bMSZot1jKgAbwozjCqFMzBc2eATEwBJG0wBrRBKd3bHbyBfn1WwuOoFzL4JKyRI11IP109aK7WR2uheS0Ef7Rv8A8P3r9lrigtajUDViOgA3IOntO1AZdjhlZp9bE4fp9RgnB/Olqj8TwT4e5pmA5SPoQf1rowyiQLzPaOh/Tv3Myw8Hn5J/2dwi4pDdu21yW2UMFMZp8uXmQZ10HRoZad2ZpBqcu4H7qy8S4qXyJaVgiAZQWzHQASNNJA+GTVvlDBWKXqNPAzTtO+v2/PdEcJ4NcuE5mKKAQ5BEiQRGmbkCJOn5Utmpifi6WXUdpadzSxp9FX+MdlVu3blvDYnDq06o1wE3BAMl1QDMDMoTynTnT5BGc8ea8jqog1/h4VbxfDr+BvlGUZ1AnQMjAjmCIZT0Iq2vbI2wlNaKVj4I1nEEZVYPIZrGbxkKMp7lzqRCyATmUr+JSSAkbYUd5I3jHDP29m5hbma4qh0LaXLlwXXaGJ070GWEnxA5ddAVxm2kH/pKReJulmS4l25lvS6rcbMLZmHVc3iDI8gDyWmtyEQQfCrVy/irCEW8gZbzgIqgANlYnLBZgJgnXao4YUNpk3H7t9nKC07k3LYtxK4i2rZVRlkBL6KwymPGCADMArdGL/PylCSElt2MLiLDM8XMQltDcPed2SghFYm5YMusBWIIHw6k5qm57eOPb+kPRLMJxa/h8tsuGE57eW4GEjUElTlzT7kSDE0Bijcd4+ac3/Jg8piht3redmQwpOQiWy5nUjLzddDOm4Pqp25hx8l1dLrImwGKVtgmwPUfwg7WJCXBctj4WDLngxEHXSInlQ5Ior0HdiaIiQVdfJLr2YXbt1VZ0uOzFFgKZYmGXXr0rTu3NAsCuq8rqdPHp3EEkn7fVS4gWr1vMcH93ywO9U3Cv+eSYn97KaJrnNwHbv3WLwk3SCHAX5QRyIyn65qv9SOqPu2+aP4SuXDumsthrt9ttiyW0Hsodv8APTHnI9wFnvzVeXEFdVo3sDuVrh1L4csWju596gY0IZJpXEkqThjlbq6wGOUnyOmtSQW0hVppTDK2Qi0XiMSrMdeUD1/pSGMIC6up1sUzibxWPVOrPalu5bC3WZ7D5dRqylTIcCYY8jtIO+goP0wvcMLmRSCN4etn4I9qH8NxHE27iGVYc/MMOakAjpSnOvC9L2cWy7nsFkdPJC/2cbhKnw841n5UTX7Mrn9qyxxO2vZkptw7sPdCDEhwO7YMF65WB0bkY20qfqbwQuIZWuPhCe8P4Hh8bexMnJ3ipiLbrujM1xLqxqCBcUgj8qx6mWSFrXDPIIPXy9loZq5GUAeEi4n2fv4a8LbvbZSMwZZ2O0j8J9zRRzRzM3NBHuvT9lTarUeM1tHXz+Sjex4WIMkCasALuvBDSeqXri3RlbLng6r5c6a1jSOaXE1kk5YWtF/wupdi7+HxeC+63YUupRWyiFIEKSeoJEedY62ykOXlSHxPDwqx2e7QXeH3nsOCQHyXUXcMpyl7ZjXbaIIjStL2Bwo58l3NZBFq4RqGYcBm+Cje1/Hr1y46X27/AAwIa0Vw6SysJGrK2VlMq2mhU6U1oqg0LiNbTLuvMX/CpuI4wbTMn7WGCyly2qlfQLlEecVqjLq6LpdnatumJ5JPT/dhRtxhg4FsCAJfUEnrlHQDTnzoZIw+MtR9pdpmcGNtV5q64+wr8ObEWMQtu4GAa4GZHWNCFIIBDNAgmJIrFpgQ+nfRcRhOWlIvs74RbvYi+t0pdbLnW53pRswYEkSJYmfxR8J3rRrC4NG3CaxoByiPtDD4fEKpS1iLIQNBlynUM6AFNvhkjnBmr0gtnOUEoANgKosFe53tlvu7mGFt5RQNIKXBpqQNTl151psjBFpJPVW3CF/2bYhERr8gXV8dpmka3FX4bmYiSIDzO+pVvBJroqBzaY2cJcxGHxGGuIq4sPnSZ7u44ALwQZW61sBjB8RVW3L1dhrr6IuEnwFq9hw7FhmH7I89GAy68x4taI5KnVD8K7NXMxuWb698BtGkMCCGDTAI2kEURPmjq0twz3hfaR+1DQwcaM7SrC6swVeWQnY5j1FLeNufz8CQ7wlLeP8ADe6/aW1PcXCckzmtsDD2m/iQ6a7iDzpzHX7q/ZF8F4u1tYVEOYeIMCZAO+h0nn6Hfas8sQJymXgFS8VZrdwHIotXAHQhpEH9QeVLaxpbzkLtaPtKQ00gEeZUbg3IGUNOgUkgE9BDDXprVM8JWvtOTfB4uMe1oW6ApIZDGxXM6/mT8q0hp5B+wXmi1aJcdRCtfAGwDkAflVUTzSqiEw4TxRDiMQSo7t7L2130tqogQOeRB8qt7CWjzBv5oFXLqlGK/wDQ9DTgbFqAkInAEExoD5/pUKc14pE3riqyEiSrSRptpI/OhokFCQju3lux96nDgojIj5WEasubSJkQVM+dJ028Mp/QpaU4fClwQR5hgZAjkY5H6Gml4BRWSj+zXEHs5spGU/EjfC3kR+u45EGk6gXS7HZXBzVceY/PorJjGwxsm/Y71bieJ0Y5jEgSoO4DRr0bWKzCN7jtxSZK6Il36wEg/CQKN/NQcP7Zjujauo4YkZSANfEN52G+1F+k8VtK4RiLDwQPVMeznaMWZjLbNq81pmy6BLpaJIaQAySSZ1Ybb1epgL46GTX7K7FUVBxjELexD3JYnbU9NP8AW9YoWFjdq952TomQxA7rPPoL9ENkNFsK7S2S1KsOmv8AOrFpbmjiuVqIthMmiEeNDqjGTuPSNqI+IZ+vULl6rs2Fwz4R6J7jLCY3vL62pJXM4B8SumpIJB8LjMfWdAQKplsFArlnaxrIZCNwNAkWC0/0UHwvj2CtXEt27juJPhxCRaS4QVJzowIRtAdNDledCDsZG8tty4GpfulNgAjGOMYSDtbxItfMWrVlkJVred21nc96REcoA6maYyIVn8+izOdaXcIsBrgW5mCTvkDrzOoA5+VNcaCIUcK+8IwqcPzYm7ctG0/hNoqy59PCbfjct75Y8orM5u8jb0UcKPqm3ZLtJ92drbm1kchgt5TbkGSjW765kcb/ABKpMHYyKp7A/Km/CaY1cHjMS33i5ZwT5YEMFuXOhZbiLPOJUiOeuhRtLQpvx5rm/bjss+HvKmGvJirBU5XQA92CxlHyyBBEiPkNqe146oD6IHhWLaDaIsgQHYOvx52ACgQQAJB0E79KW9l5BQ8q74ni2EuYXubzXMLiLRFu0/iZCyt4Wzn4grDmZEbmkVI11VYVWQgOKWbxw1w3mRcQn7R1WMl9VKmV6RlDaaFT5gUTHgO25o8KAqj8Z7SX7hA0thdiohiNtW0PXaBWwAUrLikiXSJIJBO5B3nerItCr9wftFav2wt9fHK9+YBV1XRb5UggumgePiQk7pIyOic04OOnn7f0rGFWeNPct4xy6JbIYHIn92F0y5eqFYIPMGedODQY8ZV2nC4le6YFLdw2DosEfsnyEldfiRhry8bVlLbIo1f7/wC06KXYSj+C3sFehLr9wWJHiTLPiGUhzpEHY9DVGKRjrGQnP1BeKP3WO2nAb1pZa4HCwFYiGKk6SfxRtrqPMah0JAKSRjCopuONJIjzNaqCVZRuGH/aG/wXP/JehPwoFi8oNhSRJy789GIH00qN5KscJYKNUiHPh9qgTeitH2hjTCf+Av8AwW6VFyUt3KrvAz+2Xz3odR/4yo3lFDS9p+7+tA//AMa6fZhPf/JN+FCcVbB1BIUg7EEQQfIgkEedJZwup2llrr8gqgWPU10KXmC4nkp9cPj4iOWU/wD9dn+ZoP8A1/OiiY8KPhH+AVzpPiPuvofZv/iZ/wDUJpZ2oV0XcrFz4j6fpQu5KLohsMZzT1NEEqAlwdfmVZvs2Y/eysnK1m7mXkYQxI2MUJXA7daP07DWbXIa668ec5Vk7bj/AOib8T4K0zNzYg3FBY8zlVRJ5ADlVNQlLezqg3dROn6ilag01a9GLcfZWbtBcP3m2snKIgToNRyqN+FZ+ic9pkB4eSQCbeKZLcicim3bJVf3VJJMDSlM+JRNfswQX+G4tL4F1LcZFueNU2+ENIX2oZDT8fmVDyuYjEujqEdlBOoUkDn0p4ANoEch/wC2n/Cn/lpU/wCAUCE7VX2+83UzNkDTlk5ZyjWNp86aOFZ5Vo7COXwTliWNrE2BbJ1yB7ihgk/CGGhjekSYd8kKr/G7YFi7AHgxjounwrlY5V6LPIaU5vPyUVco1asOGYrhMMV0LYq5MaTCWAJ6wGYf5j1NLPJURvaMTg+HsdW7q4sneFvqFE9ACYHKaCLl3uoOFDgRpe8iR/uXf5L8h0pb/iCPquj/AGd4O3cwXjRHzMwOZQZGmhka1nmcRJgpx4WnZvCo+CIdEYLcvABlBAAuMABOwAAApzj4volhcjxB8bep/OtSF3K//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Прямоугольник 7"/>
          <p:cNvSpPr/>
          <p:nvPr/>
        </p:nvSpPr>
        <p:spPr>
          <a:xfrm>
            <a:off x="6786546" y="5857868"/>
            <a:ext cx="2357454" cy="10001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smtClean="0"/>
              <a:t>Подготовила учитель </a:t>
            </a:r>
            <a:r>
              <a:rPr lang="ru-RU" dirty="0" err="1" smtClean="0"/>
              <a:t>нач.кл</a:t>
            </a:r>
            <a:r>
              <a:rPr lang="ru-RU" dirty="0" smtClean="0"/>
              <a:t>. </a:t>
            </a:r>
            <a:r>
              <a:rPr lang="ru-RU" dirty="0" err="1" smtClean="0"/>
              <a:t>Дуркина</a:t>
            </a:r>
            <a:r>
              <a:rPr lang="ru-RU" dirty="0" smtClean="0"/>
              <a:t> Т.С.</a:t>
            </a:r>
          </a:p>
          <a:p>
            <a:pPr algn="ctr"/>
            <a:r>
              <a:rPr lang="ru-RU" dirty="0" smtClean="0"/>
              <a:t>2014 г.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357166"/>
            <a:ext cx="91440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этап. </a:t>
            </a:r>
            <a:r>
              <a:rPr kumimoji="0" lang="ru-RU"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Основные битвы  Великой Отечественной войны</a:t>
            </a:r>
            <a:r>
              <a:rPr kumimoji="0" lang="ru-RU"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53975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1.Как называли Ладожское озеро во время блокады Ленинграда?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2.Какая симфония посвящена обороне Ленинграда и кто её написал? </a:t>
            </a: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3.Сколько дней и ночей продолжалась блокада Ленинграда?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4.Когд а гитлеровцы начли наступление на Москву?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5.Какой план был у Гитлера по покорению Москвы?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6.Где произошло самое известное сражение под Москвой, и кто принимал в нём участие?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  </a:t>
            </a:r>
            <a:r>
              <a:rPr lang="ru-RU" dirty="0" smtClean="0">
                <a:latin typeface="Times New Roman" pitchFamily="18" charset="0"/>
                <a:ea typeface="Calibri" pitchFamily="34" charset="0"/>
                <a:cs typeface="Times New Roman" pitchFamily="18" charset="0"/>
              </a:rPr>
              <a:t>К</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акого числа советские войска перешли в контрнаступление для освобождения Москвы?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8.Какие из генералов советской армии являются защитниками Сталинграда?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9.Как называется известный дом Сталинграда, и сколько дней продолжалась его оборона?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 Назовите дату победы над фашистами в Сталинградской битве?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descr="http://www.metronews.ru/_internal/gxml!0/r0dc21o2f3vste5s7ezej9x3a10rp3w$q6toac7t08jmeqdd6k7yn1zizwcfsed/9may.jpeg"/>
          <p:cNvPicPr>
            <a:picLocks noChangeAspect="1" noChangeArrowheads="1"/>
          </p:cNvPicPr>
          <p:nvPr/>
        </p:nvPicPr>
        <p:blipFill>
          <a:blip r:embed="rId2"/>
          <a:srcRect/>
          <a:stretch>
            <a:fillRect/>
          </a:stretch>
        </p:blipFill>
        <p:spPr bwMode="auto">
          <a:xfrm>
            <a:off x="2285984" y="4572008"/>
            <a:ext cx="3313144" cy="2285992"/>
          </a:xfrm>
          <a:prstGeom prst="rect">
            <a:avLst/>
          </a:prstGeom>
          <a:ln>
            <a:noFill/>
          </a:ln>
          <a:effectLst>
            <a:softEdge rad="112500"/>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571480"/>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III</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этап. </a:t>
            </a:r>
            <a:r>
              <a:rPr kumimoji="0" lang="ru-RU"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Победа в Великой Отечественной войне</a:t>
            </a:r>
            <a:r>
              <a:rPr kumimoji="0" lang="ru-RU"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53975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1.Кто руководил штурмом Берлина?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2.Кто водрузил знамя Победы над рейхстагом?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3.Назовите дату Дня Победы?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4.Где происходил международный суд, и как он назывался?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5.Какое количество людей погибло во Второй мировой войне?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6.Кто является автором памятника </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Советский воин- освободитель</a:t>
            </a:r>
            <a:r>
              <a:rPr kumimoji="0" lang="ru-RU"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 где он находится? </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descr="http://www.metronews.ru/_internal/gxml!0/r0dc21o2f3vste5s7ezej9x3a10rp3w$q6toac7t08jmeqdd6k7yn1zizwcfsed/9may.jpeg"/>
          <p:cNvPicPr>
            <a:picLocks noChangeAspect="1" noChangeArrowheads="1"/>
          </p:cNvPicPr>
          <p:nvPr/>
        </p:nvPicPr>
        <p:blipFill>
          <a:blip r:embed="rId2"/>
          <a:srcRect/>
          <a:stretch>
            <a:fillRect/>
          </a:stretch>
        </p:blipFill>
        <p:spPr bwMode="auto">
          <a:xfrm>
            <a:off x="4572000" y="3571876"/>
            <a:ext cx="3934400" cy="2714644"/>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0"/>
            <a:ext cx="9144000"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IV</a:t>
            </a:r>
            <a:r>
              <a:rPr kumimoji="0" lang="ru-RU"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этап. </a:t>
            </a:r>
            <a:r>
              <a:rPr kumimoji="0" lang="ru-RU" sz="2000"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Наши земляки- патриоты Родины</a:t>
            </a:r>
            <a:r>
              <a:rPr kumimoji="0" lang="ru-RU" sz="2000"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1.Назовите наших земляков, которые удостоены звания Героя Советского Союза?</a:t>
            </a: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p>
          <a:p>
            <a:pPr marL="0" marR="0" lvl="0" indent="53975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2.Знаете ли вы о  В.П.Кислякове?</a:t>
            </a:r>
          </a:p>
          <a:p>
            <a:pPr marL="0" marR="0" lvl="0" indent="53975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1.Где родился В.П.Кисляков? </a:t>
            </a:r>
          </a:p>
          <a:p>
            <a:pPr marL="0" marR="0" lvl="0" indent="53975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2.Где проходил срочную службу? </a:t>
            </a:r>
          </a:p>
          <a:p>
            <a:pPr marL="0" marR="0" lvl="0" indent="539750" algn="ctr"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3.В какой должности воевал Кисляков?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descr="http://www.metronews.ru/_internal/gxml!0/r0dc21o2f3vste5s7ezej9x3a10rp3w$q6toac7t08jmeqdd6k7yn1zizwcfsed/9may.jpeg"/>
          <p:cNvPicPr>
            <a:picLocks noChangeAspect="1" noChangeArrowheads="1"/>
          </p:cNvPicPr>
          <p:nvPr/>
        </p:nvPicPr>
        <p:blipFill>
          <a:blip r:embed="rId2"/>
          <a:srcRect/>
          <a:stretch>
            <a:fillRect/>
          </a:stretch>
        </p:blipFill>
        <p:spPr bwMode="auto">
          <a:xfrm>
            <a:off x="285720" y="4143356"/>
            <a:ext cx="3934400" cy="2714644"/>
          </a:xfrm>
          <a:prstGeom prst="rect">
            <a:avLst/>
          </a:prstGeom>
          <a:ln>
            <a:noFill/>
          </a:ln>
          <a:effectLst>
            <a:softEdge rad="112500"/>
          </a:effectLst>
        </p:spPr>
      </p:pic>
      <p:sp>
        <p:nvSpPr>
          <p:cNvPr id="5" name="Прямоугольник 4"/>
          <p:cNvSpPr/>
          <p:nvPr/>
        </p:nvSpPr>
        <p:spPr>
          <a:xfrm>
            <a:off x="4429124" y="3929066"/>
            <a:ext cx="4572000" cy="1631216"/>
          </a:xfrm>
          <a:prstGeom prst="rect">
            <a:avLst/>
          </a:prstGeom>
        </p:spPr>
        <p:txBody>
          <a:bodyPr>
            <a:spAutoFit/>
          </a:bodyPr>
          <a:lstStyle/>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4.В 1948 году  В.П.Кислякова  и семью отправили в Финляндию. Зачем? </a:t>
            </a:r>
            <a:endParaRPr lang="ru-RU" sz="2000" dirty="0" smtClean="0">
              <a:latin typeface="Times New Roman" pitchFamily="18" charset="0"/>
              <a:ea typeface="Calibri" pitchFamily="34" charset="0"/>
              <a:cs typeface="Times New Roman" pitchFamily="18" charset="0"/>
            </a:endParaRPr>
          </a:p>
          <a:p>
            <a:pPr lvl="0" indent="539750" algn="ctr" eaLnBrk="0" fontAlgn="base" hangingPunct="0">
              <a:spcBef>
                <a:spcPct val="0"/>
              </a:spcBef>
              <a:spcAft>
                <a:spcPct val="0"/>
              </a:spcAft>
            </a:pPr>
            <a:endParaRPr lang="ru-RU" sz="2000" dirty="0" smtClean="0">
              <a:latin typeface="Arial" pitchFamily="34" charset="0"/>
              <a:cs typeface="Arial" pitchFamily="34" charset="0"/>
            </a:endParaRPr>
          </a:p>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5. В 1955 году войска вывели из Финляндии. Куда вернулась его семья?</a:t>
            </a:r>
            <a:endParaRPr lang="ru-RU" sz="20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85852" y="214290"/>
            <a:ext cx="6286528" cy="3816429"/>
          </a:xfrm>
          <a:prstGeom prst="rect">
            <a:avLst/>
          </a:prstGeom>
        </p:spPr>
        <p:txBody>
          <a:bodyPr wrap="square">
            <a:spAutoFit/>
          </a:bodyPr>
          <a:lstStyle/>
          <a:p>
            <a:pPr lvl="0" indent="539750" algn="ctr" eaLnBrk="0" fontAlgn="base" hangingPunct="0">
              <a:spcBef>
                <a:spcPct val="0"/>
              </a:spcBef>
              <a:spcAft>
                <a:spcPct val="0"/>
              </a:spcAft>
            </a:pPr>
            <a:r>
              <a:rPr lang="ru-RU" b="1" dirty="0" smtClean="0">
                <a:latin typeface="Calibri" pitchFamily="34" charset="0"/>
                <a:ea typeface="Times New Roman" pitchFamily="18" charset="0"/>
                <a:cs typeface="Times New Roman" pitchFamily="18" charset="0"/>
              </a:rPr>
              <a:t>3.Знаете ли вы  о </a:t>
            </a:r>
            <a:r>
              <a:rPr lang="ru-RU" b="1" dirty="0" err="1" smtClean="0">
                <a:latin typeface="Calibri" pitchFamily="34" charset="0"/>
                <a:ea typeface="Times New Roman" pitchFamily="18" charset="0"/>
                <a:cs typeface="Times New Roman" pitchFamily="18" charset="0"/>
              </a:rPr>
              <a:t>М.А.Бабикове</a:t>
            </a:r>
            <a:r>
              <a:rPr lang="ru-RU" b="1" dirty="0" smtClean="0">
                <a:latin typeface="Calibri" pitchFamily="34" charset="0"/>
                <a:ea typeface="Times New Roman" pitchFamily="18" charset="0"/>
                <a:cs typeface="Times New Roman" pitchFamily="18" charset="0"/>
              </a:rPr>
              <a:t>?</a:t>
            </a:r>
          </a:p>
          <a:p>
            <a:pPr lvl="0" indent="539750" algn="ctr" eaLnBrk="0" fontAlgn="base" hangingPunct="0">
              <a:spcBef>
                <a:spcPct val="0"/>
              </a:spcBef>
              <a:spcAft>
                <a:spcPct val="0"/>
              </a:spcAft>
            </a:pPr>
            <a:endParaRPr lang="ru-RU" sz="800" dirty="0" smtClean="0">
              <a:latin typeface="Arial" pitchFamily="34" charset="0"/>
              <a:cs typeface="Arial" pitchFamily="34" charset="0"/>
            </a:endParaRPr>
          </a:p>
          <a:p>
            <a:pPr lvl="0" indent="539750" algn="ctr"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1.Где родился Макар Андреевич </a:t>
            </a:r>
            <a:r>
              <a:rPr lang="ru-RU" dirty="0" err="1" smtClean="0">
                <a:latin typeface="Times New Roman" pitchFamily="18" charset="0"/>
                <a:ea typeface="Calibri" pitchFamily="34" charset="0"/>
                <a:cs typeface="Times New Roman" pitchFamily="18" charset="0"/>
              </a:rPr>
              <a:t>Бабиков</a:t>
            </a:r>
            <a:r>
              <a:rPr lang="ru-RU" dirty="0" smtClean="0">
                <a:latin typeface="Times New Roman" pitchFamily="18" charset="0"/>
                <a:ea typeface="Calibri" pitchFamily="34" charset="0"/>
                <a:cs typeface="Times New Roman" pitchFamily="18" charset="0"/>
              </a:rPr>
              <a:t>? </a:t>
            </a:r>
            <a:endParaRPr lang="ru-RU" sz="800" dirty="0" smtClean="0">
              <a:latin typeface="Arial" pitchFamily="34" charset="0"/>
              <a:cs typeface="Arial" pitchFamily="34" charset="0"/>
            </a:endParaRPr>
          </a:p>
          <a:p>
            <a:pPr lvl="0" indent="539750" algn="ctr"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2.Кем до армии работал </a:t>
            </a:r>
            <a:r>
              <a:rPr lang="ru-RU" dirty="0" err="1" smtClean="0">
                <a:latin typeface="Times New Roman" pitchFamily="18" charset="0"/>
                <a:ea typeface="Calibri" pitchFamily="34" charset="0"/>
                <a:cs typeface="Times New Roman" pitchFamily="18" charset="0"/>
              </a:rPr>
              <a:t>М.А.Бабиков</a:t>
            </a:r>
            <a:r>
              <a:rPr lang="ru-RU" dirty="0" smtClean="0">
                <a:latin typeface="Times New Roman" pitchFamily="18" charset="0"/>
                <a:ea typeface="Calibri" pitchFamily="34" charset="0"/>
                <a:cs typeface="Times New Roman" pitchFamily="18" charset="0"/>
              </a:rPr>
              <a:t>? </a:t>
            </a:r>
            <a:endParaRPr lang="ru-RU" sz="800" dirty="0" smtClean="0">
              <a:latin typeface="Arial" pitchFamily="34" charset="0"/>
              <a:cs typeface="Arial" pitchFamily="34" charset="0"/>
            </a:endParaRPr>
          </a:p>
          <a:p>
            <a:pPr lvl="0" indent="539750" algn="ctr"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3.В армии Макару Андреевичу пришлось выдержать испытания двух воин подряд.  С милитаристской Японией и</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 </a:t>
            </a:r>
            <a:endParaRPr lang="ru-RU" sz="800" dirty="0" smtClean="0">
              <a:latin typeface="Arial" pitchFamily="34" charset="0"/>
              <a:cs typeface="Arial" pitchFamily="34" charset="0"/>
            </a:endParaRPr>
          </a:p>
          <a:p>
            <a:pPr lvl="0" indent="539750" algn="ctr"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4.В какой должности воевал </a:t>
            </a:r>
            <a:r>
              <a:rPr lang="ru-RU" dirty="0" err="1" smtClean="0">
                <a:latin typeface="Times New Roman" pitchFamily="18" charset="0"/>
                <a:ea typeface="Calibri" pitchFamily="34" charset="0"/>
                <a:cs typeface="Times New Roman" pitchFamily="18" charset="0"/>
              </a:rPr>
              <a:t>М.А.Бабиков</a:t>
            </a:r>
            <a:r>
              <a:rPr lang="ru-RU" dirty="0" smtClean="0">
                <a:latin typeface="Times New Roman" pitchFamily="18" charset="0"/>
                <a:ea typeface="Calibri" pitchFamily="34" charset="0"/>
                <a:cs typeface="Times New Roman" pitchFamily="18" charset="0"/>
              </a:rPr>
              <a:t>?  </a:t>
            </a:r>
            <a:endParaRPr lang="ru-RU" sz="800" dirty="0" smtClean="0">
              <a:latin typeface="Arial" pitchFamily="34" charset="0"/>
              <a:cs typeface="Arial" pitchFamily="34" charset="0"/>
            </a:endParaRPr>
          </a:p>
          <a:p>
            <a:pPr lvl="0" indent="539750" algn="ctr"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5.В каком году он был удостоен  первой правительственной награды Ордена Красной Звезды?</a:t>
            </a:r>
            <a:endParaRPr lang="ru-RU" sz="800" dirty="0" smtClean="0">
              <a:latin typeface="Arial" pitchFamily="34" charset="0"/>
              <a:cs typeface="Arial" pitchFamily="34" charset="0"/>
            </a:endParaRPr>
          </a:p>
          <a:p>
            <a:pPr lvl="0" indent="539750" algn="ctr"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6.За боевые заслуги в защите и освобождении</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 чего? </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 Макар Андреевич был удостоен новых боевых наград- двух орденов Красного Знамени и медали </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За освобождение</a:t>
            </a:r>
            <a:r>
              <a:rPr lang="ru-RU" dirty="0" smtClean="0">
                <a:ea typeface="Calibri" pitchFamily="34" charset="0"/>
                <a:cs typeface="Times New Roman" pitchFamily="18" charset="0"/>
              </a:rPr>
              <a:t>…</a:t>
            </a:r>
            <a:r>
              <a:rPr lang="ru-RU" dirty="0" smtClean="0">
                <a:latin typeface="Times New Roman" pitchFamily="18" charset="0"/>
                <a:ea typeface="Calibri" pitchFamily="34" charset="0"/>
                <a:cs typeface="Times New Roman" pitchFamily="18" charset="0"/>
              </a:rPr>
              <a:t>чего</a:t>
            </a:r>
            <a:endParaRPr lang="ru-RU" sz="800" dirty="0" smtClean="0">
              <a:latin typeface="Arial" pitchFamily="34" charset="0"/>
              <a:cs typeface="Arial" pitchFamily="34" charset="0"/>
            </a:endParaRPr>
          </a:p>
          <a:p>
            <a:pPr lvl="0" indent="539750" algn="ctr" eaLnBrk="0" fontAlgn="base" hangingPunct="0">
              <a:spcBef>
                <a:spcPct val="0"/>
              </a:spcBef>
              <a:spcAft>
                <a:spcPct val="0"/>
              </a:spcAft>
            </a:pPr>
            <a:r>
              <a:rPr lang="ru-RU" dirty="0" smtClean="0">
                <a:latin typeface="Times New Roman" pitchFamily="18" charset="0"/>
                <a:ea typeface="Calibri" pitchFamily="34" charset="0"/>
                <a:cs typeface="Times New Roman" pitchFamily="18" charset="0"/>
              </a:rPr>
              <a:t>7. За какой бой было присвоено звание Героя Советского Союза</a:t>
            </a:r>
            <a:r>
              <a:rPr lang="ru-RU" dirty="0" smtClean="0">
                <a:latin typeface="Calibri" pitchFamily="34" charset="0"/>
                <a:ea typeface="Times New Roman" pitchFamily="18" charset="0"/>
                <a:cs typeface="Times New Roman" pitchFamily="18" charset="0"/>
              </a:rPr>
              <a:t>?</a:t>
            </a:r>
            <a:endParaRPr lang="ru-RU" dirty="0"/>
          </a:p>
        </p:txBody>
      </p:sp>
      <p:pic>
        <p:nvPicPr>
          <p:cNvPr id="4" name="Picture 2" descr="http://www.metronews.ru/_internal/gxml!0/r0dc21o2f3vste5s7ezej9x3a10rp3w$q6toac7t08jmeqdd6k7yn1zizwcfsed/9may.jpeg"/>
          <p:cNvPicPr>
            <a:picLocks noChangeAspect="1" noChangeArrowheads="1"/>
          </p:cNvPicPr>
          <p:nvPr/>
        </p:nvPicPr>
        <p:blipFill>
          <a:blip r:embed="rId2"/>
          <a:srcRect/>
          <a:stretch>
            <a:fillRect/>
          </a:stretch>
        </p:blipFill>
        <p:spPr bwMode="auto">
          <a:xfrm>
            <a:off x="2714612" y="4143356"/>
            <a:ext cx="3934400" cy="2714644"/>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14414" y="428604"/>
            <a:ext cx="6429404" cy="2862322"/>
          </a:xfrm>
          <a:prstGeom prst="rect">
            <a:avLst/>
          </a:prstGeom>
        </p:spPr>
        <p:txBody>
          <a:bodyPr wrap="square">
            <a:spAutoFit/>
          </a:bodyPr>
          <a:lstStyle/>
          <a:p>
            <a:pPr lvl="0" indent="539750" algn="ctr" eaLnBrk="0" fontAlgn="base" hangingPunct="0">
              <a:spcBef>
                <a:spcPct val="0"/>
              </a:spcBef>
              <a:spcAft>
                <a:spcPct val="0"/>
              </a:spcAft>
            </a:pPr>
            <a:r>
              <a:rPr lang="ru-RU" sz="2000" b="1" dirty="0" smtClean="0">
                <a:latin typeface="Times New Roman" pitchFamily="18" charset="0"/>
                <a:ea typeface="Calibri" pitchFamily="34" charset="0"/>
                <a:cs typeface="Times New Roman" pitchFamily="18" charset="0"/>
              </a:rPr>
              <a:t>4.Знаете ли вы  о С.М. Черепанове</a:t>
            </a:r>
            <a:r>
              <a:rPr lang="ru-RU" sz="2000" b="1" dirty="0" smtClean="0">
                <a:latin typeface="Times New Roman" pitchFamily="18" charset="0"/>
                <a:ea typeface="Calibri" pitchFamily="34" charset="0"/>
                <a:cs typeface="Times New Roman" pitchFamily="18" charset="0"/>
              </a:rPr>
              <a:t>?</a:t>
            </a:r>
          </a:p>
          <a:p>
            <a:pPr lvl="0" indent="539750" algn="ctr" eaLnBrk="0" fontAlgn="base" hangingPunct="0">
              <a:spcBef>
                <a:spcPct val="0"/>
              </a:spcBef>
              <a:spcAft>
                <a:spcPct val="0"/>
              </a:spcAft>
            </a:pPr>
            <a:endParaRPr lang="ru-RU" sz="2000" dirty="0" smtClean="0">
              <a:latin typeface="Arial" pitchFamily="34" charset="0"/>
              <a:cs typeface="Arial" pitchFamily="34" charset="0"/>
            </a:endParaRPr>
          </a:p>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1.Когда и где родился С.М.Черепанов?  </a:t>
            </a:r>
            <a:endParaRPr lang="ru-RU" sz="2000" dirty="0" smtClean="0">
              <a:latin typeface="Arial" pitchFamily="34" charset="0"/>
              <a:cs typeface="Arial" pitchFamily="34" charset="0"/>
            </a:endParaRPr>
          </a:p>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2.Когда был призван С.М.Черепанов в ряды Вооружённых сил? </a:t>
            </a:r>
            <a:endParaRPr lang="ru-RU" sz="2000" dirty="0" smtClean="0">
              <a:latin typeface="Arial" pitchFamily="34" charset="0"/>
              <a:cs typeface="Arial" pitchFamily="34" charset="0"/>
            </a:endParaRPr>
          </a:p>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3.В какой должности воевал Черепанов? </a:t>
            </a:r>
            <a:endParaRPr lang="ru-RU" sz="2000" dirty="0" smtClean="0">
              <a:latin typeface="Arial" pitchFamily="34" charset="0"/>
              <a:cs typeface="Arial" pitchFamily="34" charset="0"/>
            </a:endParaRPr>
          </a:p>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4.Где воевал Черепанов? </a:t>
            </a:r>
            <a:endParaRPr lang="ru-RU" sz="2000" dirty="0" smtClean="0">
              <a:latin typeface="Arial" pitchFamily="34" charset="0"/>
              <a:cs typeface="Arial" pitchFamily="34" charset="0"/>
            </a:endParaRPr>
          </a:p>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5.Как назывался опорный пункт, где принял свой последний бой Черепанов? </a:t>
            </a:r>
            <a:endParaRPr lang="ru-RU" sz="2000" dirty="0" smtClean="0">
              <a:latin typeface="Arial" pitchFamily="34" charset="0"/>
              <a:cs typeface="Arial" pitchFamily="34" charset="0"/>
            </a:endParaRPr>
          </a:p>
        </p:txBody>
      </p:sp>
      <p:pic>
        <p:nvPicPr>
          <p:cNvPr id="4" name="Picture 2" descr="http://www.metronews.ru/_internal/gxml!0/r0dc21o2f3vste5s7ezej9x3a10rp3w$q6toac7t08jmeqdd6k7yn1zizwcfsed/9may.jpeg"/>
          <p:cNvPicPr>
            <a:picLocks noChangeAspect="1" noChangeArrowheads="1"/>
          </p:cNvPicPr>
          <p:nvPr/>
        </p:nvPicPr>
        <p:blipFill>
          <a:blip r:embed="rId2"/>
          <a:srcRect/>
          <a:stretch>
            <a:fillRect/>
          </a:stretch>
        </p:blipFill>
        <p:spPr bwMode="auto">
          <a:xfrm>
            <a:off x="5209600" y="4143356"/>
            <a:ext cx="3934400" cy="2714644"/>
          </a:xfrm>
          <a:prstGeom prst="rect">
            <a:avLst/>
          </a:prstGeom>
          <a:ln>
            <a:noFill/>
          </a:ln>
          <a:effectLst>
            <a:softEdge rad="112500"/>
          </a:effectLst>
        </p:spPr>
      </p:pic>
      <p:sp>
        <p:nvSpPr>
          <p:cNvPr id="5" name="Прямоугольник 4"/>
          <p:cNvSpPr/>
          <p:nvPr/>
        </p:nvSpPr>
        <p:spPr>
          <a:xfrm>
            <a:off x="142844" y="3929066"/>
            <a:ext cx="4857752" cy="1938992"/>
          </a:xfrm>
          <a:prstGeom prst="rect">
            <a:avLst/>
          </a:prstGeom>
        </p:spPr>
        <p:txBody>
          <a:bodyPr wrap="square">
            <a:spAutoFit/>
          </a:bodyPr>
          <a:lstStyle/>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6.Назовите дату гибели С.М.Черепанова? </a:t>
            </a:r>
            <a:endParaRPr lang="ru-RU" sz="2000" dirty="0" smtClean="0">
              <a:latin typeface="Times New Roman" pitchFamily="18" charset="0"/>
              <a:ea typeface="Calibri" pitchFamily="34" charset="0"/>
              <a:cs typeface="Times New Roman" pitchFamily="18" charset="0"/>
            </a:endParaRPr>
          </a:p>
          <a:p>
            <a:pPr lvl="0" indent="539750" algn="ctr" eaLnBrk="0" fontAlgn="base" hangingPunct="0">
              <a:spcBef>
                <a:spcPct val="0"/>
              </a:spcBef>
              <a:spcAft>
                <a:spcPct val="0"/>
              </a:spcAft>
            </a:pPr>
            <a:endParaRPr lang="ru-RU" sz="2000" dirty="0" smtClean="0">
              <a:latin typeface="Arial" pitchFamily="34" charset="0"/>
              <a:cs typeface="Arial" pitchFamily="34" charset="0"/>
            </a:endParaRPr>
          </a:p>
          <a:p>
            <a:pPr lvl="0" indent="539750" algn="ctr" eaLnBrk="0" fontAlgn="base" hangingPunct="0">
              <a:spcBef>
                <a:spcPct val="0"/>
              </a:spcBef>
              <a:spcAft>
                <a:spcPct val="0"/>
              </a:spcAft>
            </a:pPr>
            <a:r>
              <a:rPr lang="ru-RU" sz="2000" dirty="0" smtClean="0">
                <a:latin typeface="Times New Roman" pitchFamily="18" charset="0"/>
                <a:ea typeface="Calibri" pitchFamily="34" charset="0"/>
                <a:cs typeface="Times New Roman" pitchFamily="18" charset="0"/>
              </a:rPr>
              <a:t>7.Когда было посмертно присвоено  звание Героя Советского Союза С.М.Черепанову? </a:t>
            </a:r>
            <a:endParaRPr lang="ru-RU" sz="2000" dirty="0" smtClean="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https://encrypted-tbn0.gstatic.com/images?q=tbn:ANd9GcR6Etwe8iCJJmDnl2qKOet0aMZMLCB7DBcU2DNHS2j9OwOTs0Y5rg"/>
          <p:cNvPicPr>
            <a:picLocks noChangeAspect="1" noChangeArrowheads="1"/>
          </p:cNvPicPr>
          <p:nvPr/>
        </p:nvPicPr>
        <p:blipFill>
          <a:blip r:embed="rId2"/>
          <a:srcRect l="8382" r="2203"/>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rot="20308884">
            <a:off x="-77179" y="1469488"/>
            <a:ext cx="8229600" cy="1143000"/>
          </a:xfrm>
        </p:spPr>
        <p:txBody>
          <a:bodyPr/>
          <a:lstStyle/>
          <a:p>
            <a:r>
              <a:rPr lang="ru-RU" b="1" dirty="0" smtClean="0">
                <a:solidFill>
                  <a:srgbClr val="FFFF00"/>
                </a:solidFill>
              </a:rPr>
              <a:t>Спасибо за внимание!</a:t>
            </a:r>
            <a:endParaRPr lang="ru-RU" b="1" dirty="0">
              <a:solidFill>
                <a:srgbClr val="FFFF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encrypted-tbn0.gstatic.com/images?q=tbn:ANd9GcRWgtPHhhl3Y-d4fzX8A-4-up0YurpNNiznoETwfy_m6sExh9dcFQ"/>
          <p:cNvPicPr>
            <a:picLocks noChangeAspect="1" noChangeArrowheads="1"/>
          </p:cNvPicPr>
          <p:nvPr/>
        </p:nvPicPr>
        <p:blipFill>
          <a:blip r:embed="rId2"/>
          <a:srcRect/>
          <a:stretch>
            <a:fillRect/>
          </a:stretch>
        </p:blipFill>
        <p:spPr bwMode="auto">
          <a:xfrm>
            <a:off x="0" y="1571612"/>
            <a:ext cx="9057275" cy="5072074"/>
          </a:xfrm>
          <a:prstGeom prst="rect">
            <a:avLst/>
          </a:prstGeom>
          <a:ln>
            <a:noFill/>
          </a:ln>
          <a:effectLst>
            <a:softEdge rad="112500"/>
          </a:effectLst>
        </p:spPr>
      </p:pic>
      <p:sp>
        <p:nvSpPr>
          <p:cNvPr id="2" name="Заголовок 1"/>
          <p:cNvSpPr>
            <a:spLocks noGrp="1"/>
          </p:cNvSpPr>
          <p:nvPr>
            <p:ph type="title"/>
          </p:nvPr>
        </p:nvSpPr>
        <p:spPr>
          <a:xfrm>
            <a:off x="357158" y="142852"/>
            <a:ext cx="8229600" cy="1785950"/>
          </a:xfrm>
        </p:spPr>
        <p:txBody>
          <a:bodyPr>
            <a:noAutofit/>
          </a:bodyPr>
          <a:lstStyle/>
          <a:p>
            <a:r>
              <a:rPr lang="ru-RU" sz="80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Герои </a:t>
            </a:r>
            <a:br>
              <a:rPr lang="ru-RU" sz="80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br>
            <a:r>
              <a:rPr lang="ru-RU" sz="8000" b="1"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Советского Союза</a:t>
            </a:r>
            <a:endParaRPr lang="ru-RU" sz="8000" b="1"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pedsovet.su/_ld/357/9825264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000364" y="571480"/>
            <a:ext cx="5614998" cy="1143000"/>
          </a:xfrm>
        </p:spPr>
        <p:txBody>
          <a:bodyPr>
            <a:normAutofit fontScale="90000"/>
          </a:bodyPr>
          <a:lstStyle/>
          <a:p>
            <a:r>
              <a:rPr lang="ru-RU" b="1" dirty="0" smtClean="0">
                <a:solidFill>
                  <a:schemeClr val="accent2">
                    <a:lumMod val="75000"/>
                  </a:schemeClr>
                </a:solidFill>
              </a:rPr>
              <a:t>Василий Павлович </a:t>
            </a:r>
            <a:r>
              <a:rPr lang="ru-RU" b="1" dirty="0" smtClean="0">
                <a:solidFill>
                  <a:schemeClr val="accent2">
                    <a:lumMod val="75000"/>
                  </a:schemeClr>
                </a:solidFill>
              </a:rPr>
              <a:t>Кисляков</a:t>
            </a:r>
            <a:endParaRPr lang="ru-RU" dirty="0">
              <a:solidFill>
                <a:schemeClr val="accent2">
                  <a:lumMod val="75000"/>
                </a:schemeClr>
              </a:solidFill>
            </a:endParaRPr>
          </a:p>
        </p:txBody>
      </p:sp>
      <p:sp>
        <p:nvSpPr>
          <p:cNvPr id="1026" name="AutoShape 2" descr="data:image/jpeg;base64,/9j/4AAQSkZJRgABAQAAAQABAAD/2wCEAAkGBxQTEhUUExQWFhUXGBwbGBgYGRsaIBoeHBgcHiAgGhsdHCggHBwlHBwaITEiJSkrLi4vGCAzODMtNygtLisBCgoKDg0OGxAQGy8kICQyLCwvNCwsLDQsOCw0LywsNC8vNCwsNCwuNywsLzQ0NCw0LzQvLC80LzIsLCw0LCw0NP/AABEIALEBHAMBIgACEQEDEQH/xAAbAAADAQADAQAAAAAAAAAAAAAEBQYDAAECB//EAEgQAAIBAgQDBgMEBwUGBQUAAAECEQMhAAQSMQVBUQYTImFxgTKRoUJSYrEUIzNywdHwB4Ky4fFDc4OSosIWJFOT0hU0RLTD/8QAGgEAAwEBAQEAAAAAAAAAAAAAAgMEAQUABv/EADQRAAIBAwIDBQcEAgMBAAAAAAECAAMRIRIxBEHwIlFhccETM4GRobHRIzLh8UJSBRRDgv/aAAwDAQACEQMRAD8A+VJTMSzkTsN8EpTJBVrwCVPpf5XxgyCoBBuAAQTHynHtCKYN/ERFrxiQyI/WZfo1pkbxE3+XTBuY4ezCQpssm0QBz9NvngDLAsYH9Xw6rZyYppE3UtqENMDcwALc+s+jN2EGoWBFpPFYMYY1+HqKaMtQOxUtUQAg0wCAJJsZnltzwDVF7b40pVNLEi0DZuu3TcEzHlhysBH7zHuj/XpPyxolIgwRB/Pl7+uGAyJOXSupFiyMCJ+GDPQiHUXx3km1LUaLDSdIAkx4fCeRuOX5YP2DEgDnmZrxAs3ltBj5ETB9JHWR7Y1yXDatUHu6bNpGokKTA6+mHec4cgpAk+L9Yx9igA9LsffDrs9nqmUo5qrQcoRSoU1g+HXUKliQbEhVe+Km4Aquon+4sVuUk6vDjTSaisHJspEGALkjeNo9G6YEAIxTDhYLvVzDQoXUwFjqeSqCftH4j0k4RhQ7k2VZ84A8uZwHFcPpA2HL+Z6nUve8wQYLpLHLBfchiuhYXl1N92PWem35tMpwtVBLtYixBH5TP+psYxyeJZaWxuO/xjlzF2XNjI5W3+kc7fnj13fPD3I6KjClTpBnPhF94vziDA647OZTmgE7GDfkfqOmImqv/rNCgHeJhTO8YreD8WpvQFGqhFRLpUA1E+RB8iYvy9MDUHRl0rI/eA3577Ya5Ts/VVVqBBp1gGDf1HlF7HCfbauyBmJfVkEeU9NRMQsweViCf3TufST548vThApTSOTC49pup6gyMElaneMlalUMSFMFpIPIkkwY+RwTTDyNKssQNLKb/JYGIql1OYlF/wAbQHLZeZpz4OoEaSbyfeP6OGGTyULVBF1YmPNkIt5fywbk0Ykh6RUE7pce67j2w6p5IQepWJ8hMe4k4Kmr1cCPp0zykd+i+DSVBVvE+obKD4QOjEAAeQOMq7X7xzoA2JtHTQI+KOd45DmKjimXMQgE9W29Ym+JpuHqH1VG7xvxkmPQLFvLCyxVrHeZUSwtEXEeLMJqUUO8d6w8U/gmy+t2xhkuD1a366ofDpJEmCx5AluU732w9/Raj1YUIFvBNOrIG/xGy+gOFvGKAVS/fEMREQ9x/eF/nixKuLWiGFsWkpVyzF9LsoME/ECPSRYe+AHF8G0qYZ1ABJJAAMAG+OcTyhRuUG8AER7G48vLHQU8pSMC0zo0ENOoxeHXTpXTOuTDeKfDAvsZwArEG2+CP0dyupQSs6Z87W+uH3Y3s+cxmaaMGKn4tO4Xz6CI3tfFtLtsAILHSLxBXapmaj1HJZrtUc+VpMW6D5YWVje22Pq3b3srTyeWFHLsIZ9VUsRraPgET8Ikmw3M4+aZ3IMnI+eH1QERVHXKw8oK1O0QYBGCqK6p8oJJMW2xnQW98HMaSsRdl1WYWJA8rxO/0xMdowtm0HqVQTYc7kmTz5+mHHDsvkCg76rmFeTISmhG9oJM7YTq4DPB8JBjz9vPGilIHi5XkbHAXxbI8reoM9BDk/uXG88/lOOl4e+7WE7k4950Uw4FBndYG66Tq03EAmwbGFNtQuSWg2t/U7/TDGRhzmWfvhtHMLTBCgE82I29P54L7TcJbLtSLMpatSFaAdtRJiCARaP88T9UETNjiv8A7R5FejCDQMrQCmDBCgjflvBAi/Q48oC+cJaW5ko/IqSSBJsRpM9flfzxuxKqQyGHAIJvGxJXoTHrFjOPOXqKpneCLTG4uOvlM/PDLh9SkxKFoUi3eSdJGwBXl7R5YqocP7U2uBMZtPKUfZisj5GrlGpsA1ZaiPA1FDaCdrkASLSY6Yn1yhp1agkfqzJtEgwCR5Cxj1PXDkcGrLSFWgWKKSIENpkX0kGGQ3ld/KcHcWynfKmaVStSn+2XcMBuQdmkTPW83mOutIAKgGVO8heuBm+DO81wHv0WutRAvjVk1eLUW5L08BvPtganVZ8sYX9pmS99joSEB8hqYnyB6jFHl8qGU2IDVNQHQPJg+e/zwJkMiqUENSDSQEtJjVJkhYvJJABH3VwTKbH5yT/s4tECZb9ILDWRSpk6qh+05+Jj1JgwOkXABwLV4Y3hCA6SSJAgTMGCbnpJ3vyw5yPB3q6WgUMshmC2wHU7s5j5jyw4rZ+myqiUyqJZRRUM56nUZCmZMiYxNUNPiAEYWY85SlQptJ5M4uXWKajvAP2hvH7g2Bvvc4V5io4MH5n05Hnb+GHHaLhopsAppKjJPxsxEtMNEktYbLGF2QpU2aHDsBbUt+UCxAPTHL47h6tNM5Qdwl1Blc758YOoKmP88GwxYFzBN7/SfXF/2c7D5eogZmaORZdJ9Onn7YX8c4TSFeoLmDcg7CwFiOVvlOOG/FXAttLDQKgkybUN8c/auRH9AYq+HZ6KaBmDITOkXA9Qecn+rYUUuF28ElCYbYH67enl8juHcPqIrwuzBpYAAC25awthJAqDEjqOt9O5EY8djvVZaaTVRWLHUbkRyYRcdOmMcvTYG+hfLTB9rE4arku8o02sxWVJ9ybSJP0wx/QgFRyDtNhJc7AD/PE7Fzyg6dQu2IJw+h4iSTa8QJ+f+Qw9TOgC5FiB8yBhPlKjfrGbfTpUCIEsPYn0xi1NmRmE3ZQZsRpcb+0e5OFJWal2lMdTXSp0wri3Egok/DMFh9k/iHTa/n74QZ6uADLRIlWhSPexkehwSagLEsTpYw0ciJhh7CPPbHr/AOmhAyxquCaa3BU/aQbiRso89wIwxX177wCdRyYh1PcrTpsDtBAP/bJ9sdcZy4bulemwPdaovALEtHwkyB5nAfFKYLBVR6ckgTJG+3UR/QwX2m4u9Guy03YKoVdJIZfCoX4TYbf1OLKVMWvJdPawc+UnaSJTqCZc/Z0Hmfacd5qvTLODLm+ltpJIu08onFNwDitB6gGYpUJgaHRSpLHkQPDbmYxGVqeuoxClVmYF9In2nl0xWrWj9NxYmEpw5kOokqhWTpO/I6TGkm8+hx5ynEHpwtMlVa5Kk7aouARN+R64OzveAmkzBRAvZfFEAdNrHYW3wn4fktaVDPwBW0n7XiCzPkWHz8sVcLrZuybQTYi7Sr/tCzJqZqlUJPd1qNGqLnZkOqIHVZj/ADxHcMzhOpS3xHwrO58xBne02n6UvaCuDkuH1YLFVq0DG40OCI89DfXE41ClU/ZBla5KwWIi8KdzAEzA58sPrAmpptNup3ECzVEFmC2KkjeZv5Wn0wvJw0y2Uk1Ch0hE1+IzIBVYkDclhbAObWHt6481FktfnCU2NpjOOpwY+RYvoVSSbgDpE/lgJ1g42pQZGIPKMVgYID/QONqBPKZ6ctiOXO5wNiw7FcKpVairVcqGsGEbm1/ffAO1hNqNoF5KFYxVcTy/fZDKuoE0tVJjebDVEbRHlMnfefPbrg9PL5lqVHUQIu28kCRyBE84xnwE95lczl9PiUCqsHxSphgBPiEBbQes7ArJuA3cf4hUX1g+I/mKciqiddPUDtcgj08rjcemG/B+DJXJhKikAm0MAACTJJEWGGnCezoNJmcE+CUbZZ1DZpv4Qwg7e2G/Csg41Qqhe7YA6QJkRubn64qDtaxANpyK/GbhYNw6lUpaUpvRMGyvqQt5EqdLe84rslw0mG0weYWXQyLq4IutyJ3xP5fJUEGmpUCOTJCvJ9lHiXDnhOSylMggZhqjfCKT1dT+kOIHUmBjsoxKZvJC2thfB8vz+JS8K7OFAyRKaZptM9fCT1UWB5iOmFGf4CEKB/ElJQKaAfEwHxG4CqBYE85N7Yu+F5pBSEyDzBfvCD0LSZPoT64n+L5vUSRdhMDU0esLv8jyxBV4t0MdxVOlSQWOZIZkcqjSoELTpqTpjmOU+e/nhXxXiNDu9IL04WNOkkN6i14gXJjB+aZgy6aNPn4lhiPMAkSR88J+KVKs6Vab80UMDewR7nfdZx00uybXPdFcJc5J6+Enctm2DFhpmJmAxv6nz9Rip4Dk6tcmuzE6PCbaSguQYFokRPr0wsqVMzTJLJKExNSkFk8wJv8AXH0PsTxJabaKlBV7xJ1KSQw3i5I/0x85/wAg7JT9kz2v4cp9BwiIzXAihuKvTqFKkoKgEAXK9CBM2P0JGOcXU1StdSQG8FUao0usSbDZlAMjz6Y27dZKai5gDXSLG4nw8iDGxED1xp2damZQ+Km4WZGkyNtjEC6z0OPnyi0LGWXNRikGoMgWmy3glSepBkeexifIYK4nxY5kVBH7NNutt/n/AAwZ2lo0UCGmmgFbCeYMH3H8umAOE5Ze+qU5nUlm8jG/lf2wPDvZyoOImvR7QaG5PPj9FJW2lojrbBeW4gz0iHBidKKLT4b+gnn5HAufoinRZYggLI63vjfNN31OilJSrMstF7E6bjeLYEKzXJMQwJGlR+Zi2Yik5C7aYjmZkewMH5Y24fnmSkgqndSb89oHrzjzw1bIpSy92k65YnykfLE5nqne1Fg+GKfoNRJ/hgalEoAPCLVSMXyMzPL1SwqbELqYDadJmLen1OB1c1y1MN4gSqMeZmQpPIxceYI54AzWaE+E+LxWGwkx8onDTNZM5ema0FVqAFb3VokEeQ8S+kY2mls284kswydovyXDmGZphiw/WBXBuAQ0zfZSoJHp5YT8eo66wLHTr1OTdt2aNvQYf9luI1M1mSGJ2n02H53+fXDHt3wDQqPTYzoCQIG25PvyGL1RgL8gf6lNCgApY7mfOctmDRY+G8c+h/mP4HB/BaveMEa5Y6bNB2JFo+FTJPrgDNZTQBqN5IMXgW/zwzylRspScr+1qwolZKLvMGwJHyt54cAWF1F57QD+6b9pc1TSoVWoKoVoV7ztHWYF/Um3OFwoCkXOpVkMoAM84v8An5R1GAjkyWKsIMk6ukdT90bmBOCKPElACtTQhQFtNx5k3hpNh522iyh7Sm4IES4BTEKyeYLcPqIGOqlmFqWMHTUQ0zBO1wpwr4cQjuwFwjrqvB1IyzMwCQesWtg2jligrrqEPTbSBy0sHFvPST6EdcIf0p9IF5ljM+Ubbe+OqSNaPy2PztErc3HW07SpAqAH4oHtqDfmox5qU1IcmZAAUdTI38gob3jGnDsqTq+8FZo/dUnHjhLu1WlTprNR2UJP3mIj+F8OOl9DPgW+t4fM6Zc9puza0MjRzZVu9qUaSaRshC+J2ItJAAHqcfNb4ou3PairXzDU0quaNICmniMNoEF4mCWaTPQjCjK5ZmEim79SoJg9LDf+eDBFY2vtfy/M1EKCIxffDbg9SDaeUfPn/lhUm+07zhhkOJ1KYdAzBX06wIk6DK+IglYN7Rjk6FYWPXXVpTUXULGUf9oj6q+oGQQF57gA8+oYH3OEHZvMmnXVhEXDEi0G1zB0gnSJtvuNw57QI1SoV+9SRl5EMoMavxGWFvI+eEi5p6aIqypMmbXB2i1ufzxNQUez0mBTshKryP0lzwbjr0aJyqlaejWwkeIEq5i4JJBC3HIed0tLidWp3pd3ZQsEkmBLr9d7YHzK1HzNN9LEOiMWIEGafi8QADaZIm58OMuzVVtNQCLBTLXA8Qm3WB9B5RVw6K9QKcbfeR1qAVmPl95ScHomo7aKcUlXU2wMbajJ28iT5zEYf0s0KSqiOF7yBqmTpmCS25HIAQOcDfCGjkzTo1KweVBC1SDLsWuAQdkgEm97L6cy9Yd+X5IgMRtIEDoCFgesnH0Wmwz3yKrSZjcYlpU4iQadOY0kEifvgovygt74EqcRBUiZK3I6db8tw0/iGE+W4utRy0LIqUoM3YyoMdQJ+uCK+XqqFqIgAandrHURrUjTzOkBY8hhHs6ZcFrW5eJ69ZN/1KlQ6jsLTGvmjYsV0VPhdVm4N0qL94ciZn0+H0aVWm4YF2Q21U4cD95WkdLMvoThNls9UoMWTwMysheAY2lTOw2uOTA9cN+D57QO9utVG8SsSSRtzBkbz64TxXGrRdSVxkfHledOhw4OB5w3i9J8yq6iGdJCqQUJHUC4N7xvywFw18wp0aGKNvphoMRI0/D6f5Rtn84lSStQrUI2f+DAR89MYXUszmVqIJcsSNDK3XYTOlvf54+U41mrVmuMdx3+E69KyKO/wlfw7NnT3FZGKsIdWBE3sRIsRMjAucyD0Qyg6kHipP8AwPS1iOoGPWd41Xy1dqOaZqiH0JQH4TMb/PDnL5xWUKxD0j+yqC9+jdG8jvyxBVVguncdYlKBb2vmJ61Q16GxkeIeRFnHusn1GNOzdDTXGsiShA6mB+UAY9ajSrikY8clSBuQOvOb/LG2WpMuaoMdiGW/USvXoVPP+Q0UJIG34hVf9vgfOY8aZnDFmMlYAMclQk9dzjI1DRrvVWT3SpRpKPtPp0fTxsfUdcMs/QjMUQRKKGZwdoLX2/CowLnKYWakQBqYDeGfc+ZiFH7vnioDSoA3tMKguzeP2nOL1YRQ7EBizOAfkq/lPQThjmcxQpo9KoJdqaFQPiWEEajyMybz154Xf/TKhWnUGkOq+HWZCEmSQN2ePYeuMe1SfrWvcgauQsBGpjsP68sKKDNjMtknTvElXOUqSnQNT/fN4/d6n8Xy648UaFeuuurVNGgPtuTfyRd2Pp746otTU6oVz99xFNf3ViX9xHlg3OUhWhixY/fqEKvoqnl/UYX2aewvAan7Te2OU24dxajQp1WyieJQo7+rALEm8DZRbYScd1eOiuIaoSdM2BgwBMjcxc7AxMTABTcZoIlGA4ckiSAYEchMH6DfCXIZllYKhjUQJibzuLcsdCgwuCduYkzuV7IjXNsr1FLhFVYuAApv5G4vvc8sXfAeFUK9BtVSlXrLqdNJNiVIAYsBbVf1x884sElUUAQZabTMcvsj+BGPHDswyanDEFpDGDAXmYG9+m0eeOpRVEf9Mb87yd3JHazOVG0/qa4AKMfiLAiY1KdNwdiLdetrLi3Z3JJk6dWhAV/A7EltYdDpMRY6wpBtBkc4xivBKWeyhrCqK+boqR4AVarCyiuHAJYDmLkDriH4LniarI7N3bqyODcqu4IHVGVXA6qRzx1KLi6qd87cx4xJG55Rfk0ZKik/DqZCfkD/AIvrjXO5iTBAVXIkqoJFr6RI5za2GfG+zNWgaINSm7VmgCm06WGkRcC5kfIdca1uG/8AmFUfCM0i1fwy4ieg/lik010YF836+UWWGoX66vGPZjKUKHGP0emxekDUpM1TckgqRYRYyAcJs33NCtm81RkKpNHLeGIeoCCR4j+zpajJ5smxOPPAMyf0qvmFEuQ2kdajyR/1lR745xTKA1EoU1MIsU5JhqjEd5VcmfCNMHl4RFsN9l7RQLYwPDBOYWsK2T1iYN2HrdzTzQKlD4XvdCJ+JTB+GDG8+0p34nUXw0XenTWwCsRPVmjdibn5bDFdS7SU8pUQpL0qY0KpP7VpOt2mYEsx82PQCILNZrW7MEABJMCYEmbX2wFUpTwcHfF75+fh5w6RZ8naMuzfZmo+utVpOKVJDUMqfH91R1kx7ThVRWXJcEFjuRAvvaPyx9W7N9tzm6T5KkTQfRGXqM0lmHJjYAtyjbHyfiKVUquKurvASG1TMzecfNgEnMpsTvLjjdMMlKtAJVUDxbYDSQQSACLGNiPPEpn2psZIIGglbk3k+EWsASbbW5ThsM047oxqRqQDD7wa7CORB9LrOOuJZA00QgiokF0BFhJIII67H5YnpHQ1jIlIpVNLGCZWo36MsaRocsZsdGpSDMXOouBeYkXBxllwVLg2UOskC4EnmBI5e+KbshkRV00GlDUjuXMHxLcq1j4CZiRYwcF9sezJybKFUFPAWYgQzQdXnEnDDUIO0c1S4vbwgeVybeBVUNSC6yY0qQoLeIgSdiDPOes4yXOIso0lnUsT1cyVn3j2Jxe9nnyoyb98Aq6RJFo7wmw5iQAT5Y+Y8SzQLOVAVZIEbnqSZPK3TFND/kayEbGQUiXyef8AWYTwiKmbRUjT3y6STAADE36Sbzj6d2jzSqqq1tMxpix1ahHW+/l8sfJMtVAUGY8R1enhj3Jn5YNzvGGcCTCiyjB1uIqJZU33v9bSpSf2gS04Vw3KZkmk3fBqmmJ0kArYEcxAMekjpBNbselCrBqLYQRUMSOg3G1t8TfZnjmgCEDGfPVccr7WmYw2zXEFJDMupzeAzR7mb+gt54g4vi9dOz3LHq8ZUrrRttOZ/stUA/VDWtyNJDx5RIgb8sdU+GVaa6vhYmSN7+aGD8sbcMDtcEoDMkm21oAE/LBiUqxEU6rr5Fre8xjkniqhNmN/OWcK9KocA/CZZXNmopWqorILndtMm8fbQz0t1nBlCgUWMuFdDZqb+vIjc79DtAtjvh2TchhXpqzfZdAgZb7mCJHoZwzyFGpJJpknqVCn/mV2J98Va9Q2lfsx3+hnjuKeaQojRVTxKG+NSDvG5uL8z67sHybMlF40stVCR6sFYeYmCPbBlPha1CC9Jg63Vxuvowg+30w/o0BFx/D6dcFSolnuITHs2MS5/h/jP4oB6aVH+Zwlq8Oaq+oyKanwjYsevkPrG3XFrmKAO/v5+XphFxdahBVFcKeSQD7sSD8iMZXpaGJbaErXFhEnGMzTpFRKofCone5jwr/piT41mA2YdehHiqERsLgcz7E4b57g9RqgPdMACNmpqT63JOAs9wgmq7/o9NiT8VSq/SNkjADSQe+LYPfbEnuLlVgpU1NzIBt6E3+gx1k8jWdddNTVA+LSSSPUb++2KKnlaw+EZCn/AMPWR7urYIy2dzVNwTxHLrH2QIHyCDBoEta9zEspvm9pIZrLVZWm6spnZgRvjTheSZA1WDIlVEbmLxfePzOPo1JaWaq63qUKjWjRMg9JgThb264WaQp6F8KyR4CQP3iPteflhvs2ZLpyk5IW55ja/rIDI03LOTI8JJkTPPntbnjrulMlXBa8owjnyvDAj33tzw/7RcZarSowi6mpkynM6ynqbD6nE1VzCPYqEYxdNj6gmAZ6R6Yv4TSL65HqcsbwjKvmg3eU6bkiGLIGM6diSh3E7k4rqdXL10q1Tl0Fd1iqQpDCY/XIhO4MFliRM35yXCqM1ahat3ZVSRGoHXIhYGwJ53AGGSZqrTqLUYlaggKzNqSoB9lmvPkwuOfXHYohbBifLoRbtyExWs3cNP7WiRfeGTSUceqrp89I64MyFQLVq1AJJOszyVgzRHM3XfmMd1qKip3yjTTqeCsh/wBmW2NvszBB2+YwbQ4cyl6Z3OXJ/wCXwn6/ni8viQl748R98/I+kjuA0yEJSFdiNJOySxJafIID6DBvGuKSJuneAAWGpaQsDAjxuIMbD3OGuQ4aEoQ4GkS7mLwQAEnppAn/AHhwtOUNXx1CyTemqrLGftEn4fI3jkLTjyatNh3Rxqo7EnYHoesRZ6lQ/RlVtQzS1JaLqEIsG+7UECwne95hNVroLKvLnzPtt6Yd1kohSoU+u/yJi/U74UivpsLekD874UykG5IB77XP49ZejXG0Z8Ny1MyFaKoMoQbNHITcE7g89umHnH8oOIZf9JWBmaQiuPvqLCpHUbN7HEDSqHlik4Zn61F1qj4x8QNxUEXnqY36jz3+ZqkhriYyPTa4beEcOzQNNU+y6hPSosR5i9ukOSNzjvI1hXpmgSA4aaZNvE1oPQEgD367m8V4Qj0hVyxijUOsqfiV7i3kth8j1x4yPBKT0q2ZeqAwSTR0kywYCSy/CO80n+9yxMxDCA1NKhLKc+sy4JxSpl61JdEVVLCG+z7dcc7f5pn4jWBJIFQKB0gAW98Pssi5z9BrMJzDSjMLBwkCWEfFBHz8sB5qgKmcq/fqZh9J6AMZP1X64IsFv13zSwRbAc5h2kqlKFHLg/tD3rEbRGimP+RSf72J/i2UFMgTeBI+75Hz6+ZjH0LtXxRGpU6Ioq1aAyHSJUFiEWOum/uOuPny5CpVfxm0FmY8gCRvtyONpGwF+UVRyQAcCecjltY1Hw013PU/z2xu2g+JpC8vP90c/Ww88NKOWFRQEgU1+0fhHmep8ufQ4K4VwcHvH+PQjMWaw6Df8sA1QnM9U4hQSIkpiVPdeBftTz9W5+g+WCsrm9tALst5MkchZflv8scp5kd4D3Yt129hyGHHDatRB3jIDTkjw2v52OBcqB2oaU1c2Yyp7F1GqE98WVQJGqRc22NvbyxtndLzKnSDu1RV94FP+OE85vMKrZZCADLHYDzLsYjfmPrjrK9nkVe+zGYFUK+lu68YB06oZ2MC33QdwOeJafDqe2y/WdWlamgWn85VZThoRAWBVd1uY+ZIH0wWuZRQPER6sRPoNz7YmOKcc/ViCFAA0KviKCBHiNlMW8I+WA+FcNrVvFUZkp76g0kzHMyTbe4HyjA2Q7YlYe2Bky8yvEEZtChnb3iOpJ5fLFJTfSosBJAAGJfg3d0kOkBKSAlm9N78/M+2DTxHUtJzI1kEDou//wARh9H9MalGTPNdsNHeYr6bn4eZHLz9MIONZY1LpmKlJv3pU+x8MekY88Xz7UzQqgaklqdVfwtsfYgfPCri9Y0fEraqLeJSL6Qd58vP59cG9ctnkfp11vM0cucUZnK8QRwxNOtTkGdIMj3H5YmeM8YZaz6srSibSrqfmrDD1OO1e+Oj9XeYQSpH40Mzb7QxuO1KzFemBf4lGpD6qQdPyPrglONwfp/EnYDVuR9RB+z/ABmivizAeiBHhV6jC4kSCehFpwu4xSyy5hgUbSbioGBDA7MLbHDTjRp5lu8ekKiT4TScrHXw3X5AeZwTmMtlq1AUP2J+yzj3A1XlZvY8sTmmo3x8xFcTXI/TGR3xZnHoJSFTJ6/CYqXAIJi8dLRjCl2irVGf9dUQgW+IAaQByJmw6c8MeD9lqwDo6DQVPiUhg4ja3OYIPXyOE+ZWslP9FY7MCo0jmdFjvs6H2OHrUIuoPj8pzX17ERs3EKjhC70a0C5dFv4m+0yqwsBhPlMkmY11Gy9NETdw7LJ6KCSC3kI9cB17SrGAB8/iNvMjDzslkpAVwIQd4GYE/rWHgUCdlSD6t64soVy5N8D5xZC3JJP2i7tIuUJVUFRXUfrQAGAeB8RBnVytzB88dU6bEKhKvTYAhQC4iOcCQep3HlgrM8Ic1e4pFXcteEU353LmInnh5kapyyhV7q0h3ZFUnyAiy+bXPljq0giKLZPLcSdiv+WIPwXhDKLAVKTDS1NjJAO4Rj/gb5jFlk+BAlWEnTTen4tyG0785Gn6nCDh3GabOFDF2/CATHrER57YtsnnAAAd4JjoB6c/5YbWaqJ7hgj1P1Ljztfrzkpxvg6izA6FM6QJLtyldiBy1EDn0xH8SV6rhEK0lJgsSXbfdgtva+Po3GquoGGVT0ddQ9QQRKnzxAcSzGbU+GmjrMTRsfdSJH9XxZwzFhneTsAlTsWtyv6cvXvk7/4fYPqVa9ToTSqIPYrTqEj2GCz2Hd4c0413gZao/Mi5eop5baRaLYX/APiFxVAdKurkHqaJ9tI/xYf5PtNRQEZjMvTqEzo8baQQIGoKwPscNqJcXvjylgeuOQ+f8SVynAstmKqaKqoSRI5mfITpP0xWcdymWC6KbGotNQC/NQABJFpp/iEgGbjEfSTK5hoNNspVPOg61UP/AA9Wtf7pPpiq7M9n6usirmKLIgJWojS6mOcQVESDqjpfHxbAjncfWWPQFS2psjYxZwpDTK0iNVKu+m1/ExCgja9zI38MWvBvDeHNTq1KVT7YZGJ+8RE/4X9VPTDNeF6JhQUYgkLsY2ZYspFvhtblAwwp5Es0sZ1mVcWkyTccmuQR5yN2iT2uTbeMUAHbziDsFTINBSINGvVU+WpVP8MY8Opg1q9dvhQaAfNpLR56cVXCOGd3mK5IgHTWHqVZW+uAxwk0stTUCajeIDq7Xk+SiPcDA1a2o+Bt/P2tAZMX8/QSOBqVcw0ftHn0RdjfyEKPIeYw07R5BMvQoq7ShUnwkE1GLEj+7cH6YZ1cqmTTQYau4lpv7R0F7fPCV+Ga27zNVnEmVUfE3XQp2B+8bbQDhiVdbX5dZmexvcDBMX8HytfMQiUzCmQlgAOZYtYDqx9hi4pdo8nk6XcHu2Yg6mRdSq3Kx+IA+9tsLM72crHLKVIy9G5NK4YmYBqE3YkXlo8umEv/AIeNRfApqtz0KYHq1r+0YcGW/XrJnApvbrrxnhuIpUrAlC+o2MwDfkANvfFxwTi2WTLVKjUophgsGDrO9gegvgHg3ZVKeTdqjAVl16QGVo1gCLHcgEAeuE54bWYU12pIDAgmS25IAtuBfoLHE7AK4674/haAJJttt85l2n49+lOvdO+kbUz8Pso8P0GC+H06rcP0UgS7ZrZZn9mJAi0ddthvy34X2cGgvVPd0hueZ9zH9csHNxGktIploppqgtq8TyLyeXoOl5xh4g7CdMtTUanMwocNFIK9Yh2UBQouq+X428th9MMNTz4zoMSR/wCmvLV+MjYbLvvGGmV7k0A6shqoPCCQQDysPPrzwhzNUoGqVASiQx1f7aq11XzUfE3kAMCgYvZo5KgZNS7Rnmy1XRRVSKQKtXjktilM+bGCek+RwVnM5qzDKD4aVNPm1RT/AIVHzxJ9k+J12q1JqEq93BNiZmfngvK5rVl83Wt48xTVZANgQBvvYD0xWwJFjz/uYrA5Ef8AHsyP0apN1Vk1ejhQT7FgfbCrJ8RIinUPhqSUbktQWYfuvZv+IOuNap7w1qP/AKuVRh66WH5quEPBE77Luhu1Mhl84Fx6lJ/9oYXoFNbGMZixxPecQU3UwQpJ0xurC5C+Y3K8wQRvif409XXrMQ1wyjwsNukT1+uKl4YhHllqAAkC/RKi/iXYjpqHLB3DOylagRTzLI1OpPU+jctJ/OYwIIHaTPW/h9jEVCbdrbvkLwrNPq8J0t0mAfQ8vQyPTFbkM8xOlxBFiGgfMN4T6YGzHZ80yWpujITFwZHzXDDOUFFJV1q0qLsBY8wpmdPkRblgalQNj1kLuLX+RnWZzNWhUV10lLHwE+GfUxfmth0g3w84nmBX0OjLrSHE7G178j68xiSyVCsp8LBl6GWX2PxDFPwfLXgoUn7PxL7MNvQgYHVsF3mK5e6mI89wR3qIgF7kjqQYgnlMEe+O+KcMqse671KTEEsblgD8TBFuCxJEsRAsDfFylHSAQYIEAn3iesTiZ43k6jhqaB2Lc4mb7s0QeYiYv7YoR6lIgNFvQ0nVyk5X4vlsqCKAJqEQ9U8yBcwGv+7JAk9MB0JrnW5Yg7Fv+1FiPaPOebBuzyoVFQB6k/DHhX97m7fhnT1wfnspUopLOBV1QUp30KRa4A1O2w5CbbY7HCkCnbmed+sSDiWYjsi09UkXJqfBACqxv4mLWUH8R28sG5XjJGZAJ+GlqMbTqU/KB9cT9UzUWnULalUuIII7w2C7zCK0AjmScLMtnScxqmQ7VgPQd2tvKZx2KFNdAYm52kgoXNwc2J+JwPWVGYz5L1cuXIZHY0H38LEnQeoF4Hl6Yka/GKwqKVYKy9IE3n4o8Y/en25eOJZpmroswa1NCp/FGmPcqpnAdZu8hhaoY8P3mPKOTMbR1tzxWmg+srpU7Z74e3bJkcitTUzZgVDgEi50HaRfUhn88POE5jhTUlY5SkzH4iHZRPkCxIER9cfO69PvpIkgCY2YAfd6x08pxlS4dVIlENRfvICR7xsfI4w0yDm+nkRv9OvLaUrRCj9M6fDcfWUo7IAiaeZpuD1SpTn/AKYwZS4XmlACqjaRClHWR6EEMMUOdNJaFFRSLMqxVbvWQarblRBvPTAORTWZpAR1R61WPUh4Hvj4N6hP7SD840Bqh7Q6+M14VnM1StVo1SOZKE/9QF/fVi24RUSoLCCd1YR/X0OE/CqyhgvfAt91PGfcDVHuRisoZpQACLnYGJPsJxC2XGoWP1/P0lVId56+cKTJruReCPax/hgHN5M6i4+OIXog8h1O/wAsNFfAmfqgKSdvWMdCtSpCnfnKGAtmR2Y4UtNhUYjWpkNUMkHqARAPnDe2+JziXFaSMzCtDE+I0iiMZ61GLOP7ukYpOIvlyYYKrdKgj5MDB+eFJzNKmWU01MgxpaorAxYqSxt7RiWm/eTIWa3d8/4idO0hiaRpjSsKXd3PpJESTzwRn8/maSo2YrmkrqCiiYJIBNlFgP654X5vM1VP6rMVv3DUUH2BS/zxjxXjAzgX9IZ/1YgQq2HmNVz54p0Iwxfrzk7Y7RyPCPshxmhpOmalQ31CFP8Ad1E3/FE+eGXBe1NKiWBosh/ESzH1JjEFlsnSElaoHqGH5A4aZPPMRpDTHJoafYzhBpeyOoZjG4lnFkG3haNe0va01vCKaaQDGqfpfCHI1i1KoI+0hEctxjzUUVO8MAMANKhTHmQZtETe1zjvgxCiqJBJpyAPvBgBvaRJM4remNN+cdw7ahpeVeSVMvS1t4i2wNg0bzF9INpnf3xh2443TrLTRF06B4YNiCBqtyuN8K8mGzNRKQJkgASYAAEm5JjnbqcC5xF1sjjSUIETewiOY35+ZOJ6VEqxvLTWAp6VGIbwF9FGq/OIHqf6GKBKa0uHU5+1UDWiTDSN/Ib3xMhimWVlIB1BiDzE/X7NsW3EeHq2RpFAQulqkdCVJ3+7NhPlg65Pfgdesbww668ojynaXvc3T/VJTCrp8I3AOoX32m2AqWdOTzdRNMgORHlqkfT6E4VZX9XWVz9+PmIwy/tApN3tKqu1Wkje4Gk/VcGVFTaJ9q2knmIH2gpvQzZCEmm0PTPVH8S/KfmDjfjWYr1CrmoxT7M30kCCPax9CMWPZ3gxzWTR3Xx0gwpk/aUjUBHPSxIxKJWNFXpVUIndWsVYfC1/l5gnyOF1f8SBiY6jSQ+xlB2ZFKhTSo9ZTqBlD9oeStEwQb4wzHG6eaqMyI5RQNVqaCJgSzA/n1OJRHd2YhgBYT0HID+QxvSq6dKkBqStqZWmHPtctFh0HLHvZrzG8554g+67pSrlaDjVTpK7DcatbD3kKR5jbDrgrxuEQclW/uTz9gPfErls/pE/sqQPhVRc9IvcxzJ9zhpw/MlmhZ8532sPXmfO3LCGuhuOUYrrcFZb0KqPMGY3G07c/fCLiXEKUPTpO6ObElib/hDH8jhMnEWpmr5OJ8wy39t/phdxXN0ysPUVahMIWBOsTYGLW2JkGbiJu9Kr1jdjt1/cKo18WhS9n3Rf0h0Sqbd2suCTNyymBboAZJGOsvxPKGqy5h6qVZUK1S4DBSCRAHmASYlpGFFHiFR6L011NUWSFY6qlOwGqi27rE/iE7NhQ/F65YK6o1MmwqjUqiYHjItHMm/UzjtcM6qMDfuNt/mJG1NS4JO0ccQpZZKZr5Zi1WpLwxJIgkeACw8U7kxFsJkYZY5VqwYhaDMQN9T1WPPyAw24rw/LioKLo9F2KhWpkVEb7RIBPw6p+1z2x4/tO4WKNOjocFNCLpBJ0khzz9PW2Lad6bWTPn3ZPfMCnVfFjiSvE64bL0KonwOyGTeLFZIH4Wx12izPip1kE0swC9xB1ghagMfiAeOXe2xzhNE1crm6X2qY70D9xhq/6Wb5YadhuH0sxQr0cxUWn3c1qOowQwRg8iPgKhJ/3a4aHdyLHxPztGoAoIPIn659Yn452hq16qvU0LpjQaaBYg/FIvqm5vvg3hNXhzpOa/SBV1EE0dAVhyJDD4usQLC2J/OqaatTYK15V1bUOc6SLFTb/lG18KdR64Y/HNSOk7d21o9aYYXE+l9oe33epSWjTpqRJYlFczsCC67xuYx47N1K9aslXMuWoqdRWoZUgctJ8I+WEfDcgiHx+OoFLaByCiST0Hr8jityvCSRTfMyxYA0srT3IOzP91fM+3OPlajdkhdu+GSijTvKX9OWmpNEKqsxAIA3J2RRGpr/AM7YccKApg1Kp8USZMwOk9T5e1t5nMUqiVVDgHMHw0aYHhpJYFtPJOk3c+UyPmeLCozIrTRpAhmn9o322nnNkB/HPPEApHfn47zx7Jv3S1yvFSaa1GsalSw6CLD5D5zgbjPFCiist1HhqrvY7H2P+LE3nuIkUaI5/EfUqxP5jHvgvFO88NULoddB+zNpT1Oljfe2Ma9ie634gCoT2L59f7nvimTWquqkSVInSIJA6qDZh1Q+xG2JSrkXp/bBpkkAiWQnoQR4W6j6Y9Z7ibZTMGhVYimbq4HwT8LqOaxZl5ieYGGL0KlQsU0JXIAdT4qOYBuNU28Qur2nqCCRQlJktfYxZAHheJq1NlI7uoDN4V5H/KZA9CF2wTRpUnE1adMvvJDUifdDp/vfTA+Q4KK1fRQY0ao1B8tUYyp0m9JzdkmJU+IDqL4Fo8QenKuukgnUjCfWQf8AXD2pspxE1qDaLp+6HV+G5U2fv8u3WFqr9NJ9xij7GdjaZZqn6QlRQJUqDaRYkH5+2JLMcYJSAqATCjUJUkbDU2rQZnpPPHvs3xorY2WbwdPPoLH5T54Ltae0LiKDVRTuy37xC+0T90+mlqFNSYYG7HlJ23k6f9cKOHks467WEcueKHPZJaqE0jI3KmAR6Cb+2FeRpJTJ1nYarRIIYKwPO0z6YXSN0IAzKOEqqQMecoeHURQfLlmvrRmixFPUDHufF6R1wn4tlNeZrBA+kVXMR8ILD+cR5DDBK4qVGqd4DUBtMANB2AG3hAiPTlgnjXC//OO6wtJtLC/NgPIbm/P1xi66aktOi2l8CI+NtdAwgBJgdTYfQA++KngXEapyNQG+lIUHpF4/ukmfLE92nZO8cBpQEAabkhAFt/dv0OPXB88FyyjUw01TY3HKxPIMsiOs7CceC+0p3PjCD+zc2OIs4jX1Cejj8icV3HvHw2hVG9OoyT5N4h/HCjP8F/VEp4gagj3U4pOB8JrPw7MUXpsD4GS1yQb232xtB0ZdImCm1sjl9Yp4L2gqijV1FjKlPSR4SOkEH6YVVOLVai6ap7wAW1XI9G+L64b8J4ZUUmnVXTrUr4rX3Xe/xAD3OF+c4eQoYDwnn6YmV11FeU9UaroEX5XLMZZQSBc/54Oo5U1ZqVDppJuRb0VR1P8AmcO+yvDlZXPeqQB41AadJ3EEbyARE3jAfEs2GfQohEtTUef2j1Y7/LpGH6zfPwkNVFsGUZgmVirVEwoFlUmw5ASefU4sOBcMamKrlkC0wwMwZIEhgeV5b3jHz+tlCHg2E39MX3ClNbI5gDwppEE2m0Gfa3sMYc2tDo0tD9qIajl+9KQ2k0/+kGPY2+uB+KdmmqK1MlUK+KmWO4kDlO6x7ovng/sTlFevXV702TSf/cER54G7R1aX6Q60CXQjuyoUgLpt8R3IN5wNIFACJrUzcsnLFpI8OzQQxWYeGSjRJkbC42JjfYY98Y7UZioBTqpSdeuj4/OQQZ8xGBs/l+8YhfsC3mBv/P54xyDlAVdSyfUeYPI46AqLYC3nBZb3IFz3QrNZ80VpBkto1ASYAYmIklha+/PC7iPFjWpCnJimZUE8rgz1MFb+R64pez3Zw8UYxUIemFUhhbQoCrpI6AAR73viQz/D3y9VkqKykEjxAieU3xf7Sm9a64G30tNThdA1842/s/YDPpSb4a4akf8AiIyfmRhLRSopZDZl1BupOxBPPY/M4oOBcUy2XzBzFSn3irBpJsxYQQSQYUA87zaB0X9oO0FOpmXr0KYpS+tRE3JJOqSQTPLYjliw6Kb31bZ8czAS1wBE9RESxJb0xnFP7rfMfyx1GpYHxahbTyg31b/3ecg8sFZY1UEKo63VT/iGOd2CTdvrDItuZ9C/s0ytGnla+aa9WCoLiVFpPK52n1AwmGdZqjOGZ2PxM12cnby9FFhGFOazbDTTRitCgsFuTNuxA5szEgeQGKLsNkQ2vM1Rpo0l+H12APNmPP16DHOqgsOuvxATUX1E4h/Ec49GgoZy2ZrDSpJkpT236ch/eOMsxkRRoLRG7jW/7oOkD3ck/wDDXA1HLVM7me8cx3jaRGyIBLEeSpbCuvnmr51qkFKSmApkRTQQB66R85wKKNJMU51kkGwEe57MTUoLyYn6VBT/AP5nCviXGCqhFEMq6gfxIS23Lphzmsxkaxy75Zn10wodDyGsmYO/iLExe4wi7QZOMwIBIFSCfImDPsDgNKipY90FXU1DfcD8ypzObp5ygirTQ1O71q5+Ii7Mim8HTLR5EYDqdp6bZOnSKBKjF0DLA0hSCuq2xJO0C2E3ZNnT9XMPReVPS/5BhJ8sdds+DN3tKtQH6us1lH+zqT408r3HkRhi0xqKk7faG2hiQOcM4RxacxSTM+HMUiO4rnn0StG6nbVy52w67T8AzFRzmayQXQAqsGGAg+LbTYEE38UeePniZqqzrJIZYCN908gfI7eUeWK3iXaHMVAqVmB8CgI0b6ZLQOXLznBVttI35T36nxkdnsk1NvEyn0YH2jfBGWdkXwsYb4hEdbedj9ceuGNUBJZNSBxqtIm8A8ufril47mKeZSm1GnTpd14WAtMixMm5JBU+g646S0L0SxOfKFrOqxzPWWamcvJckkgEQAfOJsT5yNjhd3C1Dqpo5aLg3FliZi5m/tjTvICosahJJC3jeelo5X9cOuy1Q0qqM4LaXgmR9ogBfUmfnhHC8Lvqxk+kxyF/aIky2TBg1pV7aR97YC1rCL3w77bVlAoFYg0hGwgrAKwByBW3K+N+0ObSrnpWmBSU6CQZsDAiNrgY7/tESgBRCsTokchptcEReIAmegvjX4fOOUYjXBkLXqzvMztGHfDOIFMoQq6pqEtqAKiygbi7e9p22OEWczOogAWG0fmepw4yWc0ZN0O5cadiACQGIEfhFwdztzxjUgCQuQJtyRmNsjxEVKPdsQqhgS5O0Aiw3O/LphrS7e1aMUqNOaKgr45LNbcnl6DbHzusxmTsbj+htix7H5KpVoVHVNZp1Es20ENMnpYc+eOe9L2V2WVU6jtZRA6+cZyWuCTf3wyyGdZRpa6ndT+Y6Hzxpnq9IfCq6vun/tYEded/XGnB6FHMNDM9I8wSCD5XA0n1xGzh1uRaEEqBrKb3g9WKYLU7qeY5euPORr946gxM7nzP8/zOG2b4EtEl6FXvacwyQSR+8ALc7nCnM5IoBWokx5brg/ZqwtzmCmabajKbiXAnrOFIC1SPFJ6i9xa+/vjFKNTKZasoIO3mD49JB8oP1xhkM89dEJYllGgze4lqbe4BU+aDrgnO1dSVm5NDR01aCR7GR7YSwanttmVFUqZtA+yumkatZgSRTcr0HxH+H9ThbwnLVWytV6aFmJJtfrf2JP0w/wAtke+o1KdOF1JaTH2tRE9CEA98dZGsMrpQH7IWBzAuxPqbD0fDBU1Ugw5feT8NRZcNzvPnaUKlJ1JBBm1v6nFJkuHmqppIFAN61U/CgF4nko3PUgDlfvOhs1W8EAAXc7U1HOfTb+ZwNxPimpP0bLArSHxMbFyObfwHLG62exPxjBSRCWmPEu136KVocP8ADSptLOR4qzdW6L0XEzxjtDXqu5aozKxnS3iAnkA0i18E8V4M9IAsIkSPTrHTCOomOjTZXzFlmEGc7nGVOnJjG7rjvLAAgk3mIjl1nb2xSG5xDYBtNs0ndAKvxcz6i354yKtzqAHmL47zFSKsnYH0549VKNQ/CSVG0es/xwGIgCwFzK7MdmquZ7vuEmjq025Gblv/AJf6AntHxanTankqHipUvjI/2lTYn0Gw9MeOzf8AafVpJVSv+s1AaJAEcjMQTI/LCvLVMvL1qfgP2aZMkMeYPMLc356euFFbLpMV7mnpyZ9G7N8ay9NUpuKa1nBp0xH4b6jyDP8Anj50mbLmvUqka4IAsILEAhRyhZwsks4dZkc5xnxeodbHmTJ/ePxfX8sBTGymYaVwEvN+zihs0gmL79PXoPPFx2z4VpLVFqI6s2pSpsAZt0mTPyx874cCG3tYnzuMPuGB1eqoYwFNjceEzsfIHGVxc43xF1kAa9+6D5niqrme8UEKxvP4t/rfF5/ZvVeu2aWrBSQykxAeDDDzg3jELmeGrXnu4BUTp9rxPvz5YbdkFqnNU6YJVSr06gE31IVn1uPkMGrK/nzlK0QqgiJuIZso7roQMjFCQJmDby5bxyGC0QZikWn9Ygkz9pR/FZ9x6XC7UcCrZGq1KqdRMeK9+Ygncx+eAsnqE2YG0Ecv5+xxXR4ZVcBjbxiqyO4wciVfZrtKlGnUovTV1qqVbSoVxy1BucKTE7HHjK5YZV9RIq0mWQWHhqLq9ZBBgkWIIjzOfZ/KjWNXdixJNXSVNrC4kTB58xg3O5hHZ6NRWVWuFI8VMgQHprPiQizLuQBEwI6SEPUFjj7+kErYEGA8Sq0/0kuFAVirKokAKTBX2MifwzjetVWjm1FN9VNE70gAj4VNSDIufCBPORhdVyTlWU/FSEgg2ZfiDA8wVDX8vXDOhw/9dVZlJ8CAXtcq0ERdSFg+TYrqcNcdnn194INs3hz5ZMuiaahaoVDkEbPBPiubqNx1AnC/tBw2rTpxUYFqmmpMyCpUGZ9QbbzGPC0JDVWqKInQGBYuZlm0xBvJ8RAJ6xGFdSuWZtbF5HO3uTv1mJwqrSBUBhgfCFSupMHyuVNR4oqWgDUzQoF9yZAUcrm/0xSdpEy5pUqeXqD4ZrA+FQ8kypYDmT7AYn8w/hB1FUF0QL4SRzA+H1Ylm9cA53O6ySJ89hyHIDrN8TuUpXDC9+4wgCxBHKdUllonH1TgnGquWygpaAVMnSwtoiwm0ySTPkOuPlWQWW9L/wCnX0xZtxZ6dFRqkEGAbg9IBkHrtj5/jGfUAk6NAhb3jKrW4fmbMHyz+cunzHiH1xlW7N1kGqky1k5MjA/Ufk0Ya9nOzVHM0DVb9U7qwUOAoYx8SQbgeS4V5bs9mKTzQrIxUw2iqJHtIb6YAm65HXwjilj+Id2cy9ZqgjUjiQCbBoGxncYYd6oqMVUrUI8dLYPG5pzad/Dv63x7zlWsgAq0u8Xr8Lee38RjvJ16NaEZmtstYEMP3anPykk9IxGulrsDY9dekdblC6ORpLTWrRWFJPeEEzBPTkUYAx5HHfE8hpp1vNZHvJ/xSfcYPyWTakxIBZWsyt9rznYt57nnO4bfoQekVHQr7Hb5bY8L1AVG/rGAad5LcCo6Kckbj+QH1H1wFxLhxOuXVW+0zTYW8Kgbm8n1HUYsEyenYXWy/vRc+gk/PE3xitTpnSWLP0UFmPoOXrY3xiAjB6663mm1ogR9Kd1SXcwSbFiebfd8hcieVzhMuqlVKBD3imCWEBD5A7HzN8PKz1/sKmVX7zsA/tzH90D3xjnqopqXLNmczUmHC2pDmbiSxmBOwnDNK7LEk3yYJnnogE1SajkTAMAHqWIk+ke+IbOwWMY+i8E7OtmVOlAzAX1tG83sL36nCrtL2WGX00y6Am7sZEmCYW2wiB1JnphvCoV5QanakCy40zGX0qpg3vcQN+R54qqvZfLajGdphbxJXkB9qYNztF4PrjH/AMM0JA/TqXqYgz08VuX/ADDoY6igyNlMlnAqDo3nzxmuXcWg4q832eyzklc3SWdOiLAWvqBM3tzFybWxJ58mk5QPrA2ZTY/1v743SRtF6GtiCLg+j8OOY5jX2nqu0acF/wC4fngPinxY5jmI196Yn/0m+Q+I+n8Rh9kv29X92r/gfHMcxje868JJxPOLst8VT0/iuKXst+0pf73+KY5jmB/9B5idFfc/CfVn/Y1/3j+ePhjft39W/I45jmO3U9y/lM/yE5xH4j7fwwVnP2OU/wB635jHMcwXCe5HkPtFv++PG3P+5r/4nwXmdq3+7X/9bHWOY7w6+ck5fH1iTiXx+1P/AALhGP2o/fH+IY5jmI+L/Z/8x9Lf4wPO7D1P54EpfC/t+eOY5jhCNTaaZD419R+eKXiPw0/T/tGO8cxzeJ94sqpbyo4v+2X91P8AswLlv/uq3qPzGOY5iJ/d/CVVfWWvAfh9jhFl/wBs3qccxzC6PuhH85dcO/Y+2GGX+I/ujHMcxZT94vX+0W+x67p5r7H0P+I4h+Ff/kerfnjmOYVV98vkYSftizgm59cNqP7Y+p/PHeOYHhv3zx2lnlvhXHyf+1Xl645jmL6/+PnAT9reU+W1MCvjmOYekjg9THkY5jmHiZP/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5" name="Прямоугольник 4"/>
          <p:cNvSpPr/>
          <p:nvPr/>
        </p:nvSpPr>
        <p:spPr>
          <a:xfrm>
            <a:off x="5072066" y="2285992"/>
            <a:ext cx="3571900" cy="3416320"/>
          </a:xfrm>
          <a:prstGeom prst="rect">
            <a:avLst/>
          </a:prstGeom>
        </p:spPr>
        <p:txBody>
          <a:bodyPr wrap="square">
            <a:spAutoFit/>
          </a:bodyPr>
          <a:lstStyle/>
          <a:p>
            <a:pPr algn="ctr"/>
            <a:r>
              <a:rPr lang="ru-RU" b="1" dirty="0" smtClean="0"/>
              <a:t>родился в 1916 году в с. Среднее </a:t>
            </a:r>
            <a:r>
              <a:rPr lang="ru-RU" b="1" dirty="0" err="1" smtClean="0"/>
              <a:t>Бугаево</a:t>
            </a:r>
            <a:r>
              <a:rPr lang="ru-RU" b="1" dirty="0" smtClean="0"/>
              <a:t> </a:t>
            </a:r>
            <a:r>
              <a:rPr lang="ru-RU" b="1" dirty="0" err="1" smtClean="0"/>
              <a:t>Усть-Цилемского</a:t>
            </a:r>
            <a:r>
              <a:rPr lang="ru-RU" b="1" dirty="0" smtClean="0"/>
              <a:t> района. Работал на судах Печорского пароходства. В Военно-Морской флот призван в 1937 году. Прошел Великую Отечественную войну с первого дня до последнего. Воевал на Карельском фронте, затем в составе морской пехоты Дунайской флотилии.</a:t>
            </a:r>
            <a:r>
              <a:rPr lang="ru-RU" dirty="0" smtClean="0"/>
              <a:t> </a:t>
            </a:r>
            <a:br>
              <a:rPr lang="ru-RU" dirty="0" smtClean="0"/>
            </a:br>
            <a:endParaRPr lang="ru-RU" dirty="0"/>
          </a:p>
        </p:txBody>
      </p:sp>
      <p:pic>
        <p:nvPicPr>
          <p:cNvPr id="1031" name="Picture 7" descr="http://lexicon.dobrohot.org/images/d/d4/00000476.jpg"/>
          <p:cNvPicPr>
            <a:picLocks noChangeAspect="1" noChangeArrowheads="1"/>
          </p:cNvPicPr>
          <p:nvPr/>
        </p:nvPicPr>
        <p:blipFill>
          <a:blip r:embed="rId3"/>
          <a:srcRect/>
          <a:stretch>
            <a:fillRect/>
          </a:stretch>
        </p:blipFill>
        <p:spPr bwMode="auto">
          <a:xfrm>
            <a:off x="571472" y="357166"/>
            <a:ext cx="2851874" cy="3786214"/>
          </a:xfrm>
          <a:prstGeom prst="rect">
            <a:avLst/>
          </a:prstGeom>
          <a:ln>
            <a:noFill/>
          </a:ln>
          <a:effectLst>
            <a:softEdge rad="112500"/>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pedsovet.su/_ld/357/9825264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3154362"/>
          </a:xfrm>
        </p:spPr>
        <p:txBody>
          <a:bodyPr>
            <a:normAutofit/>
          </a:bodyPr>
          <a:lstStyle/>
          <a:p>
            <a:r>
              <a:rPr lang="ru-RU" sz="1800" b="1" dirty="0" smtClean="0"/>
              <a:t>В июле 1941 года командир отделения добровольческого отряда морской пехоты Северного флота сержант Кисляков В.П. получил приказ удержать одну из сопок в районе устья реки Западная Лица. Когда противник показался на склоне сопки, отделение Кислякова открыло огонь, завязался бой, но силы были не равны. Противник, неся большие потери, продолжал наступать. Боеприпасы были на исходе, многие бойцы ранены, Кисляков приказал бойцам отходить, а сам остался, чтобы прикрыть их. Разгорелся бой. Когда подошло подкрепление, на подступах к высоте наши бойцы насчитали более ста фашистских трупов.</a:t>
            </a:r>
            <a:r>
              <a:rPr lang="ru-RU" sz="1800" dirty="0" smtClean="0"/>
              <a:t> </a:t>
            </a:r>
            <a:br>
              <a:rPr lang="ru-RU" sz="1800" dirty="0" smtClean="0"/>
            </a:br>
            <a:endParaRPr lang="ru-RU" sz="1800" dirty="0"/>
          </a:p>
        </p:txBody>
      </p:sp>
      <p:sp>
        <p:nvSpPr>
          <p:cNvPr id="3" name="Rectangle 5"/>
          <p:cNvSpPr>
            <a:spLocks noChangeArrowheads="1"/>
          </p:cNvSpPr>
          <p:nvPr/>
        </p:nvSpPr>
        <p:spPr bwMode="auto">
          <a:xfrm>
            <a:off x="5000628" y="3500438"/>
            <a:ext cx="378618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13 августа 1941 года В.П. Кислякову, одному из первых воинов Северного флота, было присвоено звание Героя Советского Союза с вручением ордена Ленина и медали «Золотая Звезда». Василий Павлович также награжден двумя орденами Отечественной войны 1 степени, медалями.</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b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В 1955 году В.П.  Кисляков вышел в отставку, жил в Москве.</a:t>
            </a:r>
          </a:p>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Умер 1 декабря 1990 года.</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5362" name="Picture 2" descr="http://lexicon.dobrohot.org/images/f/f7/00006931.jpg"/>
          <p:cNvPicPr>
            <a:picLocks noChangeAspect="1" noChangeArrowheads="1"/>
          </p:cNvPicPr>
          <p:nvPr/>
        </p:nvPicPr>
        <p:blipFill>
          <a:blip r:embed="rId3"/>
          <a:srcRect/>
          <a:stretch>
            <a:fillRect/>
          </a:stretch>
        </p:blipFill>
        <p:spPr bwMode="auto">
          <a:xfrm>
            <a:off x="2928926" y="3071810"/>
            <a:ext cx="2012932" cy="2683909"/>
          </a:xfrm>
          <a:prstGeom prst="rect">
            <a:avLst/>
          </a:prstGeom>
          <a:ln>
            <a:noFill/>
          </a:ln>
          <a:effectLst>
            <a:softEdge rad="112500"/>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pedsovet.su/_ld/357/9825264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57158" y="357166"/>
            <a:ext cx="5472122" cy="1143000"/>
          </a:xfrm>
        </p:spPr>
        <p:txBody>
          <a:bodyPr>
            <a:normAutofit fontScale="90000"/>
          </a:bodyPr>
          <a:lstStyle/>
          <a:p>
            <a:r>
              <a:rPr lang="ru-RU" b="1" dirty="0" smtClean="0">
                <a:solidFill>
                  <a:schemeClr val="accent2">
                    <a:lumMod val="75000"/>
                  </a:schemeClr>
                </a:solidFill>
              </a:rPr>
              <a:t>Макар Андреевич </a:t>
            </a:r>
            <a:r>
              <a:rPr lang="ru-RU" b="1" dirty="0" err="1" smtClean="0">
                <a:solidFill>
                  <a:schemeClr val="accent2">
                    <a:lumMod val="75000"/>
                  </a:schemeClr>
                </a:solidFill>
              </a:rPr>
              <a:t>Бабиков</a:t>
            </a:r>
            <a:endParaRPr lang="ru-RU" dirty="0">
              <a:solidFill>
                <a:schemeClr val="accent2">
                  <a:lumMod val="75000"/>
                </a:schemeClr>
              </a:solidFill>
            </a:endParaRPr>
          </a:p>
        </p:txBody>
      </p:sp>
      <p:sp>
        <p:nvSpPr>
          <p:cNvPr id="4" name="Прямоугольник 3"/>
          <p:cNvSpPr/>
          <p:nvPr/>
        </p:nvSpPr>
        <p:spPr>
          <a:xfrm>
            <a:off x="5643570" y="357166"/>
            <a:ext cx="3214678" cy="1200329"/>
          </a:xfrm>
          <a:prstGeom prst="rect">
            <a:avLst/>
          </a:prstGeom>
        </p:spPr>
        <p:txBody>
          <a:bodyPr wrap="square">
            <a:spAutoFit/>
          </a:bodyPr>
          <a:lstStyle/>
          <a:p>
            <a:pPr algn="ctr"/>
            <a:r>
              <a:rPr lang="ru-RU" b="1" dirty="0" smtClean="0"/>
              <a:t>родился </a:t>
            </a:r>
            <a:r>
              <a:rPr lang="ru-RU" b="1" dirty="0" smtClean="0"/>
              <a:t>в с. Усть-Цильма в крестьянской семье. До службы в армии работал учителем начальных классов. </a:t>
            </a:r>
            <a:endParaRPr lang="ru-RU" b="1" dirty="0"/>
          </a:p>
        </p:txBody>
      </p:sp>
      <p:sp>
        <p:nvSpPr>
          <p:cNvPr id="16385" name="Rectangle 1"/>
          <p:cNvSpPr>
            <a:spLocks noChangeArrowheads="1"/>
          </p:cNvSpPr>
          <p:nvPr/>
        </p:nvSpPr>
        <p:spPr bwMode="auto">
          <a:xfrm>
            <a:off x="1571604" y="1785926"/>
            <a:ext cx="71438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Макар Андреевич </a:t>
            </a:r>
            <a:r>
              <a:rPr kumimoji="0" lang="ru-RU" sz="16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участвовал в Великой Отечественной войне с июня 1941 года. С 1942 года был командиром отделения, сражался с врагом в десантных операциях в составе особого отряда Северного флота до полного освобождения Северного Заполярья. Участие в Великой Отечественной войне Макар Андреевич закончил освобождением северной Норвегии. За боевые заслуги в защите и освобождении Советского Заполярья в 1944 году М.А.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Бабиков</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был удостоен двух орденов Красного Знамени и медали </a:t>
            </a:r>
            <a:r>
              <a:rPr kumimoji="0" lang="ru-RU" sz="16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 оборону Советского Заполярья</a:t>
            </a:r>
            <a:r>
              <a:rPr kumimoji="0" lang="ru-RU" sz="16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6387" name="AutoShape 3" descr="data:image/jpeg;base64,/9j/4AAQSkZJRgABAQAAAQABAAD/2wCEAAkGBxQTEhQUExQWFhQXFxgaGBgYGBoaGBgcFxoYGBgcGB4YHCggGBwlHBgYITEiJSkrLi4uGh8zODMsNygtLisBCgoKDg0OFBAQFywcHBwsLCwsLCwsLCwsLCwsLCwsLCwsLCwsLSwsLCwsLCwsLCwsLCwsLCwsLCwsLCwsLCwsLP/AABEIAQ8AugMBIgACEQEDEQH/xAAcAAACAgMBAQAAAAAAAAAAAAACAwQFAAEGBwj/xAA8EAABAwIDBQcDAgUEAgMBAAABAAIRAyEEEjEFQVFh8AYTInGBkaGx0eHB8QcUMkJSI2JygpKiQ1OyFf/EABkBAQEBAQEBAAAAAAAAAAAAAAABAgMEBf/EAB8RAQEBAQACAwEBAQAAAAAAAAABEQIDEiExQQRRBf/aAAwDAQACEQMRAD8A8taVPwzt3FQ6dC8CU1wLbEGyw0ZUbqeCS70RitMTu49c0t+6T1+uiDYZdafQ3rebese+N3uoEtC0RflwTN+i1Ubbr9EVg0lYAhzclsNH7KxGw2UYpgxz06lCxqKVQLmX069VoUZ9PhYDeZTQfn5UCjQiExjetEeZayfKqtVL/E9BC4WRwluHAKAHNMR17LaPLaSsLbHjEpRGetO663Jh9kQprIQ0XVrTLYGug3j7KD3fJSm1jy9lqBTKhieuSCoZJkdBJDzxW3Heohmbet5ut/ykByYwophO627ilyStkGPVbpHXqEGNCwN0Rvb19VpvBBgoyjpUDrf7Iw7W/JOfUIBAnf8ANkEWfdA/UxzRuYVpzJ3KjVNnKETncEYpE87LHUd0hAkPv9f3T899fv8AVC2nzCM0zw9t6gGOv3RzuPqhWmsRTMS4aAR6+n3UcCZ3cynspDfu9+fVlgZ0EQmmL6Imt8lJFIckBpooHNkkk/nVZl8vlMaNOSlAN/yb7O+yqKOLLTDxsif5b7ckDQoCI0P6b0TB0FjUQbvQbNxHX5RM+qCEcoMPNEAAggfmUVM8evugNpI/F02ZOvQSSCmBk/br7oQ4054QLTx3+t9/ktERJ4a6eSE1csi/yPpB3BLqO375HkNbGfgXtIUVt9cnh7dXWxUEfp+5KVTZNt6knCmJ4aooBUm31F1pzSNdOI0U3+Rm40OnyE/DbPJtPD5smira1NbS4acVY1tkPY6CDB0I/Tl+VY4DZTiCQ3S8cQdY+yaY53IUSv8AbGyQwNe3R14tZUwHJEKELMs++nDleeC1UZBTaVK09fKACzryRdz1BRFum5ODBy+fstIoHMgBYxGXeyxo5deqgU2ycTEfdA/iszddfdQEthaARD5VGgLLbeut62RZGynDZkXJEcNIPv5fIQaY75Umx119et6SxnD3UsU87xYAE6DQeUqKQ6kQR1Yo+7ixgegK7jD7EYaYaQNNetyQ/sln/of7hNVyeEgVGmLKbiK3idP90crj6LpMN2LcD4nDjYK6Z2OYYm6mjiNnAk5TpPtpccNArgYR7C4OaTr86H0Xo2zeyVBoHhV9T2LRgAsBjSVNV5f3xrNfLYc0tLbG8GDy4+54q4wFcUmlpAmCdP7oBty1XbHs9SiA0QVTbe7OwyWcDrxI4oa4xlP+ZZVAEtY6Wg6QdY5/C4etThxA3Ej5XqWxMI7D0amb1HGLrzSs7M97uJJ9yrEqP3cpmUc+rnS8LdJt1K/lnFtwQ0mdDDoF7xEi3uEFdWIsI3IS2bk++v1Tq1GN2nVkvrctIpMiwiydm3evn1CXUbz66KVA5VvuN620/CZSOgCg23DkCYKVlun1Xkjlp7apbjG7VUaAlMqAgRugaacj0N5QR91IwmDqViRTGYgEmLW5mL70Cg35VpsmnL2k8fp18pdPBE5WmdwXWYLZFOkAYE7ydVGljT0FrK1whjcoTMvlHkP2VhQZvEefFZaXOB8RlWDGiVA2e0yrXJAUEuiNFKYVX4SpoArCm3eoiQFG2oP9J3EAwpDVVdqMaKWHeTvGX33qs/rzrtDttzKZZF3SCJmPt+VxVGnJU7bFeTE6W1QYA2mxJMRN/oY3eZ8lpQVMLcc1Y4VzYyvmBPp1Hqor6kuh24jS4GvqszgaDy1t+OXkoFbTYIPDrn1zhU2c8fgq9xLy47tBpzga7lCOEHAewWkc276ICfVbc33QSrUbOnOOKEPPGFjgbrTBdRTAULuCwG/K6Ywb0CySui2M6o2kxtMkOqOLnOGvhMAeVifVUBt1+F02xahZh+91LWvDf+zon6oLZ9IvqsMRAlwtYjy3nVS8Y94HhAmNToEnY2Ha2nTIuXgud5k3+3oraphw4BZrUcfiw9x8VXTcNLC9gFuhjXsANOuYtYgx8iNx9iuuobLY0yB8X4bxzUHZ+xqOHe54aXyCGh5Ja2Z3DzOuknimmJ3ZztUf6ao8Vrjf+V2jdptcyZXljqfdv8yd/t9p5L0fspgxWpzMACEosMLj2SPEB5lXFHH0zbO33C8t7Z7FIrNa1xl3FwAtwXL7Ko1albumAuqmfA0kG0zJcMug47xvspg+iGGRIXJfxJpu/lczdzoPkR8LnOxu3Kv/AML+8DDFSg+zwNDlnfK7nbuDOJpCm22cgkncBckomPC3PMmADYi4mJBBI4HgeKyg3L1+VP27sY4bE1KOcPykHMLWcA8SJgGDcX0BUYNjz+vtdaBtpixvGgHP2slPnXgszGRMgcp3eqBxmeG4258Bx9dyDC73UnuR/s/8h91FI9449dFD1oqjly5AXei2Hb7StF0j9t6VByIgoWjnKBzkTT11ZRW3hHIgff8ACWTuW2hAbyur7I1Gmm5pPibIynQhxBv6grlUyi9zSC05XcQY91R32HeBDRYDduvKtqNXcuN7LVy81MxJPhMn14roqTpNuCzW4unPEcx+trKPiKub0UegCfPzspNd4Y0zvWVU9XCiZOvNek9gacUD5rzmvUzmIvuXqPY+llwzVpmo/aXYYq5XcFI2JsVlLxBozEXdvPIxqrl5EKNT8LuSyFVthUHVW1u7a2qLZmiCRwMajzVb23pOqYV1Km4h73UmAgxAe8ZiY3ZGunkCuiDlx/beqaWGxL3HxPIbTg6Zm90I55XVXIjzjbuIFatWqs/pc8NYT/iwZQfVrQVWtPX0UykWupZPafX7pO0aXjJkmT4ZGm4XnRbEGtY2R0Z3T1+yXVm0iPP97b0yjWLSSIFj5btZ1uiGzwN58vL6og88uvVQn1jm13zy+N+uvNS2Y9wAGRun+LD9Wpo4xqYEJ1gLTSrRs2umAW80okQiB8lAbhwRNashEd29Bv33LUJnd8evJC74VF32UJHeGP8AEfX7rp6Cp9jsyNc3g4D1AEn1dKuKIss1uJ+EMdexW9rUs7ba2SKTo1splF4MdQoqha+swHPcTa1x5xqF3+xdu1qOFa52GrVJcAGsbJg79bDmo2EwgLcxEgfpqu12TUBpNiwi3kjIqZLgHQRIBg6jzRhqeUiFnCVWdptv08FRFSpMFzWgDUk6+wBPovO+3/aqni3UmUS59JgLn2gFzoA5y0TfTxb1E/iztfvcUKIPgoNv/wA3QXezco91yWFeN95hbkSrClyOv23/AHUetVIOmvXD13+aYXWMgAjy3ctyAVASJPXpoqFPOhJM+cfkoKlhv3TbSf2RY6s0wGyPM2/dQw+Z3cz+6VDO9neBbl+nPciz8/gpVI6yPL339cFmYdQoKWrShLy/srGsz9VAct1IAprGoAE2kwnST5LNUYPlqinkPZJFTr7oxew+qaHOdMdfKw6JVWmW6kHTQzrdYwqjqdmYjMwEkTA85ENPvE+qtMO/nwXHbPxwY65IBO68cDG/mP1hdBTxImfeNCDvHEKWNSrarVmx/dR6uCcBNOs5vKbW+iOm4OAuOtFMOElZVF2RVxbHeDEsJMgtcQQZHNd5sSttSm1uanQr0v8AbUAcByOi4+r2brVBLGh31XTdjMFWogteHNg6GY9Fajqdk7Uq1HPbWoGiWm0ua4EebUPabbTcJh31nQSLMaTGZ5/pHvc8gUTsUKbH1KrmtY0FznE2AC8g7TbWrbUrzQBdSphxpsAMgC5e6bZiBIEmBbVZ3/Vc4arnPc57pc5znOdxJJJPuiwzATaB5mIS6eNNMtcQHwQcrhIdxBXaYjs5hKmV1NrqYe0OBY614Ng6R6Lj/R/Vz4bPafF/WuPHe9xyNSsQSItwkQgrPG61vn0R9odmGhVyh2dsAtcRlJ5cCQq01DvXbjvnvmdc/VYssuVIHGeXGeHDfzQjoR5SkZyj73itspeX79flDHJvs5IFUakTwEx+Y8oSzPJXAeJbrOo46qvLVNxB103+nuoLgrUNo0wddeCe32CgucRcblPouzCfhebzS/bpxYjYij/cBI3j9U7ZeLFJ4cQXDRwBgxN4NoMTvUljPYqJi8IWXH9J+OR+U8XXtPWr1Muw/a2PbVIFOm5oBeS5xDnODj4c1v6g2xuQTe15r9EbrGOvj2QPv+Ny7c8zmZHO3awblMwmOyWMlm6LFs6ls/INjy1EGYWiNOtVdHVYTaUXBBb/AJAaf8gf6T7g7iVd0NpjSeuS87w+JdTOZpg9aroNl7XoOIbXZln+9gt6t3ebT/1Ki69K7ObYIeBm/K73+aaQD5DzJ0HEkryeo3CYdtMzVrPqNmiKbzlfuMOItB1Bgt3gKpx3bJ+QsouOcyHVQTDBpkw83AixqnxOk5YCmGrH+KHaT+Yd/L0z4GTng2c8HS1iGRE6El2oAJ5Tszt+pg6gqU8pIBGV4JaZkbj+qgMqZnhRKzRNjoUslmU1KeS4k29F23ZnF58KG/3UnZT5Ey3Xlb0XB0qrxoRMbwFZ9n9u/wAs5/eU3Pa8AHKYiDMibEry/wBvhvl8Wc/cdfD3697XXdq8JnoNqAXYb+Rsf0XHR7Lr8Dt/C16T6Rq92XNIy1RHyLLj23EgrH/PnXPj9OpmNf0Zetn6Cu21t1/NQu8U0njdV9fUr6DzttqLcqOjzc0RMxRvffxPsohJ369cdfVNxD7lR828q0HA/bXlyTMO+Dmb6yRfzn68fNI7xA2oRcdA+azYro/5YBoqPcGNdcZv6iOTdXH7KHi9ptyllNljYvdqfIf27lUtqCL9Tw+3mszRcLjz4pLrd7th2bRLqX6/KSa09dcExpldtYbYdy2+nwQEEI5Kilub11uQtHJMLjKkPptnSLqAqeMeWNp5jl8duAfkzif92VoI3wsquyiBBP0UepTggjy8t625t/RVDsO6COevMpJdqnNdpy9FHqC581FWey8BUrZu7aXFrcx0ECQ2SToJcPdOx+za1JoNSk9gOhIIHkDofdZ2epF9anTBA713d3MNip4L+8+cKQ3sptKi80n4evBBkBrnMMXmRLR52VxrnnZbqoaeUprKY3EgpDhBTAZ6ujLb3uG8O/VIrSRMRx63J2VY25I4hVEVhWoPEdeq2Vi0gq2pukg7o8/efspeJYGm+7dbz1BPLqVFqOFuutyUCeS0L9WWMfBv7+3uge4T0fqsqIvHDTz66CMgaD30+uhSKrVppjqyYrRbB1+E+k69kp5W2uhKJTxbml95Ai+vFba9KqqQZSdcdeStMPTNSo1giXOaxvCXODRPqVT5rjrRWHeEGQSDMgjdvBCUe24LsHgn0KmGfSaKjQIrgzVvOWoTMXicsZdy8Nf4HkEyWuIMTqDBj1C6s9uKg8be8FctyEy3u99xAzESZDTMaTAAXNU6QLSDrOu8z681x8M8k2d3W+/X8BnsLbvykF0meuC3Uf4hy6+6Gu6+q7MJrII6/VXGysZjGNc2g6uKZsXUy8NboYluk2sVQ0niB1qrrs92hxWDc9+FLiC3xtyuezTVwFsw1B/SQl3Pgiur4V7T4mkAW+JSid9l6N2ixWG2jhmMbVe7aFNgDT3boxRgZmgtGVxO42gzuuuMwXZnF1H1KTMPUNSnGdsQWTpMxCnNtnyvUyoBdCxz7jzVjj+yuMo02vrYd7Gl2UExEnQGCY03qrr0y0tka3v9Vpkmu2PcqPmCk4ip/aeHzZQZ6laiLfaxl7tTJOsnfxO+ZVY1029lMxRk3691XuN0qwe5aMdXQh4W2vsorZ0hA0XTAZt9+CVKQMeYQGU2hXAe0OjK7wuPAOtm9DDvRKq03NLmuEOaS1w4Fpgj0P0VwNpu9Eb9FDFTqU1jjvUsQt88VYURmDd313hQag6H7puHfb1+qX6UxzkJedyVUN5TmmVMC65E2EcbyCfZWezWt7sueAbgaen3VVVeASevup+IBZhqW4uAcPIuqR/+QqT7JbVNOplduJBiND+F6h/C3aopY4U3j/Rx1IgT/SatKQeV/H/5NXlePdmDXgXIh3mPwr7Ze0HOwxDTFbDPbiKB3y0tFVo8wGPgf/WUdbJY6ars+rg62Lp0/wCvZ9QYmlIu6iXNMDiA0ifVegbS2jTp43AbQp2pY1go1D/acwD6Rdz1E/7VXdrsZTP/APP2uwf6VRnc4gDfSrAiHf8AFxcPOOCg7GwrsRsjGYE3rYJ5fS4lomrSI8/G3yIWWXo/aXZv8xha9Ef1FuZn/Nvib/7Ae6+dNsNzUw/LEGPKbgfX2X0P2S2v/NYPD4gGS5gDv+Q8Lv8A2C8k7b7K7rFYqlENcS9n/bx29cw9Fx8nxeekn7Hm7WSR+eghNI/4t+fumi3mEwP/ANvwV6ZXMWOIngq6oL81NxRuohN+SVYS43/CwBZUMlaafPrmgJi3Qawuh7iwQfEG5hO6QYIk6kTHA6LBuK0Uix7/ANjOxlGjTwxysIqUmPNSAc76jZAmdJJIHlzXKfxh2LgsLWLm0nmrXpy1rX5abHBxDqhAEk3bDRAkGdb8tsfthUa2mypUeKVJ80mhgeQASQJfNhJAB/yN4ACRtHb1bGsqnEuBqMqNqA38LHDu3NbrDcwpcflTGo5uu4uIMAWAsABa2jbTz3lC0R11KlPeAbAE8Tu9kp1Q3nqVWCnBaoHVE50goKLbp+KfuQ6BWWxcI2o85g5wa3NkbZ1Rxc1jGA7pc8SY0B3q57R9me7w1DFMZ3YeCSzOXCA7LIz3EEgEGdZXP2kuLnxrkHhTtp43PTptgjIxjfRjYn1JJjmor23/AFRMIiNy6JPg7BUi6m5p5kDyj9lN2SKdOi6t3rBUbVY0UI8TmwS586ZRpv13JuHwdXD0XVX03BlcOo5bCxDXtJkEt8TQRYSGm6jbKwYqZyHZarMppsLZFQz4hJ0IsQCPFpZTdby36d1sPtRhqGAxWzMaKuUvd3WVkljHgPaTm0IfDv8Ask9ku0jsAWY1zH1ab2Pw9QWGZzIdTueAgTwPFUfaXLWruc7M1zaIzS2S97GmOEB1hO4TqrjaWxzS2actU18O97KlJ7WOHhiHS0n/AE/GYvJMCOUPXq/DtNhfxAwGGwJ7im9sZnOp7xUeZAkm4Jm40AXBY/tHUxj6uJqQHZRA0aMtg1nHU/K9A/htgMHVp1K9GkB3j3AiA7uwP6WDNoIuTvJ4QrGp2UwLXVmvY0F7m2je4GC0aN36Lz+Tycz4sPW68DebrXdKy7VbMOGxVWjrkdY8jcfBVaKh4D3C9EuzXM7GNvbqVBcCrXFXMj55azuhVrgVaEvpoYUibJRZdIoAxMptjlY/lCtgohxba30QEnn9OftKxh3T1vRG2iapLmociYiaOgpphbafRS2thwUgIKu48+vokostjY51Cq2o28a+4IvuIIBHMLqe0/bV+KwwomHEuzEimGECcxE5jMkDSBzK4wC6Y2yxeZbKst+kas3dbrr4SwybHkn1HSkPC6Rl6FgH1Xvp5hDzUFJ2V1gQ0Q0EXBOk8BAsF6HtnsfRZjNn1RQaGtLhVyxd7KbnszA63aZd77l5V2C7QPo4hjmuAfBac4Ba5vCZsRGtjzXoeP7dB7GVKtRoDSP9OlZwc615JLoaTO7zXk9vTecdfv503aXZRmOo4iiagOIoVMlCo4EPNNzWHLUME1GAlzQ+LZeRV9sbBNdgsIXDu3UGtbUDRmGVgyVmECSQcu6+nOegwz6VQU8QA10Mdkq2sx2UuvuByj2XB9k+3bK2MxVNxyNdUc+iYtkaPFm4SG5vVbvVyUluug7K7DoYcOfgy7ua/wDqBpHhE3GWQC1sRY7lNfQa6qHOaXkCc1g1salxnVed/wAXu0H+pRp4fEnwB3eik8iCYgOyGNN3NecN2viG03Um1qvdu1ZmMOnWeIPBZ68fvNPdYdtse3E46vVafAXANPENAaCORiVQloR0zdF7r0yZMcqn4zDwLm+/9N3yFWVm68VY406X0tytw4C5Ve5SiJO49fKxwTKrN/Xqk7lVE5soAEYCxtrzx+hQY1vBbHNbD48vZCoMOvX6rfohaER39aIMLoQ5Z10n1WPchJQSy0TbRMDRCQXLA8qDbhdLyKQXcLylhWAMgHmipCDO9aeUQ0/dEWOI2xXflBrVMoDAGhxDQKYAYMoMWgLGVtTJkzJnUHWb71XZVpzuaYujo1rnzKXial4BlR5W2N4alXESGOumSOPx+UjRZ3qC6rwVErATaSOfypFZRnBKI1RspLmRKmOYluZuWVRgfdbcevlMLULmK6FErCd/XyjcxBlvoqRgdBWApoZpxQEKATdA43UgU1t9GInig0x0X5LtMN/Dx7tnvxj6mR4bnbSLdWaglxNiRcW4enINpzHkumwu0MR/KVcz3iiMrTDiS8/2sgu8IvrC4+W9TPVrnP1yg69FoaqSaNpO9LyrrGSXJjWFNyBG5vBAgtQPFipDmJddtlRDATwSBG7huQZE2FULbTTMo4LbAjsg/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6389" name="AutoShape 5" descr="data:image/jpeg;base64,/9j/4AAQSkZJRgABAQAAAQABAAD/2wBDAAkGBwgHBgkIBwgKCgkLDRYPDQwMDRsUFRAWIB0iIiAdHx8kKDQsJCYxJx8fLT0tMTU3Ojo6Iys/RD84QzQ5Ojf/2wBDAQoKCg0MDRoPDxo3JR8lNzc3Nzc3Nzc3Nzc3Nzc3Nzc3Nzc3Nzc3Nzc3Nzc3Nzc3Nzc3Nzc3Nzc3Nzc3Nzc3Nzf/wAARCAEiAK4DASIAAhEBAxEB/8QAGwAAAgMBAQEAAAAAAAAAAAAAAwUCBAYBAAf/xAA/EAABAwMDAQYEAgcHBAMAAAABAgMRAAQhBRIxQQYTIlFhcRQygbFCUiMkM5GTocEVNFNic9HhQ1Ry8WOC8P/EABQBAQAAAAAAAAAAAAAAAAAAAAD/xAAUEQEAAAAAAAAAAAAAAAAAAAAA/9oADAMBAAIRAxEAPwDJqdcSSAsxNQ75yMKMdc0Nw+NYPnXJBkGYoLCbhc5WfrRW7lYThap8qqbhG2iIwOPrQW0vK/MRR0Oq4381RbB3YwTmrCD0jPnQXW3FFQBUZGKttOLE+I0mevE24Cd0qGSnpVZp+9v1FKCSVTAMBIFBpF3qGUHvXiP8o5oK9WS21vAWY8zH8qp2WklSgm8WEGPwqmmthpjDKiQXXABlJMIoF6dfeg91iOAYFROsKWcuuyfwgiJprf6cj4c/DW7aVDICRKqQMam3ZqU3fWhXBOFIyPY0DWz1C8fc7oqWgxhK4k+1TVd3rDqgt10qAmFAGT5UNWosP2u4kLY4G5Pyn1pHfag/aLKELDjTgwDnb7Gg0LWtXK073EIwYW2AQU+tMWr9tZA74BSuEqPNYm31p8/MorQOQeoob2oqecS6+JTunw4xQfQe9Xt5PrXC+srwowazmi6+2sJtn1KKvwqJ496e7x50B+8XEbjXQ8uD4s1WB85qYI29aC0laiPEav6Y4S6oSfl/2pRnFMtJMuq3fl/2oPlTxPeLgda8kgJBMyKi4qXFRxJqO6OKAxXmphcJEnHlQCrIjNECuJoLDapVAmiPO9ygCTuPSOBQWzErVwM1QduHHniXVQVcAdBQMG2W3zLDbjnmVEATTiw0p8ADeygETAO6gdn7VL4mSoA5HlWhuEM2qPEhMR55oBMWCZ/SOSeDPBpgm37tMTCAOAcVldS1hLRQptZW3MEdaDa9qX2UltSQtv5cjp50Gk1a4Wi3hhwbeATBj0NYfUr99xz9MtKiMGBVi+1VxbqnLd2EKHiQetJFrKlSetBbs75y3KkTLSx40kciiXvc9wgsulUHwiPw0uJIM1wulIhXWgKhYSCR1xFcS4Nu0+dQUBEg4qKj7cUFhh7unEqBnPFbrR7lt+xbKTO3Ck+Rr56DWu7KuhVq4kEbwRj0oNJ3gBGZqXeAT1JoCSN0A+1EThMcmgPM+Rpjo894rp4f6ilaSQMUw0ZRLy+o2/1FB8neUQ6qIgE1AKJODXn43qgnJmooTxNAZskYg+9GQDuGZoKB1zRUnaN3l0oIXz+wpaBzyRRbGyDywVK2A9VQapWltc3dwpxppTpmfQVrLHvUISyti3WpQiEgSDQMLVLVhboLQxHiWIpb2hvri4ahkfozztq4nT7hQUlSQjdyUK/pQVaLeNiWlKI6x1oMiouCSokBXNQEZ2q/fWhuNDvn3CFAx5GiMdlnEq3OKoM2lCnMBM0dGnPuIBCZ9q1zWhtsgGJMVcbskNI8KeaDD/2W9MKFFGlDYCZJ9a2LtokJH7yaprt0gTGAMmaDLXFitKN0DanoKWuSFZrYutIKCNvIrMalbKZeKTwczQU0g7q03ZJSQp9uYVAM1mUjac0+7KqT8eoH8SCKDXt7hEZjrRjME0FCoPP0oqSIM5oCogjn0pjpSUhwgjO3n6ilcgCEzTHSd3eK6wn+tB8kdwsj1NdHSK85+0V715GDz/KgKg4/5ooRv8PBIx70JEBU4qy2BKYTJGZoKWmLvGrgIadU2FK24MA1utHtHu8hXdqWT4lJGayLBHeOtSdwc3I9DX0fQQPhU/nOSfOgvNW/yyBHtVgoRt2kAZqaZnoBUFq9qAKmkA7hArikpLfHPpU1AEgj/ioKKgkigqOpCsjjiq6yn5RzVxSDHl51UVGY5FAB7IGKo3KEgSYk81dfPIJ6UvuCCepNBSVxniaTaw3ulQ59aclOD5Uo1ZBKCYyPOgQKGcCnHZjGop3DkEUpX4FQaYaG5t1Nk5yaDbgABJHM1M5kAxUUgexjrUSqcRk+RoDokkCTTfRtodMz8h6+opU1CQCofWmWjqAdVjlJx9RQfJHD41SeprgUOAZqDh8ap868hQmQKCwiMGKtNmCDxVJtUGRVxroTFAG7Upm+CkQCQDX0Lsrcd9ap5kDJr59qCSHELxHFfQuzDBYtEEwQoTig0qYCYInFBuBtbxAqW+Mzg1XuH93hGVc0E2iVJlWAKm94QOINCS6AJUcx14qu86FAkRigmVSCDn2qs8RBPFdSsBEzQn1pPBH1oKzwJzVJxBCs8GpX+o21sn9KsY6A1nrntE2rDTZI6UDR4hAI2z60rvVJdEFJAmos600vw3CCiesc118IVlshSTmRQJLthSF4NXuz7SXNSbkCBmaHfJGwKAPNc08XKCXLaEbsbz0FBtshXp0r0yQcCeaUaRe71Fo3BeMcqPCqapIjJmDFBZHiIB+lMNKJ75Xqk/cUqHEg0y0iO/UROUH7ig+TPGVKA8zUGz4YFDcUJVjMmooyQOBQXW8HpVpoyRMGKptSc4q4wEgyDmcgUGis9DbvtKW84T3qhubA4AFaTR5bsWUqBkJzWZKLtTmjG0cUlsphUHEzmfpWstUQwccExFBR1XWFsoKGUd4voBWXd1i/ClFd6loyTtHI9KfX2n3V44e4hpHClVUXoaWLIoaCPiQTD5ElQPQigSta7dJcBGoKc9IwacWWpPPJOJnypY1pqWbRTNylKlkQkpER6/vpxoNglCkQJ/N70DDe4lG5SeRilGo3L6mlQooA69a1OpW7YZBTzFY3UHN6lNqBiaDO3HePuubJWoZyarWTVw/dBpt1KVSAcYFP2rRDcqaR83WammyQle9KIWrk0FFIuGVqaeaS8hJjdHNWEt7gdoCAPw+VX22T3gCkgeUV5xtICuJ9qBXcNksKSqI59qsWij8GyhopLoyUE/hqNyjCSU0t1FnuDb3ba4WeQKC/pLRb1xwJTtTMgeVaVWD6zSLTTu1TvRB7xoLp3PA86CxtSpOaZaMmXTH5T9xSxJg9Ippo+XlR+Q/cUHyBweNU9Cak2niSAOlQcJLqp4miNJxmDQW2hjMVZbSEQTGaqsczFXGwYEYoNPoG55ttkn9i5uHsRT7THEuoWJwlZHrWb7LqHxym92VoMH1rUJZSwtK0AArPijzoLkASQIqlcNpUMjFWd/glRqu7kkD3oKYsEun5cmmlnZpt0AJAB5rts2kIHUkVZjwiTQUdVKvhpAzWNuUEuSOQc+tbfU4Nt69BWKulbXvvQQGW4CQD6VJMgJMV5G1XFSVwQP50E0lREkT5VB0FQGY84ryFqT7YqClCCMczNAvulKJJBmelU71gPFrvFDYlMR61buhkETPnQ1WVyFpbeYKx+FSeKC3oad1465s2pSjan2p4UyAY4qpptqq2twFnxqMmOnpV4TtIJPNAVKEqTzx50y0aEvKk/gP3FLkAR1pno/7ZXTwH7ig+MOKh1WJ8VGbXJzzQHAd6zP4jU2jkZx1xQMWVblEVabXC+vvVJmRnFXWpxMUDGyuDb3DbyDlCprQ3OtpUj9A0VqUZgmsy0QDBE1abMf0oNgHw42lSMpUAQDXJ5x0pZpbu9ju8yg49qZ/hJT5ZFBbZWEoSD1ojb6NygqBHBJiqjU7s8AdelSvrJq/Z7p2QDmUmDQQ1W9bbbhRk1kr9TRlbjqW0n8xint9oksSHlrUhPh3GKzdzpalhQezPQ0A2V7FpCVTNMEjwkk/Wlttbd0dsERjNX0icFWKDq1yFAxt6RQFmcIosdeIMUJwkIImR/OgqLJLqQASCRin6TEbTikVqib1G1RiaeFQUoHJ6mBQGBHlipDGeJofPInrRYHJEUBEHcBmmej5fV/4H7ilSBgU00UQ8sFWdp+4oPjKzLihwZJqbcbpH1oTiiXDxMmptqBgHPtQMGNkcirbagkiB9aC0G+6TiFdSaO2IInNBcREiTzVpICjABxVRGelXGQZwJNAw0twNOp3YSrCq0KUYJnFZC4v7W0P6ZwJUeAkySa0Wlagze2gcQqREK9KBmwkkTjODRlwIPUcVUS6Eomcx++qK9TuwpzZYrcCeCDigZXrhUxO00lu0HuwsiKp3F92gfCu7sghJyJNKNSutcVtQ4hKAOgNBfcble6MdYqEFJMrBPnSYXGrbtoWkzjjirVoxcNrCrl7fI4FBbcJCSQTnzqCgVCTgRU1kBE7s9Jqu46pPzR7UC69vjYXTDiCDC9yhWqYcQ80242obF5BFYDWng5dBKeEiP30x7O6y3Zj4e63FlRG1Q/DQbRM4E5qe6RBP/NBbKXEhbagpJEgiphU7ZxFAZriOPSmei7e/VB/AfuKVpUM+dM9FUO/XkA7D9xQfGHCO8UQMyanbwYnrUVkha8SCo1PcltIKjHpQMGOJ6AedXbYLWYbbKzPlVTR3RcX7LakjYTkRzW5Q022EpaQlI9BQKrLTHnAVOQgAbims9dancOFaEK2J3EeEZNbsw3avE8hCs/SvnK0hSpMwPKg1HZzRbRyxcv73xiDEniqvZu6CdYdbbJS0qSEDr5UnL62LRR7wpQfwbuT7VW0y9Vb3iH+FTJig+o98ktylU9PaptuBDadwFL7NaXFgoI/SDc2fzDqPembYCm+BA/lQL9RuylASjcnHNZx15TjkrWpU+dbFy2ZWkFxMmeDS67tbVMBDaQoUCBKoB2iCamOJVMVauEJKoSKrLASuOfSggte1OKVanqSGU7clZ4Fe1jUUsnu24K56dKzrrinXCtZJNBErUslXOZJNdSqDkmoFUHFSBSaBpputXmngJaXLc/IrIrS6d2ntrk7bllTaxypORWJbT3rkJBI609stLeu7fdbKS20MGcTQalrV9PWopTcAGfxCK0OhFt51S0LSoFHQ+or5NctLtny06SSODGDTvsm84m9WEqUB3Rxu9U0GcecUla9gzPNQbla5WJIME1IpWp1WPxVYCEtgqUpKRwc5NAw7MIKtYbChEbvtW+2kJTHWvnGlaqzp+ooudi3EpkUyvu21ysFFiyhpMfMrmg2dwptq1eD60thSCJUY6V8wuLop3IZGQY30G51C7vXJuH1uE9CcCgKUQoJODQFShbh3OST60ZYS2pJAmoF2FD0rzp3YFBq+zmrIgWlysoST+jcPKFVrWnXAod6Bvidw+VXsa+SNuKBGSCMzT6y7SXbFsLYuApBkFWY9qDd3GosNjate0z1pVcX7bqoBmMj1qgxrbFwzL/dkp+ZK/wClKNWv7fdtsDs9U4FA2ubtKBlYHpSm91ZtCCloEuGkb761rlSiY8zQQqFeGTNBJ1ZWorWSVE5mhbp6V4lR95rkEHxUHea4mZMDiuiZ4iupJCiQQKA9v4hyQqMbeab298bVruy2SkDkKikjbhacC0DI49abi6trxsJUoMu/iJGKCndXAccKgmCrjrTzsmB8Yqee5P3TSQsOIUpajuR0IFPOyhJvVxB/RH7poM4/cd2paUp8RJyKqFalnxEk0d5EqUeMmvJQEpEc0EG0FWAIPrXVFKJCgJ6VJJI/CBUV85igkxEhUdKg7h2TmiNqgDiovFO7AoJlcqBI+lSLgIJ20BJHXiiEyjYBA86DpSMRjrXZEcTU2gVlIVBHr6VMqSZ8CfpQBKgM1JLpDZSEgyeY4qQAHAPrNQGVEJAoIrXuST/+NDByTtj1oxQJ8RqCkeVAOa5OYiK6UweK8BJigicGDUhG6IxXlCFCaPb2r9yoi3aUuBJjyoAHHAmuKPpRXGljCkEGgnByCKA7Fw638qpT+UmtP2WuEu3iitoJ/Qn5fdNZJJmtN2SxernP6I/dNAifTtdViZVxNDWPXH2o7yEl5St4GarLHiI6UEwI4oS53EkQB1oiRHOK62+toLI2+NO0yJxQDRjoCfKouFRVwAK6DKp4FcdVu4mB1oIDiOs1YkbfL0quMnmjgBQ9fOgMggJUseUCvHiAJ614EBtIHE7jXUEKUCPlkBVAy0/QNQ1BnvWGobPClKgGqV5ZXOnP7LhlSF+Z4NfTmVN29nbtg7W+7G2KzGvqTcaa+44CdqwoHyM8fWgyQBJlR5qCgc1MFOZUQfI80NbkmBQQCJEkxXEASTNSTkQTXUt+vFBHymmeivFldwrvFIHckgAxupcQOmKYWmopbsFWq7ZtZ3laHOCk0FJ4zkEg8kzQ+82NrG0KUep6U11GxtjbsXbb6kNOIEhSchfVOPvS15FuGVlC1qXuhKSOnnQARgitN2SzeL/0j901m0JJM8CtP2TQBeL/ANI/dNAieKiVCABJjFBT8wkH2qxcEBZGDk0IRI6e9AQIwYABoK0bl4GZxVrlMGQavappCLHTdPfKl9/cpUpY6AdBQJC2doIjNcIMQfrFGBTgqFRIlBUkdelBX2wR0IoyUyOeTQVTOc0e3jeCRxmgmv8AaqgYSYFePnGKhMyScnkVJPAAJ20D3TddcYYSzcoLraeCDkD2NQ1nVk37YYt2AwwDugmSo+ZpQFGeMVxZ4oOOqSlJxKz1NAQkqVwMc1JcKUSCZqaUgN85VQdQ2NswAZohSPbFTSkAJBjAoaxkA49qAakyrmrx0i9ZaS680ENKEhSzyD96ogGTBkxGa23Yy7cuLR+3vSldqwncFuCdv+XNAvvNNce0EqK0b2CkNkwAtPlWZdt3GSStsiMSRFfSrVq2eu029zZoQ0sb7dKzKY9vM1ju0+prvLxds0yli2ZUUJbAzPUk0CZtuFDd5YrR9lUk3q4iA0fums4jmCTjgGtD2TB+NWP/AIj900CN0bt//ka7YNtLuUpuStKOpRzUXB4jtmZqTIO4kkggUGx0vspb34TdC5uBbThDrYCif38Vd7YaPfagLdNjbpUlpJBAVEU87OOIXotl3YBAbgmeo5mlvbK/VZstJZdW0vd41I5jy+tB85u7C+slKF1bON5iVJx++q54BJkcRTzWNcutRaFupS02yeEbpJPmTSJwCPmg9aAJHiI4HlREq2tqPpFRIhPIkfzroALYE9aDjfpmrAPhzQUAAkkn6VPrGc+dATf0jAqDqyocAe1e4Vk4rigFHqBQcQFbgBVtKD3hkeFAoVq0FLMkwKs7dqCok+KgGogJJHJqvJUrdyKuNWtzdnZaNKdViY6VN7SL23cSh1koUsSAo4igXlXTyq/aatdWts7bMKCUuqSpRCcmOKuWPZ25vm3Fd+hDiCkbVeR6mu6N2fe1O9ctW3W0qbBJUeDBigrNavqCLj4j4la18ndmap3Fwu5uXHnAkKcWVqjiTWgd7NKb1NOnXj+wrA2KbTMz/wCqadk+z2m3huUXqVOvsrAI3QI4iKDDDJ9ZrQdlh+ur/wBI/dNNmezemjV7+0ue+bDIK0bVZCf/AFWh0TsrpqLnvbd95SFNGDu5yPSg+WEHcScZotshTrqW0jKzGTXiklKszk1xDZGQAI6pNBqdF1RnQkPNuLVcOrBMNnDZHQdPellxfXFzbXnxRDiXCHUrnIIx9qWErCZGPehoW6ErSF+FQgigAfmIIIoa5Hh6UUpO7cUmhqBM8/WgGpB2zxHnRHER3YSOBmvY2x061J4SrECAKCKZAIipDPNSt2FvOIbbErUYFa1zsOq3te+dvRvCZUEp4xQY85Ik1JSQRg1au9OdtSlSoU2o4WOBQkokzQEYQUtEwc0Rww2gE8Zrrp2sgCoLEkRgQKDVdjkbbC6uE4IMD/6jdV7X0Jdsra9bG4DBj1zQ9ASbfswtz8xWofXw0fT2zedn3bcZUkGB7Z/4oKOg3E6uEEwLhst/X8P86PoiBY9s0NKBCHScEcgj/cUpYKkuJdQNrjSwofTNaHVkhOpaXqrZ8JcSCfJKuP60Be16DbazYXIGDtBPnBH+9UtBd+B7dXdqr9ncLUAOniyKcdvbcrsGH0H9m6QPSay+vOG07QWWoN4DjTTgI8wAD9qDS682m07Q2N4sQzcJLTv+boR+6r3ZvvkNOWsBTtqtTZ9pkVPtVbfHaGH2gJb2vIHkkioaG8UKav0glNyxCz/nSRNB8jS5t3AJnJzREJCszmuIRlc+ZogRjEUA4jEyKgQZ+Ufuo6JMzx5iuK/fQVlKHln0oRSZwc1ZKQTmBXAgz0oBBCdoJ5PWhiFKJiasOiFIR0OaikZkgRNAawfFrdMvEEhCgo/SvoGodpLdemLSypIfeTtR5Ca+dpSJkwKIla0jaFeHnbQPNcuGBYoZStLjm5J3J4OMmkSUpUqDA614lRUDlRAwTUwImIoPObSkAqIJwKgtO0nxcY4ooRuWlOBXS2SqMGg2YQpjslbjgqSBA9Tuqv2bf7u87sEwUSRPkZ+1Kf7XuVWCLNaUKQ2ZCpzxAph2ScQ5q6dxQk7FRuODjFBHUmPhL+7aOEhe5HqDTVl63d7OLavnkoDUpSTyD8yCPaI+tUu093bBLDrSkLuW9zDiQfLg1S0uzVf6Hqb7g3uM7VInkAcxQbrV2zqHZYvASpTCHBnqABWT1m3Rd9k7O4lIdtXC2vOYPFMGu19mz2aRZoZW9c92Wy2B4UD8xPWsvoBae1BFveoW8yvhvdA39CelB9H7KuDVOy7IcIUQhTS8+XH8qq9jbl34d5lTSFMBai2VTjMGsgNZvNEfvdOtilNqt4q2g8jpB9q1nZHUtPYaJaWohwFS0lMlCp4oPlu7u3FSBzRxtKfCcGout+JRAnNdbBQIIG00HgmR5Co7CRwKOshCeJ8qrKDiz5UHi2YP+9cS2SY2io9yrqTXQ2sHBP0oBLR+skflqa0ENhJTH1oiWiTgSeSTUy2TEjpQV0pxmpAQT5UYNEVINGOKASE8xmpp2idwqaUkfhz0r2yVfLQQRHeSRwK8TJxzRe75AxNc7uCARjyoLGl6fcapdItbVErVyegHUmtm3oCNA0567hN1dNlLoMYTBzFA7HOi00/vmWG1urfCHXYlSG4/nTRu/TqLl3dXgCbK3SQ2wo+FZPUxzQZJ6zZ1m3uL5spZumdpW2VYUkn5pPBBNXtA/s7Se/DuoIcXcNd2e6bWQgHnkc1rbLT7Aae22q0baVfoAWGxyPMfesfc6QbLUTbOLBU2ogq7tRTt6EkdSMUAez2m3g1krs+5S0zKypwykt+R9xUFo+EduEtWjCFNub0laPFBONvmIq8625b2q1tJIbmEkcDzEjp7itAyy3rLFpuWbdSW0tqUgDxjomaDGNXdqb1Dt7ZMr7s/9M7dw9fOtDpa1Xl+q5t0stodbMNtpwkAgVHUezZeuHGLQpW63hIVAMHoFcfvqXZmyuWVOsrbWh5skQvACcfvzQCVZWm7+6sc/wCGK58FaY/VWP4Yr1eoI/BWkH9VY5/wxXE2Npj9VY/hivV6gmbK0j+6sfwxUPgrT/tWP4Yr1eoCIsrSf7qxx/hiuCytJH6qx/DFer1BIWVp/wBqx/DFS+CtNv8AdWP4Yr1eoOosrSR+qsfwxXhZWk/3Vn+GK9XqDvwVpJ/VWP4YrirK0x+qsfwxXq9QaHsxbW6La5CGGkyrMIAnFDet2Bp9wnuW9pUMbRFer1A5tW0C50obEwGIAjjBpwtlod4Q2gEhM+EZ5r1eoMpqVuynUCEstgK5ASM1bDDKUlKWWwkbSAEiJzXq9QU+zTLRfKi2gqKjJ2iTinzLLRcVLSDgfhFer1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6391" name="Picture 7" descr="http://ic1.static.km.ru/sites/default/files/imagecache/240x150/img/article/2012/4/25/04_vp.jpg"/>
          <p:cNvPicPr>
            <a:picLocks noChangeAspect="1" noChangeArrowheads="1"/>
          </p:cNvPicPr>
          <p:nvPr/>
        </p:nvPicPr>
        <p:blipFill>
          <a:blip r:embed="rId3"/>
          <a:srcRect/>
          <a:stretch>
            <a:fillRect/>
          </a:stretch>
        </p:blipFill>
        <p:spPr bwMode="auto">
          <a:xfrm>
            <a:off x="5357818" y="4214818"/>
            <a:ext cx="3429024" cy="2143140"/>
          </a:xfrm>
          <a:prstGeom prst="rect">
            <a:avLst/>
          </a:prstGeom>
          <a:ln>
            <a:noFill/>
          </a:ln>
          <a:effectLst>
            <a:softEdge rad="11250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pedsovet.su/_ld/357/9825264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7409" name="Rectangle 1"/>
          <p:cNvSpPr>
            <a:spLocks noChangeArrowheads="1"/>
          </p:cNvSpPr>
          <p:nvPr/>
        </p:nvSpPr>
        <p:spPr bwMode="auto">
          <a:xfrm>
            <a:off x="357158" y="285728"/>
            <a:ext cx="81439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После завершения полного разгрома фашистской Германии в мае 1945 года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главстаршина</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М.А.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Бабиков</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продолжал службу на Тихоокеанском флоте, в гвардейском отряде особого назначения, костяком которого являлись разведчики-североморцы. В составе этого прославленного коллектива Макар Андреевич участвовал в разгроме милитаристской Японии. За образцовое выполнение задания командования в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сейинской</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десантной операции и проявленные мужество и отвагу Указом Президиума Верховного Совета СССР от 13 сентября 1945 года М.А. </a:t>
            </a:r>
            <a:r>
              <a:rPr kumimoji="0" lang="ru-RU"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Бабикову</a:t>
            </a: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было присвоено звание Героя Советского Союза.</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4214810" y="2500306"/>
            <a:ext cx="4500594" cy="3785652"/>
          </a:xfrm>
          <a:prstGeom prst="rect">
            <a:avLst/>
          </a:prstGeom>
          <a:solidFill>
            <a:schemeClr val="bg2"/>
          </a:solidFill>
          <a:ln>
            <a:solidFill>
              <a:schemeClr val="bg2"/>
            </a:solidFill>
            <a:headEnd/>
            <a:tailEnd/>
          </a:ln>
        </p:spPr>
        <p:style>
          <a:lnRef idx="2">
            <a:schemeClr val="accent5"/>
          </a:lnRef>
          <a:fillRef idx="1">
            <a:schemeClr val="lt1"/>
          </a:fillRef>
          <a:effectRef idx="0">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1946 году Макара Андреевича отозвали из кадров Военно-Морского Флота на комсомольскую работу.</a:t>
            </a:r>
            <a:r>
              <a:rPr kumimoji="0" lang="ru-RU" sz="1600" b="1"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1947 г. он был избран секретарем Коми обкома ВЛКСМ. С 1951 по 1955 гг. работал первым секретарем Коми ОК ВЛКСМ. Несколько лет был на руководящей работе в Совете Министров Коми АССР. В 1959 году избран секретарем Печорского городского комитета КПСС. В 1962-1963 гг. работал заместителем председателя Совета министров Коми АССР, несколько созывов избирался депутатом Верховного Совета Коми АССР. Много лет трудился на ответственной работе в Совете Министров РСФСР</a:t>
            </a:r>
            <a:r>
              <a:rPr kumimoji="0" lang="ru-RU" sz="1600" b="1" i="0" u="none" strike="noStrike" cap="none" normalizeH="0" baseline="0" dirty="0" smtClean="0">
                <a:ln>
                  <a:noFill/>
                </a:ln>
                <a:solidFill>
                  <a:schemeClr val="tx1"/>
                </a:solidFill>
                <a:effectLst/>
                <a:latin typeface="Arial" pitchFamily="34" charset="0"/>
                <a:cs typeface="Arial" pitchFamily="34" charset="0"/>
              </a:rPr>
              <a:t> </a:t>
            </a:r>
          </a:p>
        </p:txBody>
      </p:sp>
      <p:sp>
        <p:nvSpPr>
          <p:cNvPr id="17412" name="AutoShape 4" descr="data:image/jpeg;base64,/9j/4AAQSkZJRgABAQAAAQABAAD/2wCEAAkGBxMSEBISExQVFBQXFhgUGBgYFRgWGBgXFBcWGBocFxUYHCggGBolGxcUITEhJSkrLi4uFx8zODMsNygtLisBCgoKDg0OGxAQGywkICYsLDQ0LCwsLCwsLCwsLCwsLCwsLCwsLCwsLCwsLCwsLCwsLCwsLCwsLCwsLCwsLCwsLP/AABEIAQ0AuwMBEQACEQEDEQH/xAAcAAEAAQUBAQAAAAAAAAAAAAAABQEDBAYHAgj/xABFEAACAQIDBAUHCAcIAwAAAAAAAQIDEQQFIQYSMWETIkFRcQcjMkKBkdEkM1JicpKhsRRTc5OyweEVJTRDY4KDohY18P/EABsBAQACAwEBAAAAAAAAAAAAAAADBAECBQYH/8QAOBEAAgECBAQEBQMCBQUAAAAAAAECAxEEEiExBRNBUSJhcZEUMjOBoSNCUjTwU7LB0eFDYpKisf/aAAwDAQACEQMRAD8A7iAAAAAAAAAAAAAAAAAAAAAAAAAAAAAAAAAAAAAAAAAAAAAAAAAAAAAAAAAAAAAAAAAAAAAAAAAAAAAAAAAAW3WivWXvRrnj3M2Y6eP0o+9DNHuLMdPH6UfejOZdxYr00fpL3oXRgdLHvXvF0Cu+u9e8XQG+u9C6BXeXeZuBcAqAAAAAAAAAAAAAAAAAAAACDzLOIJ1E72g7OztfS92+44fEOIU4N07u/ZFijRctTnOK2/wbm/NuWvFK9zj/AAFeVm1b7lrmLa5ae3eCa1oSt9lki4fV/uRjmIsvbXL2vmX7mZeCxC2/zGeYv7RWW2WBa+ZfuZrHB4lat/8AsM6PdParL7a0prw3uwk+HrJa3/8AIZl/aKS2nwD9GFTw6xG6GK6P8mc0e34KLaPBP/Lrf9zR0MYtp/kzmj2KvPcH+qrr2TNOXjelRe4vHseo59hX2Vv+6M8vGr9/5F4djPwO0mGi+q60Xok25WTYvjIO6lf7mLQe6N/2dzr9I34v0oKN5LhJSvZ8noem4djHiad5KzRSrU1B6bE0dAhAAAAAAAAAAAAAAAABzzbShUpVKjcW6NZ23l6rkrWl3HlOJYKca7rdNzoYeostjjdHO6uBr1KEFCUIy9aCb15nUhRhiIKpLdk0YKm7Mkv/ADyrazhS/dj4Smn8pbjRi1fUrDbireyhRS/ZcDV4Wm/2m/IhbS5fjtZWvrGjw/VhUKS/ab/CxZbq7ZV0/QpcvNG6pw7Ix8IvMxp7Y4luVo04vstTI5YWlLVoz8Oo9y2tq8ddWlBf8S+BlYagug+FbPNfbXHL1k3+zSJFh6Ut0RSpShsg9vscraU/3aNvhqJHkn/Ety2zxdWUIVN1R3k3aFu00q4Wk4uxplbeVqx37ye4GNPBQqLWVbzsn334JckrIt4KmoUVY5WIuqjT6GzFshAAAAAAAAAAAAAAAABF7T/4Stf6P80UuI/00/QlofUR8vZ0k8VXupye/q4lfC3VGNux24xUnqmY8ZU9Hu1ETPN5E8VC2zLlKvSTdukMNSJFOnfZmRhsXTXGVT2r+hHKMrEsKlO9tTKnVhJaTmu/Q0Sa3RPmj0uWmoW+cnx5G132I3Fd2K9aCT68lzfaEn2MTlBLqRjqUm79JU+BLaXZFPNSv8zLy6JrStU4dxh5l+1EiVOS0mzGrRinFqpKWq4o2u2mrEbhFNPM3qfUmwi/u3Cfsolmh9NHCxf15epPExWAAAAAAAAAAAAAAAABEbWP5HW8F/EilxH+mkS0PqI+b51N7EYhtyV6klor9pUpLLSj6I9RhmnFlitBLtq3+yiTXyJGl5mHdpvrVdOzdN7eSIU9d37Hl1e+pUX+0zbpY1b6tv2M/B4mNrOo/bEinHyLdKWZbmXKotOurdvVIyYi8Zjb3SnZX+hcnhF9ilVqJq1/wYsJK9+lXtgSfYrpa/P+CUw0t1fPU/bAgfoy7BOMfmRjZnVu49aEtVwVmZgtyOu9VqfTexatl+FX+lH8i9h/po8xiXerL1JomIAAAAAAAAAAAAAAAAAQu2L+RVvBfxIpcQ/p5EtD50fM1PENVq2krObd0uZBGPgjbsejw1TSzRIVKy3VeU0++39DRp3OimnHqYbp73rVb/Z7DdSt2IXSzX3MOV07XqtfZJLXWtivdxdtS0q716017A4rsjCqNd/YuRxc/py+6YyLsScxrq/Y8qvNu2/Lj2wNsq7EalJvd+xm0YO3pv2wRG35fknitN/wXpYzdT85Tf8As1NFG76kkqmWN7r2IzF43fnGzi9VwViZU7J3uUpV1OaV0fVGyf8AgcN+zj+RZw/0kedr/Vl6ksTkIAAAAAAAAAAAAAAAAIPbZ/Ia3hH+JFPH/QkS0PnR8u1r9NVSU21N8HzZpTty4vyO1ByvZXLtOvJW+d48NDVxi9dC7GU42TuSlLMnppPndEMqaLcKz7MrWm5K3X9wWhl6kX1o6Lpfu/ElXi3sVpeHa54VSTerqfcNsqNM7btd+xm0qVmmqk/bAib8ixGHmy5icx3U1vav/TEYX6GJ18i3/BGPEOV71Y/c/MmypdCnzG7+P8FqpLWNpQdn6sbMW02NbpyTut+x9U7GP+78L+yj+RZw/wBNHBxX1pepMkxAAAAAAAAAAAAAAAAACB24fyCt/t/iRTx/0JE1D6iPmGvS3sRWb3/TfoeJHSdqcfQ7lOneTev2LtWnFa3r+0yu2hZlG38izKcU9J1X7A1psjXRP9xdw1WSbe9Vt4GskvIlpNp7yJKjUaj6dT7pC1qXE9NxicS0k96fhuhK+hieiuYUsbO99+aX2CRQXb8kGebe79i1VxEnq6svbDtMpLa35I5N2u5P2L2C1/zPfTMTduhmir6t/gpm0VeNpJveXCNjFNvX0M14xdrPqfTOxX/rsJ+yj+RfofTR5fFfWl6k0SlcAAAAAAAAAAAAAAAAEHtrG+Cqr7P8SKPEnbDyZPhvqI+bsLTcatWybW89FK3aQJ3hH0PS4dbmak3J70J+yS/E126ouZcz2Z5q4aP0al+TRhSdt0SOnFdGRlfDcbKt95Eyl6FOpBefuYtpp/5yt7SR5X2KvjW2YudNPTWtzNMq6WJebJ/yL8qjf67n1TW3oS5n0uVhFPSUqvhumNuiMrxaNsy8MktFOr93+ho79iSCS0uyxmSW9Gzm+svSVkIt66GKlNZk7n0vserYDC2/VQ/I6OH+nH0PJYr60vVkwTEAAAAAAAAAAAAAAAAANPznOI141qavuwk4NdrlDv5XPL8Xx05Pkx0X/wBL2Gpa5j57xuDqTrVZxulvy5HTpTiqUU10OxQpuosykl5XLccPiOO9pwvdm+am+hO6dWL+de5SeErvjVt7WFOHSJHOFZvWovc8Syqs1rP89fA250F0I3h5v/qL3PEMsq8N9/iHWh2MxwtTpUXue5ZdUT+dd/aY51Psb/C1La1V7laOHrJ6VW37WYdSn/E2jQqf4q9y81W/Wfg/gYzQ7Eqpy/xFcv0aNX9db2GrnB9DeNGe+de54xFCpKUV0jqO60UWYcoxu2rGJpJpSmnqfSmxVa+CoQa3ZwhGMk+S4+0t4KvCrTWV7HlsXG1aXqTpbKwAAAAAAAAAAAAAAAAOX7YYPFYOvVxFOm6uGqT35KGsoNpJ3j3Xu7nn+JcNVWbnt5l2hWyqxrTz7AN704JN8bx7TlrC4pKyb+zLDqRZejneVy9SHuN+Ti0uvuYzQLkczyv6NL3IjyYtfy9zN4dyTwFfA1ZKMI0pPuVrkFSVaGs1K3qbJReiZazuvhqEoxdGMpvVRjG8tO3QzQlVrXabSXdiSijzltGhV6/QrmnGzXJkVWpUpu2b8m0YpnnMcZgMPJRnGnF93aS0liayvFNmryxe5i/29lv1Pcb/AA+MfR+4zQ7l2jtFli1Sh901eFxvZ+5nmR7l2ntTl8XeEY37HuPT8DKwWLcWnFv7mObDubzsZVq1d6tKDhScUqe9pKavfe3eKXC1z0HCMJVoRbqPco4mpGT0NoOyVgAAAAAAAAAAAAAAAAGgDGngKT406b8YR+Bpy4dkbZn3LE8jwz40KT/44/Aw6NPshnl3LM9mcG+OGo/u4/A0+GpfxM8yXc0zyhbLUcPThjMLSjTnSmt9QVlKEnZ3SKOPw0OXZbPT/Yno1G3qRFVqWMhVg1vTp243tuq556hUcYOKjsW5xu07kVlW085RxKUPPOSp0u3enJ7q0/Eu/A0pVIt63WxFzJJM6js5shh8PSjv04VKzV6lScVKUpPV6vgr9h6Klh4QikkUpVHJkyssorhSp/cj8CXJHsa3Z7WBpLhTh9yPwM5ULs9rDQXqR+6hZGC6ZAAAAAAAAAAAAAAAAAAAAAAAAB5qU1JNSSafFNXXuMOKkrMym1sartBkWHpzpVoU4wnvON4q11KMuKWnYc3F0YQj4Fa5PSm5PUpsNs7hqdCFZUourKUpubV3vOT4X4ewlwVODpRlbWxrWk8zRtpeIQAAAAAAAAAAAAAAAAAAAAAAAAAAAAAAAaL5QtoI0uhgrfOxd76vitOWvE5GOxGaXLj0uy1QhbVlfJ9tZRqfItY1ae9a/CSu3o+/UsYGp+lGL7GlePibN5L5AAAAAAAAAAAAAAAAAAAAAAAAAAAAAAAADkO02UqeJqvEPSEGl9XW+97jyiqVIzlCTtK/ujoqKyplrYXJqc8XSlQk5KE+lqSXYldJN98u4v4KNadW8tkRVXFROxncKYAAAAAAAAAAAAAAAAAAAAAAAAAAAAAAANB8ok1OhiWkupDcv2t8XqeZ4hVjUxcbdGkX6EWoajyPZhSlglSjGMZwScrJLe3u1977Dt4WonePVFWoupvxbIgAAAAAAAAAAAAAAAAAAAAAAAAAAAAADCzfGdFSlL1npHxZTx2JWHoufXoS0aeeaRp+0lP+7a1+LV34vieSwzzRzvdyR0JaSt5HPvJpmjoyUo+q7Nd8e1HZr1XQrqfQgjDPFo7zhq8akIzi7pq6O9CanFSRSas7F02MAAAAAAAAAAAAAAAAAAAAAAAAAAAAA1PNcX0tay9GDsub7WeM4zjeZVyJ6I6uEp5IZn1MbbGO7l1TmjWjRy0Kb7s0UrzZx/YR+clG2jktS/xReFM1obnZdksa6VR4eb6sutTb7+1e0n4NjVKPKZpi6VnmRuB3ykAAAAAAAAAAAAAAAAAAAAAAAAAAARWfZmqVNqMlvy6qV9Vfi/cc3iWMVCi7PxMnoUnOaNdwMdV/9qeBqzbd7nZmrRL22UL5fV+yekh/S02ujRzo/OziWw07YlLn/Mt8TSdK4oPxHVs5naCnHScXdPwPM4OtKnVuX6sLx1N12ezaOJoRqLjwku6S4n0DD1lVgpI4k45XYkyc0AAAAAAAAAAAAAAAAAAAB5qVFFXbSXN2MOSjq2CPr53Rjpvbz5a/iU6vEcPT3kSxozlsiOr7SO9oxtzepyq3HktKcSxDBSe5gvGVqzs5yS5aI4+I4zXmt7FhYaENWYef5O3TU4NqcdVzsVI1Jq0quzNqbT0RaybGqpFS7eDXc1oyvXg4SsyzfNEldo3vYCt29U7eEnzMH6M59rVD5/2WxLhiE2u3h7Tr46nmpWRHTdpG/wCaZ43aEbtvglrfuOBQwlvEy5Or0J7Z7J5Yenfekqk+tKzenI0nxKpm/TdkhChGSvI2Gnm9eHrKS+sv5lylx2tB2lqaSwMXsZ+E2mTdpxs+T+J1aPHKUtJqxWngprYlaOZU5etbx0OjSx1Cr8skV5Upx3RlRknw1LSaexGVMgAAAAAAAAAAAAxcyhUdOXRS3Z8Vz5ciDEKo6b5b1NoWv4jmuO2w6OpuYqjO60bWtmeYnTqV34pu/YvZcmyJXLc5y+va1aMZd0uq/wATVcKTXzv2NviZLSxsGHy2EtYyi1ydzD4JJ/vNXi2ZlPL4onhwGle822RyxEmW8xit21tCtxymqcIqK0Rth3qaHWn0NdyXoSeqXf3nKj+pTt1R0fldyex9XewVVX4wZvhKzpxdN9WivOPjufPFFWrPV8WvxPZS1plJfMdc2F2db3cVVV5W6q7uZ5XiGLetKnsWox6s3WdBM4jbWhOqjRblhe4kg7m/N7ln9GV9WkWI06ktbGeatkVn0UFdyuWaSpxavJ/Y1k5voTGQ03Pzuqh6q7+b5Hp+E0Z61G3l6L/U5mIktupOHcKoAAAAAAAAAAAAANX2y2YjiYOcEulS+8vicniGCc/1afzdV3/5LVCtbwy2OMZtkslfeXBvsObRxXQnnTMTA5picM70aso27G7r3Muqae5C4m1ZZ5W68LLEU1Ndso6MnUpdGR5UbLT8o2ExEN1T6OT+krHM4pTq1aeVRJ6DjGV5FKsY1YXi1Pmnc88oTpvxKx0c8ZrQrhMT8nrUZX3lCTj4EkaUXLOQSumaV5ONjf0mvOtUXm4TfHtaZ6eo51UqcO2rKatFts7UsNCCtpFJeBXnw7Dw8vUcyTMDE4yknxcnyORiaeCUr3bfkWIQqNGBXzFu6it1fiVHWjHSnFR8+pYhQW71IrFYlRfWkRxUqnmSXjEvZDgnjKl7NUou8n9Lkjr8O4c61S8tlv8A7FTEYjKrI6DCKSSWiWiPZxioqyOU3c9GQAAAAAAAAAAAAAAAantjs2qsXVprresl281zOBxPANPn0l6r/Uu4et+yRyfH5O1Jv3nOpYpNE8qdiCx+WLS0uVvE6FLEd0QygRWKy5wT6y5FmFfN0I3CxcyapilU8xKd7+re3uM1lRcf1EjMc19Do2Bw+YRpOriN1R3eLXWd/A4NejRT8Ce/2LMZS6sksgz6osLH9HgtxXUt3WSl273MmrYmtT/TWnmYhTjLUpV2ng3aq5J/W0OfOjXq+Ju5YUoR0tY9PPKa8CD4WbJFVSI/MNpbaQ95YpYG+siOdfsYuTUauNxMKMb985dkY9rZ06OEu8sVqVZ1dLs7Vl2BhQpxpwVoxVvHm+Z6ShRjRgoRKEpOTuzJJjUAAAAAAAAAAAAAAAAAA0nbXZ7qyrUo/aj/ADR5niPD+VPm014eq7f8HQoV8yyS3OX/ANi1q0nGnByffwS9rIFiadNXkzdwZPZT5OXOzxMr/Vj+TZVnxbXLQWpjlrqdBybZ2hh4LchGKS7tfay9hMNKX6uId/LoiKU+kSI2lxKqppejG/tKONxvNqKMNkW6VDLG73OYbFbTfoWOnCXzNSbjNdid3ZnoFHNST8ii9JHYMfk+FxMOtBO6vfxOJOthrvL4ZIsKU+uqNJznyeP0sNUa5N3X4msMflfjtJeW5s4J7aGq4rJcZRe7OlvptJOLvrwRcpVqFZpQlZ9mauM4rU7bsbs5DBYdRt5ySUqj+tbgn3I9Bh6CpLzKE5uTNgLBoAAAAAAAAAAAAAAAAAAAC1ivQl4P8iKu0qcm+zNo7o16nTSVkj5fUeaTOpdszMJTXHU9BwzBqPjluV6k76GJnmO3V0cXq+PwLHE8VkXJh9ybC0czzs1zFq1KTfdY4MG3JF2Wxw7On8oq/aZ7bDfSj6HIqfMzqfku2o6Wn+jVX5yK6jfbFdnijz/GMBrzYktKfQ3Cvi5Qm+44cYLodBQTiVnilJcCbD3VVPzNZU7RZucHovA+lR2OEz0ZAAAAAAAAAAAAAAAAAAAAMfHvzcvC3vKXEZ5MNN+RvTV5ohoxPnFFXmdFsu43FdFTvpd6I9VznQpZ3u9iGFPmSt0NW6Xek3xfecKpNyleXU6cUkrI8Zi/NtcjSNs6YlscNzx3xFT7T5HtsNpSicip8zLOW46dKpGpBuMou6ZJUpxnHK9jXY7hkucwx2GhVi1vx0muFn8DxWLwssNVcej2Olh6ikrElhkuD7iCN09CzLY3jCSvTg/qr8j6RRd6cX5I89NWky8SGoAAAAAAAAAAAAAAAAAAAMPNX5u3e18TkcbnlwkvOxNQXjIxyUU5S9FHkMDQU3ml8q/uxck3stzVs0xzqSbd+S7izVqutPNIswhkjZGRl9BqKb4tFCpJKRJmsjKeXTrxcYR46bz0X9SzhcJXxEly4u3foQVMRGKNE2r8lVe8qtNqd9Wo30fbpxPUxjXw0EpRuu6KOaM2c1zDKatB2nFr2aE9LEQqfKzDi0Z2y+fTwdbfWsZdWce9Pu5kWLwscRTys2pzyO52TK68KkY1IO8ZK6fiePqwdOThLdHVhJSjdG+ZNO9Cn4W9zaPe4CebDwfkcSsrVGjNLZEAAAAAAAAAAAAAAAAAAACPzedlBd7v7kcDj7bpQprqyxh1q2abm2bdLUdOHoQ/FnDqeGmoR2X5ZdptR1e5IZRks5JScbc5fyRJR4ZicQ/Csq7sxPEKO7Niw2UwjrLrPnw9x3cLwPD0vFPxPz29inPESe2hnpHZSSVkVypkEVnGz2HxKaqU02+1aP8AqVK2CpVdWrPutGbxqSicu2r8k09Z4ZqVlw4P3fAp8qvQ/wC6P5Js8ZeRAbK4ytgaroYlSjTb7VpGV/wOdjaMMTHNT+Ze5Yo1XB2ex3HZqspYeLjqryt7zrcJusLFMq4n6jJQ6RAAAAAAAAAAAAAAAAAAAACIzzKp4hxSnuRSabtd69xzMdgZYqcdbJE1KooJnvKsgoYdLdjeX0pay/oT0cBRp62u/M1lVkyULhGAAAAAAACPzTJqGIjarTjLnbX3lerhqdX5lr3W5sptFMjymOFpdFBtxUm1fsT7DOHo8qOW9xOWZ3JEnNQAAAAAAAAAAAAAAAAAAAAAAAAAAAAAAAAAAAAAAAAAAAAAAAAAAAAAAAAAAAAAAAAAAAAAAAAAAAAAAAAAAAAAAAAAAAAAAAAAAAAAAAAAAAAAAAAAAAA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7414" name="AutoShape 6" descr="data:image/jpeg;base64,/9j/4AAQSkZJRgABAQAAAQABAAD/2wCEAAkGBxQSEBUUEBQUFBQUFBQUFBQVFxUVFA8QFBQWFhYUFBQYHSggGBolHBQUITEhJSkrLi4uFyAzODMsNygtLisBCgoKDg0OGhAQGy0lHyQsLCwsLCw0LCwsLDQsLCwsLCwsLCwsLCwsLCwsLCwsLCwsLCwsLCwsLCw1LCwsLCwsK//AABEIATMApAMBIgACEQEDEQH/xAAbAAABBQEBAAAAAAAAAAAAAAAAAgMEBQYBB//EAEkQAAIBAQMHBgkJBgYDAQAAAAABAgMEESEFEjFRYaHwBkFxgZHREyIyQlKSscHSB0NTYnOisuHiFBUkNXKzY4LC0+PxFiOTM//EABoBAAIDAQEAAAAAAAAAAAAAAAACAQMEBQb/xAApEQACAgECBAYDAQEAAAAAAAAAAQIDEQQSExQhMSJBUVJhcQUygTM0/9oADAMBAAIRAxEAPwD28ar1lBOUnckOsyHLS0yU4xTd2andtd976cDPqb+DW5llUN8tpEy7ykcpZtN3XPTpu2LbtKyOXa30j3dxmqs6zqzinGOZfemtFzud7fOR5V6yfO9qjg9xxpQum9zfc7FVK2+GOTYLLVX03u7hSyvU9N7u4yEbXU9FvqHo2+a+bb7UVumwfgS9hq1lSb857jv7a3pZl/3nPmpb2JeUqvNC7tF5eYcGXtZqvCp6fadUYPTHe+8yMspVubDq/ISsp11z/dXcTy8w4NntZso0qfortl3jsaFL0V2y7zGwy1VWm57vcPw5RTWmEX1vuI5eZDps9rNfGzUvQXbLvFqyUfQXbLvMnDlS1ppQf+eS9w9/5f8A4EP/AKT7g5aYrpt9rNSrDR9Bdsu8ehZaa0K7rfeYyXK+XNTgv87GpcranMoLrv8AcRy9gOi32s38FdoYmrFy8rE88lyrrc04Ls7gp8p7TJ3KtBN6Fmwx3DcC71E5ez2m9suU3ZZJVL3Qm/K0+Ak9f1TWQmmk1inimtDXSeUZGy5WqVnQtKjVhJNO6Nzj03YOPF5sOQedGNek5OUKNbNp36Y05QjLNv2XnU0V088Kfcw6irHiNSAAdIyAZDlhSbqxaT8le16DXjdejGaukk1tM2r0/HqcM4LKrNklI8cynZFCFSbcnObd7b5m07mtd5W5uzcvgNx8ouT40qClHzpXY6dd20wvVuXcYKqrK47ZvLPU6CalTmIrN2bl8B3N2bl8AhyWpdi7hDlxd+Q5uHX0bl8AlvZuXwjLnxwhDlxwgJ2jzlxcvhEuXHCGXMQ5ATgecxDmNORxyAhjrnxwxOfxwxvO44ZzO4xAVyHHPbv/AFHHPbv/AFCU+Me86uNPeSJ1DO2738Q5RfjLpXO/iOJccMcprFdPHOAKOTSWCyQjNV5Sawbu0K94XvX0Gy+Tyq5xtE7mozrJxbTWdFU4xvT59AjknyepTs9OrVWe5RvUX5Cxelc/WbCEElckkloSwSWwt02mcJb5M8tq7lJuKXmKAAN5hAAAAMR8qr/hqf2n+lnmrnxgekfKw/4an9p/pZ5c6nHDMN/7HqPxX/OvsedQQ5jTnxwxDmUHUQ85iHMacjmdxwgJyO5wlyG2+OEc40fkSLuHL+OEcv44Qm7i78hSjxd+QC9WHHGAtLjhHFHjhDijxwgySogkLjE7GI5GJBOBMYjsYiox44YtrB8e8APYORT/AICh9n72XZRchv5dZ/s17WXp049keIu/0l9sAABisAAAAwnytv8AhaX2j/Azylz44Z6p8r7/AIWl9q/wSPJHMw3/ALnp/wAW8adf0czzjkNX8cIOOMCnB0NwtvjhBxxgJS44QpR44QErLO3ccIUo8cIFHjAcUeMCB1E4occIXGIqMeMO8djHo7V3gNgRGPGA7GPGHeKitu9fEOxW3evjABMVxeu8ditu9fEKj0/eX+4OKW373/IArExW3evjO1X4rx5nzr4jvhtu/wD5BqtWvi8ebX+pgKet8g/5bZvsl7WX5Qcgf5bZvsl7WX51I9keKu/0l9sAACSsAAAAwHyxP+Fo/av+3I8h44wPXPlkf8NR+2f9uR5LGJiu/Y9H+N/wX2ziXHCFqJ2KHFEqZ0khMYjiiKjHjhjsY8X/AJkYHTERXHDHYrjiQuMeL/1DsVxf+ogbcNxW3f8AqHY9O/8AWOR6d/6xandz7/1gRuEx6fvfrHFLb97/AJBDrbd7+MblW2738RBK6jzrbd7/ANwQ623e/jI7q7d7+IRKrxwwGSH5Vdu9/ENTqccMZcxOcBJ7X8n/APLLN9kvazQme+T7+WWX7Je1mhOpHsjw1v7y+2AABJWAARrZalBbRZzUI5ZKTbwjC/LJJfs9Ff4z/tyPLFE3vymV3OlTbfzujV4kt5jI0+nf3HOV3F8aPTaCOylIajEdjDjEcjT2Pf3Dsaex7+4k17huMOOGOxhxj3jkafGPcd0cfkBO4Ix4x7xd93/b+IalPp39w1KpxiAyH3W2733jcq3F77xiVQalUFHiiRKrxj3jTq8cMYdQS5ED5HnUEOY05nM4MBuHM4E8Ru8VFgK5Hs3yY5Sp1MnUYQfj0YKE4vBp6U7tTv0muPDOTdplThSq2eSVaEEmr8Kkb8YTWpnrvJzLcLXRVSF6aebOD006i0xfebaL1Pw+aPH6mlwk35MtgADQZgKbLixRckK32VzxRl1kJTqaj3LKpbZJnjHKLItojUzXGrUjfnRndKSmnjfeldfpIX7HUWmjV9VfCetVpzp6HJLY2txEqW2T0yk+tnK5lQWMdTq1aiyKwsHmPgZr5qp6sfhONSXzU+yPwno1SvfpZGnJPSl2Ec58Fy1Np5/Kb9B/c7huU36P4O43s6cOeMexEednpfRw9WI3N/Ay1Fhh73q3xEuMtX4TaystL6On6se4Q6MPQh6qI5r4HWpt+DGeBlq9gfss/RZsXGPox7EJztSI5r4G5m74Mh+w1PRfYzqybV9CXqyNeqkuZtdbHI2ia8+XrMOa+A5m34Mb+6630c/Vmd/ddb6OfqzNqrXU+kn60u8UrXU+kn60u8V6x+hHM2/BiVkqt9HP1ZnJ5MrpeLRqN/0zN0rbV+lqevLvHIW6tzVanVOXeC1qXdES1NzWOhm+TeQaigqtWMqapRzU5Jx8LOWGYr9Kux2XG/8Ak6VytP20f7USo/ZrRWdyU6ktcm2o9LbwNXySyHKywmpzU51J58rlhF3JXLXoNmk3WW8TGFg5N8kobW8svgADrGEAAAAZr2ZT09vORXkqOt7iwApnp65vMkMpyXZlTUyDB+dLd3EWpyUpy0zqfd7jQAJylPtG4s/Uy/8A4VRvv8JU7Y9xZxyHBQzU5Xa/Fv8AYWoDrT1rsgds35mMynyTzE505ylrjK7DarjKTvzs3HOvzUli21zJLSes2mN8H0P2GH5NRjDKNodTSqadLoc5eEa23On1HO1Oli7kl0TRso1ElB564KmtkmtCOfKEklpw0LW0NZGyZO12h0oyzIU4qVSelrOeEUtbNvlW3+EpVad10vBOcbum7u7Sp+Ten41qnzOpTgnrcIXv8QtWmr4yS6rBMtRJ1tvoyZHkPSXztX7nwjseRtNfOVPu9xpgOly1XtMXFn6mejyUpr5yp93uHY8moLz5/d7i8AjlavaHFn6lPHIEF58vu9w9TyPBPFyezDHsRZAQtJT7SOLP1EU6SirkklsFgBoSS7CAAASAAAAAAAAAAAAAAAAAMynKrJUYwlaYu6VJZ3Tze81TZk+VtodSzVoq+5weC1JrFmPWOG3xLr5FtO7d0Ki1qrabSqdllGN9Fqc5PCMM9Xu5YyejA2mQ8lws1GNKne0sXJ+VObxlKW1s8oyBlSrT8JaIptQujJrzYNrF7L7u09T5O5WVpoqa0rCS1Mq0e2Ph8yy9P+FoAAdEzAAAAAAAAAAAAAAAAAAAAAAAAAAAAAAAACZq9PoM45wjKUa/kTi4Sb0Rx59S2mlK3K9mg4SlLDDTzN8yaMmqhLCnHyLK5Ls/Mx2VnYrDYqtGzz8LUrRlFLOjOfjYXycdCS9hZfJlY5U7LJzwz5eL0JXX9t/YIyPyeo1Jy8KlnRuebG9Jppc7x0mxpU1FJRSSSuSWhIXT5sxPGF5D2NR8IsAA2lAAAAAAAAAAAAAAAAAAAAAAAAAAAAAAAABxmay3b8+eZHyYvHbL8iyy9lHwNPDy5YR2a5dRkqMjk/ktRhcNf016arPiZMVqdKsprmuvWuOar0bGhVUoqUcU1eugwltfjPoX4UW/JXKGLpS6Ye+Pv7RdDdte19mNfXlbkagDiOnYMQAAAAAAAAAAAAAAAAAAAAAAAAAAAACK1RRi5SdySbbfMlpYtsyPLXKmHgYPF3Op0c0evT1FV1qrg5Msqg5y2opspZSdes5+bogtUU8Ot6RVFlXQZYUWeYsm5ycn5nY2qMcLyH7Y/G6o/hREVVxkpRdzTTT2okWt+M+hfhRDmy+PfKKsdMHouSrcq1KM1z4SXoyWlEwwPJfKngq2ZJ+JUd2yM9EX7uw3yO9p7eJDJzLYbJYAAAvKwAAAAAAAAAAAAAGcvADoDM7RFaWiFactQhoUpdGC3lU764ftJDRhJ9kWZy8yNu5VVPm6cY7ZNy3K4pKvKG0Td0qjS1Ruityv3mWf5KmPbr9GiOjsZvcq25Uabm9OiK9KT0I84tc3KTlJ3uTvb1tklTz9Lx5pNttPpfMR6y14PQ1qZzNXqnc1jokbNPTwvsjU3iT6Eiv5yXQZjZpZLtTx6o/hRCqMlWl49S/CiHUZqiZxmZ6ByVyt4eilJ+PC6Mtquwl1+1M89mzSclbJKmnVbac1dFfUwec+m7DZ0mqi7hPPkU3wUo/JurwKT95SXOn0oFl27THsfuNi/I0PzMfAn6F2BUR5Q0vOzo9Kv9hJpZXoy0VIdDdz7GaIaiuXaSFdcl3ROARGonimmtgpMtTyIdAAJArLZaJxd19y5mlpIU6jelt9Zc2mgpxufbqeszdqi4ScZafatZw9dC2Es5bizXRtl9kgbr0r0Rf2trb0nf3iueL6rvec3HoalFogWuzFNaaNxpalopz0SSeqXit9CenqK612cguhIqbPVuZNms5XrSt6INelcxyzViU8FjQ1UHqDFWunhnLr2bRmiyWHkTbQ8epexEOoyTXePUvYhmlSc5XLrepGlPCyUD2SbD4SWdLyIvH68vR6NfZzmiqWkrlUUIqMcEiNVtRmnNzYbMk6raSHVtRAq2oYlNvSKolsYYJNW1EeUmzicVpfYrxxWq7yILpl4z7NG5jYSG+hyyUJ33wzltTuu6XzFlRyxUpYO0Sb9GP/ALH0Y4bymnKc/Kk3s5l0LQjXcluTubdWqrxvMi/N+s9pp06nZPEM/ZnvcYxzIvsnTqypp1PFk8bnpS5r7kknsAnAegVeF3ZyW/g6Qsp2FVYXaJLyXt1dBNAacFOO1gpOLyjA2hOMnGSuadzRHlUNdl/JXhY50P8A9IrD669F+4w9STTaeDWDWp6jzep08qZY8jrUWKxfI5UmnpxGVNryZNbL74+q8F1Dcqg3KoZsmjA5UrN6UntWD7H3kaUlfh2PAHM5mtk5GUSZZ62sbqUs14aHo7jlGgyYqV6uloBCt4GauPYvYhyNRQVy69oxWqXO5O93LR0Ihzlfr6iycumBIRJVe2Xc5FlXb0J9LwXfuCFLUrh6FnK8lvREdX6+zD8xcaTJ9OykqlZCMsVtFbCzEqnZSzpWQuck5JUnnTXirm9J9xbVVK2SjEqsuUVljPJ7ISd1SosFjGL87a9hqUgSOnpKKI1R2o5Nljm8sAAC4rAAAAAy/KvIucnWpLxl5cV5yXnLat5qAZVdTG2O2Q9djhLKPIHMFFs0PK7JkKNRShclUzm480ZK69rY79BQeE29mB5m6p1zcWduuxTipIXGilpY4pJaFfuI2fqO3NlY2CQ7S+bAjVrRtx9gmss1Y9SIjk2TjJDwTLRC+MXzqK61chulIfl5EehewYcbseb2Mvqmn4WLJdMomUZ60n0YPeT6E4PS81/Ww7HofUyrpSJtGZMq0V7mXdKxkynZUU1leb5Lcf6XcvV0PsLrJ9aUpxi2mm7r7rpLswe4rVTbwmVTm11JtisWc9i09xdRjcrkJpwSVy0Cz0Om00aY4Xc51k3NgAAaRAAAAAAAAAAAADEcufGrQj6MG/Wl+RnoWU1OXqOfaJbFFdiv95Gp2LYeY1ks3SfydeiW2pFPTsg5OioRcpaFv2F5CyXK982nYjO5StHhJXR8iOj6z9J+4oXUsU8lZVbnK99S1LUEaRLjRHo0RycjFVeKuhew5RjermOWtXbvYhFnK/MsX6jTi4u5/wDaJVGQ9UoZ8cNK0dxDpSNcJ7kUSWGWlCRb5LqXVIf1L2lDRmWdhqXSj/VH2hHpNP5K5rKZu0dBAekOUAAAAAAAAAAAAAMAbBgUFeF85PXJ+24I0x6MCDla2eDjmw8uWj6keeT935HmrKsycn6s3xecIq8u2zObpQeC8t636Pf2FVGgS4UB+FAob9DVFYWCHCiPwoEyFnJNGytu5K8FlvCIcku5mMoq6TXR7EM2ctMv5Mqwk5ODzX5yxSwWm7QVdnIlCUX4lguhJOPQsrMJylZMPCR/zL/UKsxbWZX6eEEZbXkrkZ2jInUJjOUbE6M8PIljF6tceo5SkaundFfdHpsHerzozY5X04PXGL3Dx6KPZHJYAAEgAAAAAAAAA3XfivoY4MWuaUb27lhe9SWPuFk8IldyvtldU4OTxehLnlLmS7PaZ/wblJynjKWLfsSWpaCxqKVWedc8MIxu8la3tdy7CXZ8kvzrl0Ys4dsLLpba109TbGUa1l9yohQJtnyfKWhYa3gi7o2GEdCx1vFko0VfjF3sf8K56lvsVtDJUV5Tv3In06aSuSu6BYHRrphWsRRnlNy7nGinyhyco1MVHMlrjhf0x0MuQGnXGaxJZCMnF5Ri6+QatLFLPjrjp646ey87ZTZkW0WGE8WsfSWD7Tm3fjIvrW8GmOrfaRRWmyKrTcHz4p+jJaGZWdNwk4yVzTuZvJWCUdHjLsl3PcVOXcm+EjnwX/sgsVoco6rta5jKtPZBYkiyNscl/ked9npP6kfYTCr5NTvstPoa7JNFodyH6owy7sAAByAAAAAAAAAGbRSUklJXq9O7oOgLLsB2EElgkugWgAmPYDoABIAAAAAAAAAAAAAxFSCaxSACGAxk+moxairlnzw6ZNkoAIj2JfcAABiAAAAD/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7416" name="Picture 8" descr="http://izhig.ru/museum-izhmash/image/order-geroi-ussr.gif"/>
          <p:cNvPicPr>
            <a:picLocks noChangeAspect="1" noChangeArrowheads="1"/>
          </p:cNvPicPr>
          <p:nvPr/>
        </p:nvPicPr>
        <p:blipFill>
          <a:blip r:embed="rId3"/>
          <a:srcRect/>
          <a:stretch>
            <a:fillRect/>
          </a:stretch>
        </p:blipFill>
        <p:spPr bwMode="auto">
          <a:xfrm>
            <a:off x="2786050" y="2428868"/>
            <a:ext cx="1357303" cy="2486008"/>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pedsovet.su/_ld/357/9825264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357158" y="0"/>
            <a:ext cx="8229600" cy="1143000"/>
          </a:xfrm>
        </p:spPr>
        <p:txBody>
          <a:bodyPr/>
          <a:lstStyle/>
          <a:p>
            <a:r>
              <a:rPr lang="ru-RU" b="1" dirty="0" smtClean="0">
                <a:solidFill>
                  <a:schemeClr val="accent2">
                    <a:lumMod val="75000"/>
                  </a:schemeClr>
                </a:solidFill>
              </a:rPr>
              <a:t>Сергей Михайлович Черепанов</a:t>
            </a:r>
            <a:endParaRPr lang="ru-RU" dirty="0">
              <a:solidFill>
                <a:schemeClr val="accent2">
                  <a:lumMod val="75000"/>
                </a:schemeClr>
              </a:solidFill>
            </a:endParaRPr>
          </a:p>
        </p:txBody>
      </p:sp>
      <p:sp>
        <p:nvSpPr>
          <p:cNvPr id="20481" name="Rectangle 1"/>
          <p:cNvSpPr>
            <a:spLocks noChangeArrowheads="1"/>
          </p:cNvSpPr>
          <p:nvPr/>
        </p:nvSpPr>
        <p:spPr bwMode="auto">
          <a:xfrm>
            <a:off x="4429124" y="2285992"/>
            <a:ext cx="4357718" cy="41857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24 января 1944 года командир отделения 1244-го стрелкового полка 377-й стрелковой дивизии (59-я армия, Ленинградский фронт) Черепанов С.М. первым ворвался в деревню </a:t>
            </a:r>
            <a:r>
              <a:rPr kumimoji="0" lang="ru-RU" sz="14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Поддубье</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(Новгородская обл.) и гранатой уничтожил пулемет противника. Был ранен в грудь, но не покинул поле боя. После десятой контратаки фашистов сержант Черепанов остался один </a:t>
            </a:r>
            <a:r>
              <a:rPr kumimoji="0" lang="ru-RU" sz="14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его товарищи были убиты.</a:t>
            </a:r>
            <a:r>
              <a:rPr kumimoji="0" lang="ru-RU" sz="1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Метким огнем из автомата он продолжал уничтожать захватчиков. А когда закончились патроны, последней гранатой подорвал себя и окружающих его врагов. Контратака была отбита.</a:t>
            </a:r>
            <a:r>
              <a:rPr kumimoji="0" lang="ru-RU" sz="14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Указом Президиума Верховного Совета СССР от 5 октября 1944 года сержанту С.М. Черепанову посмертно присвоено звание Героя Советского </a:t>
            </a:r>
            <a:r>
              <a:rPr kumimoji="0" lang="ru-RU" sz="1400" b="1" i="0" u="none" strike="noStrike" cap="none" normalizeH="0" baseline="0" dirty="0" smtClean="0">
                <a:ln>
                  <a:noFill/>
                </a:ln>
                <a:solidFill>
                  <a:schemeClr val="bg1">
                    <a:lumMod val="95000"/>
                  </a:schemeClr>
                </a:solidFill>
                <a:effectLst/>
                <a:latin typeface="Times New Roman" pitchFamily="18" charset="0"/>
                <a:ea typeface="Calibri" pitchFamily="34" charset="0"/>
                <a:cs typeface="Times New Roman" pitchFamily="18" charset="0"/>
              </a:rPr>
              <a:t>Союза. По</a:t>
            </a:r>
            <a:r>
              <a:rPr kumimoji="0" lang="ru-RU" sz="1400" b="1" i="0" u="none" strike="noStrike" cap="none" normalizeH="0" baseline="0" dirty="0" smtClean="0">
                <a:ln>
                  <a:noFill/>
                </a:ln>
                <a:effectLst/>
                <a:latin typeface="Times New Roman" pitchFamily="18" charset="0"/>
                <a:ea typeface="Calibri" pitchFamily="34" charset="0"/>
                <a:cs typeface="Times New Roman" pitchFamily="18" charset="0"/>
              </a:rPr>
              <a:t>хоронен </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 братской могиле в деревне </a:t>
            </a:r>
            <a:r>
              <a:rPr kumimoji="0" lang="ru-RU" sz="1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Село Гора (</a:t>
            </a:r>
            <a:r>
              <a:rPr kumimoji="0" lang="ru-RU"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Новгородской обл.). Награжден орденом Ленина.</a:t>
            </a:r>
            <a:r>
              <a:rPr kumimoji="0" lang="ru-RU" sz="1400" b="1"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ru-RU" sz="1800" b="1" i="0" u="none" strike="noStrike" cap="none" normalizeH="0" baseline="0" dirty="0" smtClean="0">
              <a:ln>
                <a:noFill/>
              </a:ln>
              <a:solidFill>
                <a:schemeClr val="tx1"/>
              </a:solidFill>
              <a:effectLst/>
              <a:latin typeface="Arial" pitchFamily="34" charset="0"/>
              <a:cs typeface="Arial" pitchFamily="34" charset="0"/>
            </a:endParaRPr>
          </a:p>
        </p:txBody>
      </p:sp>
      <p:sp>
        <p:nvSpPr>
          <p:cNvPr id="5" name="Прямоугольник 4"/>
          <p:cNvSpPr/>
          <p:nvPr/>
        </p:nvSpPr>
        <p:spPr>
          <a:xfrm>
            <a:off x="571472" y="1214422"/>
            <a:ext cx="8001056" cy="923330"/>
          </a:xfrm>
          <a:prstGeom prst="rect">
            <a:avLst/>
          </a:prstGeom>
        </p:spPr>
        <p:txBody>
          <a:bodyPr wrap="square">
            <a:spAutoFit/>
          </a:bodyPr>
          <a:lstStyle/>
          <a:p>
            <a:pPr algn="ctr"/>
            <a:r>
              <a:rPr lang="ru-RU" b="1" dirty="0" smtClean="0">
                <a:latin typeface="Times New Roman" pitchFamily="18" charset="0"/>
                <a:ea typeface="Calibri" pitchFamily="34" charset="0"/>
                <a:cs typeface="Times New Roman" pitchFamily="18" charset="0"/>
              </a:rPr>
              <a:t>Сергей Михайлович до Великой Отечественной войны 1941 </a:t>
            </a:r>
            <a:r>
              <a:rPr lang="ru-RU" b="1" dirty="0" smtClean="0">
                <a:ea typeface="Calibri" pitchFamily="34" charset="0"/>
                <a:cs typeface="Times New Roman" pitchFamily="18" charset="0"/>
              </a:rPr>
              <a:t>–</a:t>
            </a:r>
            <a:r>
              <a:rPr lang="ru-RU" b="1" dirty="0" smtClean="0">
                <a:latin typeface="Times New Roman" pitchFamily="18" charset="0"/>
                <a:ea typeface="Calibri" pitchFamily="34" charset="0"/>
                <a:cs typeface="Times New Roman" pitchFamily="18" charset="0"/>
              </a:rPr>
              <a:t> 1945 гг. жил и работал в п. Новый Бор </a:t>
            </a:r>
            <a:r>
              <a:rPr lang="ru-RU" b="1" dirty="0" err="1" smtClean="0">
                <a:latin typeface="Times New Roman" pitchFamily="18" charset="0"/>
                <a:ea typeface="Calibri" pitchFamily="34" charset="0"/>
                <a:cs typeface="Times New Roman" pitchFamily="18" charset="0"/>
              </a:rPr>
              <a:t>Усть-Цилемского</a:t>
            </a:r>
            <a:r>
              <a:rPr lang="ru-RU" b="1" dirty="0" smtClean="0">
                <a:latin typeface="Times New Roman" pitchFamily="18" charset="0"/>
                <a:ea typeface="Calibri" pitchFamily="34" charset="0"/>
                <a:cs typeface="Times New Roman" pitchFamily="18" charset="0"/>
              </a:rPr>
              <a:t> района. В 1942 году был призван на фронт. Воевал на </a:t>
            </a:r>
            <a:r>
              <a:rPr lang="ru-RU" b="1" dirty="0" err="1" smtClean="0">
                <a:latin typeface="Times New Roman" pitchFamily="18" charset="0"/>
                <a:ea typeface="Calibri" pitchFamily="34" charset="0"/>
                <a:cs typeface="Times New Roman" pitchFamily="18" charset="0"/>
              </a:rPr>
              <a:t>Волховском</a:t>
            </a:r>
            <a:r>
              <a:rPr lang="ru-RU" b="1" dirty="0" smtClean="0">
                <a:latin typeface="Times New Roman" pitchFamily="18" charset="0"/>
                <a:ea typeface="Calibri" pitchFamily="34" charset="0"/>
                <a:cs typeface="Times New Roman" pitchFamily="18" charset="0"/>
              </a:rPr>
              <a:t> и Ленинградском фронтах.</a:t>
            </a:r>
            <a:endParaRPr lang="ru-RU" b="1" dirty="0"/>
          </a:p>
        </p:txBody>
      </p:sp>
      <p:pic>
        <p:nvPicPr>
          <p:cNvPr id="20483" name="Picture 3" descr="http://www.kp.rkomi.ru/foto/gss30.jpg"/>
          <p:cNvPicPr>
            <a:picLocks noChangeAspect="1" noChangeArrowheads="1"/>
          </p:cNvPicPr>
          <p:nvPr/>
        </p:nvPicPr>
        <p:blipFill>
          <a:blip r:embed="rId3"/>
          <a:srcRect/>
          <a:stretch>
            <a:fillRect/>
          </a:stretch>
        </p:blipFill>
        <p:spPr bwMode="auto">
          <a:xfrm>
            <a:off x="2643174" y="2214554"/>
            <a:ext cx="1685925" cy="2628900"/>
          </a:xfrm>
          <a:prstGeom prst="rect">
            <a:avLst/>
          </a:prstGeom>
          <a:ln>
            <a:noFill/>
          </a:ln>
          <a:effectLst>
            <a:softEdge rad="112500"/>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ttp://pedsovet.su/_ld/357/98252648.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857232"/>
            <a:ext cx="8229600" cy="1143000"/>
          </a:xfrm>
        </p:spPr>
        <p:txBody>
          <a:bodyPr>
            <a:normAutofit fontScale="90000"/>
          </a:bodyPr>
          <a:lstStyle/>
          <a:p>
            <a:r>
              <a:rPr lang="ru-RU" sz="2800" b="1" dirty="0" smtClean="0"/>
              <a:t>В п. Новый Бор установлен бюст героя, его именем названы улицы в с. Усть-Цильма и п. Новый Бор, муниципальное общеобразовательное учреждение «</a:t>
            </a:r>
            <a:r>
              <a:rPr lang="ru-RU" sz="2800" b="1" dirty="0" err="1" smtClean="0"/>
              <a:t>Новоборская</a:t>
            </a:r>
            <a:r>
              <a:rPr lang="ru-RU" sz="2800" b="1" dirty="0" smtClean="0"/>
              <a:t> средняя общеобразовательная школа» носит его имя.</a:t>
            </a:r>
            <a:r>
              <a:rPr lang="ru-RU" sz="2800" dirty="0" smtClean="0"/>
              <a:t/>
            </a:r>
            <a:br>
              <a:rPr lang="ru-RU" sz="2800" dirty="0" smtClean="0"/>
            </a:br>
            <a:endParaRPr lang="ru-RU" sz="2800" dirty="0"/>
          </a:p>
        </p:txBody>
      </p:sp>
      <p:pic>
        <p:nvPicPr>
          <p:cNvPr id="19458" name="Picture 2" descr="http://www.gazeta-respublika.ru/photos/photo-7639.jpg"/>
          <p:cNvPicPr>
            <a:picLocks noChangeAspect="1" noChangeArrowheads="1"/>
          </p:cNvPicPr>
          <p:nvPr/>
        </p:nvPicPr>
        <p:blipFill>
          <a:blip r:embed="rId3"/>
          <a:srcRect/>
          <a:stretch>
            <a:fillRect/>
          </a:stretch>
        </p:blipFill>
        <p:spPr bwMode="auto">
          <a:xfrm>
            <a:off x="5857884" y="2016726"/>
            <a:ext cx="2976566" cy="4579332"/>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0100" y="142852"/>
            <a:ext cx="6400816" cy="178595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ru-RU" b="1" dirty="0" smtClean="0">
                <a:solidFill>
                  <a:schemeClr val="accent2">
                    <a:lumMod val="75000"/>
                  </a:schemeClr>
                </a:solidFill>
              </a:rPr>
              <a:t>Викторина </a:t>
            </a:r>
            <a:br>
              <a:rPr lang="ru-RU" b="1" dirty="0" smtClean="0">
                <a:solidFill>
                  <a:schemeClr val="accent2">
                    <a:lumMod val="75000"/>
                  </a:schemeClr>
                </a:solidFill>
              </a:rPr>
            </a:br>
            <a:r>
              <a:rPr lang="ru-RU" b="1" dirty="0" smtClean="0">
                <a:solidFill>
                  <a:schemeClr val="accent2">
                    <a:lumMod val="75000"/>
                  </a:schemeClr>
                </a:solidFill>
              </a:rPr>
              <a:t>по Великой Отечественной войне</a:t>
            </a:r>
            <a:endParaRPr lang="ru-RU" b="1" dirty="0">
              <a:solidFill>
                <a:schemeClr val="accent2">
                  <a:lumMod val="75000"/>
                </a:schemeClr>
              </a:solidFill>
            </a:endParaRPr>
          </a:p>
        </p:txBody>
      </p:sp>
      <p:pic>
        <p:nvPicPr>
          <p:cNvPr id="18434" name="Picture 2" descr="http://www.metronews.ru/_internal/gxml!0/r0dc21o2f3vste5s7ezej9x3a10rp3w$q6toac7t08jmeqdd6k7yn1zizwcfsed/9may.jpeg"/>
          <p:cNvPicPr>
            <a:picLocks noChangeAspect="1" noChangeArrowheads="1"/>
          </p:cNvPicPr>
          <p:nvPr/>
        </p:nvPicPr>
        <p:blipFill>
          <a:blip r:embed="rId2"/>
          <a:srcRect/>
          <a:stretch>
            <a:fillRect/>
          </a:stretch>
        </p:blipFill>
        <p:spPr bwMode="auto">
          <a:xfrm>
            <a:off x="0" y="4572008"/>
            <a:ext cx="3313144" cy="2285992"/>
          </a:xfrm>
          <a:prstGeom prst="rect">
            <a:avLst/>
          </a:prstGeom>
          <a:ln>
            <a:noFill/>
          </a:ln>
          <a:effectLst>
            <a:softEdge rad="112500"/>
          </a:effectLst>
        </p:spPr>
      </p:pic>
      <p:sp>
        <p:nvSpPr>
          <p:cNvPr id="18435" name="Rectangle 3"/>
          <p:cNvSpPr>
            <a:spLocks noChangeArrowheads="1"/>
          </p:cNvSpPr>
          <p:nvPr/>
        </p:nvSpPr>
        <p:spPr bwMode="auto">
          <a:xfrm>
            <a:off x="0" y="2000240"/>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3975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a:t>
            </a:r>
            <a:r>
              <a:rPr kumimoji="0" lang="ru-RU"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этап. </a:t>
            </a:r>
            <a:r>
              <a:rPr kumimoji="0" lang="ru-RU" sz="2000"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Начало Великой Отечественной войны</a:t>
            </a:r>
            <a:r>
              <a:rPr kumimoji="0" lang="ru-RU" sz="2000" b="1" i="1"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539750" algn="ct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1.Назовите дату начала Великой Отечественной войны.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Какие слова прозвучали в обращении правительства к армии и народу?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3.Какие органы управления были созданы для руководства политической, хозяйственной и военной жизнью страны, и кто его возглавил?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4.Кто первым принял на себя удар  фашистов?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Как называется крепость-герой?</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6.Каков был план гитлеровцев, в какие сроки они надеялись закончить войну?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539750" algn="ctr"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7.Самый известный агитационный плакат того периода?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945</Words>
  <PresentationFormat>Экран (4:3)</PresentationFormat>
  <Paragraphs>82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Этих дней  не смолкнет слава</vt:lpstr>
      <vt:lpstr>Герои  Советского Союза</vt:lpstr>
      <vt:lpstr>Василий Павлович Кисляков</vt:lpstr>
      <vt:lpstr>В июле 1941 года командир отделения добровольческого отряда морской пехоты Северного флота сержант Кисляков В.П. получил приказ удержать одну из сопок в районе устья реки Западная Лица. Когда противник показался на склоне сопки, отделение Кислякова открыло огонь, завязался бой, но силы были не равны. Противник, неся большие потери, продолжал наступать. Боеприпасы были на исходе, многие бойцы ранены, Кисляков приказал бойцам отходить, а сам остался, чтобы прикрыть их. Разгорелся бой. Когда подошло подкрепление, на подступах к высоте наши бойцы насчитали более ста фашистских трупов.  </vt:lpstr>
      <vt:lpstr>Макар Андреевич Бабиков</vt:lpstr>
      <vt:lpstr>Слайд 6</vt:lpstr>
      <vt:lpstr>Сергей Михайлович Черепанов</vt:lpstr>
      <vt:lpstr>В п. Новый Бор установлен бюст героя, его именем названы улицы в с. Усть-Цильма и п. Новый Бор, муниципальное общеобразовательное учреждение «Новоборская средняя общеобразовательная школа» носит его имя. </vt:lpstr>
      <vt:lpstr>Викторина  по Великой Отечественной войне</vt:lpstr>
      <vt:lpstr>Слайд 10</vt:lpstr>
      <vt:lpstr>Слайд 11</vt:lpstr>
      <vt:lpstr>Слайд 12</vt:lpstr>
      <vt:lpstr>Слайд 13</vt:lpstr>
      <vt:lpstr>Слайд 14</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Советского Союза</dc:title>
  <dc:creator>Natalja</dc:creator>
  <cp:lastModifiedBy>Natalja</cp:lastModifiedBy>
  <cp:revision>13</cp:revision>
  <dcterms:created xsi:type="dcterms:W3CDTF">2014-12-01T13:58:18Z</dcterms:created>
  <dcterms:modified xsi:type="dcterms:W3CDTF">2014-12-02T06:14:43Z</dcterms:modified>
</cp:coreProperties>
</file>