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42"/>
  </p:notesMasterIdLst>
  <p:sldIdLst>
    <p:sldId id="331" r:id="rId2"/>
    <p:sldId id="338" r:id="rId3"/>
    <p:sldId id="270" r:id="rId4"/>
    <p:sldId id="340" r:id="rId5"/>
    <p:sldId id="341" r:id="rId6"/>
    <p:sldId id="339" r:id="rId7"/>
    <p:sldId id="307" r:id="rId8"/>
    <p:sldId id="349" r:id="rId9"/>
    <p:sldId id="316" r:id="rId10"/>
    <p:sldId id="308" r:id="rId11"/>
    <p:sldId id="344" r:id="rId12"/>
    <p:sldId id="313" r:id="rId13"/>
    <p:sldId id="309" r:id="rId14"/>
    <p:sldId id="310" r:id="rId15"/>
    <p:sldId id="311" r:id="rId16"/>
    <p:sldId id="322" r:id="rId17"/>
    <p:sldId id="333" r:id="rId18"/>
    <p:sldId id="337" r:id="rId19"/>
    <p:sldId id="332" r:id="rId20"/>
    <p:sldId id="334" r:id="rId21"/>
    <p:sldId id="335" r:id="rId22"/>
    <p:sldId id="336" r:id="rId23"/>
    <p:sldId id="345" r:id="rId24"/>
    <p:sldId id="346" r:id="rId25"/>
    <p:sldId id="347" r:id="rId26"/>
    <p:sldId id="323" r:id="rId27"/>
    <p:sldId id="325" r:id="rId28"/>
    <p:sldId id="326" r:id="rId29"/>
    <p:sldId id="327" r:id="rId30"/>
    <p:sldId id="329" r:id="rId31"/>
    <p:sldId id="312" r:id="rId32"/>
    <p:sldId id="330" r:id="rId33"/>
    <p:sldId id="268" r:id="rId34"/>
    <p:sldId id="343" r:id="rId35"/>
    <p:sldId id="318" r:id="rId36"/>
    <p:sldId id="342" r:id="rId37"/>
    <p:sldId id="300" r:id="rId38"/>
    <p:sldId id="301" r:id="rId39"/>
    <p:sldId id="302" r:id="rId40"/>
    <p:sldId id="348" r:id="rId41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>
      <p:cViewPr varScale="1">
        <p:scale>
          <a:sx n="68" d="100"/>
          <a:sy n="68" d="100"/>
        </p:scale>
        <p:origin x="-6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7363"/>
          </a:xfrm>
          <a:prstGeom prst="rect">
            <a:avLst/>
          </a:prstGeom>
        </p:spPr>
        <p:txBody>
          <a:bodyPr vert="horz" lIns="91678" tIns="45839" rIns="91678" bIns="4583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97363"/>
          </a:xfrm>
          <a:prstGeom prst="rect">
            <a:avLst/>
          </a:prstGeom>
        </p:spPr>
        <p:txBody>
          <a:bodyPr vert="horz" lIns="91678" tIns="45839" rIns="91678" bIns="45839" rtlCol="0"/>
          <a:lstStyle>
            <a:lvl1pPr algn="r">
              <a:defRPr sz="1200"/>
            </a:lvl1pPr>
          </a:lstStyle>
          <a:p>
            <a:fld id="{83026313-9D6E-4723-8D19-1651CDE5D3F1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3638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78" tIns="45839" rIns="91678" bIns="4583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7"/>
            <a:ext cx="5486400" cy="4476274"/>
          </a:xfrm>
          <a:prstGeom prst="rect">
            <a:avLst/>
          </a:prstGeom>
        </p:spPr>
        <p:txBody>
          <a:bodyPr vert="horz" lIns="91678" tIns="45839" rIns="91678" bIns="4583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6"/>
            <a:ext cx="2971800" cy="497363"/>
          </a:xfrm>
          <a:prstGeom prst="rect">
            <a:avLst/>
          </a:prstGeom>
        </p:spPr>
        <p:txBody>
          <a:bodyPr vert="horz" lIns="91678" tIns="45839" rIns="91678" bIns="4583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6"/>
            <a:ext cx="2971800" cy="497363"/>
          </a:xfrm>
          <a:prstGeom prst="rect">
            <a:avLst/>
          </a:prstGeom>
        </p:spPr>
        <p:txBody>
          <a:bodyPr vert="horz" lIns="91678" tIns="45839" rIns="91678" bIns="45839" rtlCol="0" anchor="b"/>
          <a:lstStyle>
            <a:lvl1pPr algn="r">
              <a:defRPr sz="1200"/>
            </a:lvl1pPr>
          </a:lstStyle>
          <a:p>
            <a:fld id="{E3735BC9-B8FB-4526-8944-863F6112D3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9008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Palatino Linotype" pitchFamily="18" charset="0"/>
              </a:defRPr>
            </a:lvl1pPr>
            <a:lvl2pPr marL="744882" indent="-286493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5972" indent="-229194">
              <a:defRPr>
                <a:solidFill>
                  <a:schemeClr val="tx1"/>
                </a:solidFill>
                <a:latin typeface="Palatino Linotype" pitchFamily="18" charset="0"/>
              </a:defRPr>
            </a:lvl3pPr>
            <a:lvl4pPr marL="1604361" indent="-229194">
              <a:defRPr>
                <a:solidFill>
                  <a:schemeClr val="tx1"/>
                </a:solidFill>
                <a:latin typeface="Palatino Linotype" pitchFamily="18" charset="0"/>
              </a:defRPr>
            </a:lvl4pPr>
            <a:lvl5pPr marL="2062749" indent="-229194">
              <a:defRPr>
                <a:solidFill>
                  <a:schemeClr val="tx1"/>
                </a:solidFill>
                <a:latin typeface="Palatino Linotype" pitchFamily="18" charset="0"/>
              </a:defRPr>
            </a:lvl5pPr>
            <a:lvl6pPr marL="2521138" indent="-2291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6pPr>
            <a:lvl7pPr marL="2979527" indent="-2291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7pPr>
            <a:lvl8pPr marL="3437915" indent="-2291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8pPr>
            <a:lvl9pPr marL="3896304" indent="-2291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180E84-C7FB-4A55-978E-EAA514128357}" type="slidenum">
              <a:rPr 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2DDCC2C-7515-4895-936A-6EA237787B9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9220077-E8AB-4552-A16A-301E9271E2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DCC2C-7515-4895-936A-6EA237787B9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0077-E8AB-4552-A16A-301E9271E2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DCC2C-7515-4895-936A-6EA237787B9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0077-E8AB-4552-A16A-301E9271E2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032250" y="1598613"/>
            <a:ext cx="3617913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032250" y="3922713"/>
            <a:ext cx="3617913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301625" y="6242050"/>
            <a:ext cx="1782763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2257425" y="6248400"/>
            <a:ext cx="3455988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5867400" y="6248400"/>
            <a:ext cx="1755775" cy="474663"/>
          </a:xfrm>
        </p:spPr>
        <p:txBody>
          <a:bodyPr/>
          <a:lstStyle>
            <a:lvl1pPr>
              <a:defRPr/>
            </a:lvl1pPr>
          </a:lstStyle>
          <a:p>
            <a:fld id="{ADDCC53B-038D-4587-8442-409FB3154B9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DCC2C-7515-4895-936A-6EA237787B9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0077-E8AB-4552-A16A-301E9271E2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DCC2C-7515-4895-936A-6EA237787B9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0077-E8AB-4552-A16A-301E9271E2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DCC2C-7515-4895-936A-6EA237787B9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0077-E8AB-4552-A16A-301E9271E2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2DDCC2C-7515-4895-936A-6EA237787B9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9220077-E8AB-4552-A16A-301E9271E2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2DDCC2C-7515-4895-936A-6EA237787B9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9220077-E8AB-4552-A16A-301E9271E2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DCC2C-7515-4895-936A-6EA237787B9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0077-E8AB-4552-A16A-301E9271E2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DCC2C-7515-4895-936A-6EA237787B9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0077-E8AB-4552-A16A-301E9271E2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DCC2C-7515-4895-936A-6EA237787B9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0077-E8AB-4552-A16A-301E9271E2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2DDCC2C-7515-4895-936A-6EA237787B9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9220077-E8AB-4552-A16A-301E9271E2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6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5;&#1040;&#1050;%20&#1076;&#1083;&#1103;%20&#1040;&#1055;&#1055;&#1054;\&#1042;&#1099;&#1089;&#1086;&#1094;&#1082;&#1080;&#1081;.%20&#1047;&#1072;&#1088;&#1103;&#1076;&#1082;&#1072;.mp3" TargetMode="External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en.rian.ru/images/15991/02/159910255.jpg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&#1060;&#1080;&#1083;&#1100;&#1084;_0001.wmv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oleObject" Target="../embeddings/oleObject1.bin"/><Relationship Id="rId7" Type="http://schemas.openxmlformats.org/officeDocument/2006/relationships/image" Target="../media/image7.emf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11" Type="http://schemas.openxmlformats.org/officeDocument/2006/relationships/image" Target="../media/image11.emf"/><Relationship Id="rId5" Type="http://schemas.openxmlformats.org/officeDocument/2006/relationships/image" Target="../media/image5.emf"/><Relationship Id="rId10" Type="http://schemas.openxmlformats.org/officeDocument/2006/relationships/image" Target="../media/image10.emf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ru.wikipedia.org/w/index.php?title=%D0%A4%D0%B0%D0%B9%D0%BB:Johannes_Kepler_1610.jpg&amp;filetimestamp=2005122022365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ea5a9fecff149301df653b0f6f21184e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323850"/>
            <a:ext cx="5040312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091444" y="5229200"/>
            <a:ext cx="743985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Начинаем наш урок!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Дата 3"/>
          <p:cNvSpPr>
            <a:spLocks noGrp="1"/>
          </p:cNvSpPr>
          <p:nvPr>
            <p:ph type="dt" sz="quarter" idx="10"/>
          </p:nvPr>
        </p:nvSpPr>
        <p:spPr>
          <a:xfrm>
            <a:off x="6143625" y="0"/>
            <a:ext cx="2847975" cy="214313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СРЕДНЕЕ АРИФМЕТИЧЕСКОЕ</a:t>
            </a:r>
            <a:endParaRPr lang="en-US" dirty="0"/>
          </a:p>
        </p:txBody>
      </p:sp>
      <p:sp>
        <p:nvSpPr>
          <p:cNvPr id="2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620688"/>
            <a:ext cx="7358063" cy="571500"/>
          </a:xfrm>
        </p:spPr>
        <p:txBody>
          <a:bodyPr/>
          <a:lstStyle/>
          <a:p>
            <a:pPr eaLnBrk="1" hangingPunct="1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Формула нахождения среднего значения</a:t>
            </a:r>
            <a:endParaRPr lang="en-US" sz="3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8" name="Line 3"/>
          <p:cNvSpPr>
            <a:spLocks noChangeShapeType="1"/>
          </p:cNvSpPr>
          <p:nvPr/>
        </p:nvSpPr>
        <p:spPr bwMode="gray">
          <a:xfrm flipH="1">
            <a:off x="873125" y="5921375"/>
            <a:ext cx="16573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9" name="Line 4"/>
          <p:cNvSpPr>
            <a:spLocks noChangeShapeType="1"/>
          </p:cNvSpPr>
          <p:nvPr/>
        </p:nvSpPr>
        <p:spPr bwMode="gray">
          <a:xfrm flipH="1">
            <a:off x="873125" y="5083175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60" name="Line 5"/>
          <p:cNvSpPr>
            <a:spLocks noChangeShapeType="1"/>
          </p:cNvSpPr>
          <p:nvPr/>
        </p:nvSpPr>
        <p:spPr bwMode="gray">
          <a:xfrm flipH="1">
            <a:off x="873125" y="4252913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61" name="Line 6"/>
          <p:cNvSpPr>
            <a:spLocks noChangeShapeType="1"/>
          </p:cNvSpPr>
          <p:nvPr/>
        </p:nvSpPr>
        <p:spPr bwMode="gray">
          <a:xfrm flipH="1">
            <a:off x="873125" y="3424238"/>
            <a:ext cx="416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62" name="Line 7"/>
          <p:cNvSpPr>
            <a:spLocks noChangeShapeType="1"/>
          </p:cNvSpPr>
          <p:nvPr/>
        </p:nvSpPr>
        <p:spPr bwMode="gray">
          <a:xfrm flipH="1" flipV="1">
            <a:off x="857250" y="2571750"/>
            <a:ext cx="503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63" name="Text Box 12"/>
          <p:cNvSpPr txBox="1">
            <a:spLocks noChangeArrowheads="1"/>
          </p:cNvSpPr>
          <p:nvPr/>
        </p:nvSpPr>
        <p:spPr bwMode="gray">
          <a:xfrm>
            <a:off x="1177925" y="2900363"/>
            <a:ext cx="1635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1400">
                <a:latin typeface="Verdana" pitchFamily="34" charset="0"/>
              </a:rPr>
              <a:t>Для двух чисел</a:t>
            </a:r>
            <a:endParaRPr lang="en-US" sz="1400">
              <a:latin typeface="Verdana" pitchFamily="34" charset="0"/>
            </a:endParaRPr>
          </a:p>
        </p:txBody>
      </p:sp>
      <p:sp>
        <p:nvSpPr>
          <p:cNvPr id="2064" name="Text Box 13"/>
          <p:cNvSpPr txBox="1">
            <a:spLocks noChangeArrowheads="1"/>
          </p:cNvSpPr>
          <p:nvPr/>
        </p:nvSpPr>
        <p:spPr bwMode="gray">
          <a:xfrm>
            <a:off x="1177925" y="3727450"/>
            <a:ext cx="1619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1400">
                <a:latin typeface="Verdana" pitchFamily="34" charset="0"/>
              </a:rPr>
              <a:t>Для трех чисел</a:t>
            </a:r>
            <a:endParaRPr lang="en-US" sz="1400">
              <a:latin typeface="Verdana" pitchFamily="34" charset="0"/>
            </a:endParaRPr>
          </a:p>
        </p:txBody>
      </p:sp>
      <p:sp>
        <p:nvSpPr>
          <p:cNvPr id="2065" name="Text Box 14"/>
          <p:cNvSpPr txBox="1">
            <a:spLocks noChangeArrowheads="1"/>
          </p:cNvSpPr>
          <p:nvPr/>
        </p:nvSpPr>
        <p:spPr bwMode="gray">
          <a:xfrm>
            <a:off x="1177925" y="4591050"/>
            <a:ext cx="19780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1400">
                <a:latin typeface="Verdana" pitchFamily="34" charset="0"/>
              </a:rPr>
              <a:t>Для четырех чисел</a:t>
            </a:r>
            <a:endParaRPr lang="en-US" sz="1400">
              <a:latin typeface="Verdana" pitchFamily="34" charset="0"/>
            </a:endParaRPr>
          </a:p>
        </p:txBody>
      </p:sp>
      <p:sp>
        <p:nvSpPr>
          <p:cNvPr id="2066" name="Text Box 15"/>
          <p:cNvSpPr txBox="1">
            <a:spLocks noChangeArrowheads="1"/>
          </p:cNvSpPr>
          <p:nvPr/>
        </p:nvSpPr>
        <p:spPr bwMode="gray">
          <a:xfrm>
            <a:off x="1177925" y="5397500"/>
            <a:ext cx="1317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1400" dirty="0">
                <a:latin typeface="Verdana" pitchFamily="34" charset="0"/>
              </a:rPr>
              <a:t>Для </a:t>
            </a:r>
            <a:r>
              <a:rPr lang="en-US" sz="1400" dirty="0">
                <a:latin typeface="Verdana" pitchFamily="34" charset="0"/>
              </a:rPr>
              <a:t>n </a:t>
            </a:r>
            <a:r>
              <a:rPr lang="ru-RU" sz="1400" dirty="0">
                <a:latin typeface="Verdana" pitchFamily="34" charset="0"/>
              </a:rPr>
              <a:t>чисел</a:t>
            </a:r>
            <a:endParaRPr lang="en-US" sz="1400" dirty="0">
              <a:latin typeface="Verdana" pitchFamily="34" charset="0"/>
            </a:endParaRPr>
          </a:p>
        </p:txBody>
      </p:sp>
      <p:graphicFrame>
        <p:nvGraphicFramePr>
          <p:cNvPr id="66" name="Object 4"/>
          <p:cNvGraphicFramePr>
            <a:graphicFrameLocks noChangeAspect="1"/>
          </p:cNvGraphicFramePr>
          <p:nvPr/>
        </p:nvGraphicFramePr>
        <p:xfrm>
          <a:off x="4214813" y="2571750"/>
          <a:ext cx="2000250" cy="774700"/>
        </p:xfrm>
        <a:graphic>
          <a:graphicData uri="http://schemas.openxmlformats.org/presentationml/2006/ole">
            <p:oleObj spid="_x0000_s98306" name="Формула" r:id="rId3" imgW="469800" imgH="393480" progId="Equation.3">
              <p:embed/>
            </p:oleObj>
          </a:graphicData>
        </a:graphic>
      </p:graphicFrame>
      <p:graphicFrame>
        <p:nvGraphicFramePr>
          <p:cNvPr id="101381" name="Object 5"/>
          <p:cNvGraphicFramePr>
            <a:graphicFrameLocks noChangeAspect="1"/>
          </p:cNvGraphicFramePr>
          <p:nvPr/>
        </p:nvGraphicFramePr>
        <p:xfrm>
          <a:off x="3586163" y="3511550"/>
          <a:ext cx="3271837" cy="774700"/>
        </p:xfrm>
        <a:graphic>
          <a:graphicData uri="http://schemas.openxmlformats.org/presentationml/2006/ole">
            <p:oleObj spid="_x0000_s98307" name="Формула" r:id="rId4" imgW="749160" imgH="393480" progId="Equation.3">
              <p:embed/>
            </p:oleObj>
          </a:graphicData>
        </a:graphic>
      </p:graphicFrame>
      <p:graphicFrame>
        <p:nvGraphicFramePr>
          <p:cNvPr id="101382" name="Object 6"/>
          <p:cNvGraphicFramePr>
            <a:graphicFrameLocks noChangeAspect="1"/>
          </p:cNvGraphicFramePr>
          <p:nvPr/>
        </p:nvGraphicFramePr>
        <p:xfrm>
          <a:off x="3286125" y="4357688"/>
          <a:ext cx="3786188" cy="774700"/>
        </p:xfrm>
        <a:graphic>
          <a:graphicData uri="http://schemas.openxmlformats.org/presentationml/2006/ole">
            <p:oleObj spid="_x0000_s98308" name="Формула" r:id="rId5" imgW="1028520" imgH="393480" progId="Equation.3">
              <p:embed/>
            </p:oleObj>
          </a:graphicData>
        </a:graphic>
      </p:graphicFrame>
      <p:graphicFrame>
        <p:nvGraphicFramePr>
          <p:cNvPr id="101383" name="Object 7"/>
          <p:cNvGraphicFramePr>
            <a:graphicFrameLocks noChangeAspect="1"/>
          </p:cNvGraphicFramePr>
          <p:nvPr/>
        </p:nvGraphicFramePr>
        <p:xfrm>
          <a:off x="3355975" y="5154613"/>
          <a:ext cx="3646488" cy="774700"/>
        </p:xfrm>
        <a:graphic>
          <a:graphicData uri="http://schemas.openxmlformats.org/presentationml/2006/ole">
            <p:oleObj spid="_x0000_s98309" name="Формула" r:id="rId6" imgW="990360" imgH="393480" progId="Equation.3">
              <p:embed/>
            </p:oleObj>
          </a:graphicData>
        </a:graphic>
      </p:graphicFrame>
      <p:graphicFrame>
        <p:nvGraphicFramePr>
          <p:cNvPr id="67" name="Object 8"/>
          <p:cNvGraphicFramePr>
            <a:graphicFrameLocks noChangeAspect="1"/>
          </p:cNvGraphicFramePr>
          <p:nvPr/>
        </p:nvGraphicFramePr>
        <p:xfrm>
          <a:off x="315913" y="1363663"/>
          <a:ext cx="7870825" cy="981075"/>
        </p:xfrm>
        <a:graphic>
          <a:graphicData uri="http://schemas.openxmlformats.org/presentationml/2006/ole">
            <p:oleObj spid="_x0000_s98310" name="Формула" r:id="rId7" imgW="3873240" imgH="482400" progId="Equation.3">
              <p:embed/>
            </p:oleObj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13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13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48680"/>
            <a:ext cx="8229600" cy="439248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Формирование классов</a:t>
            </a:r>
            <a:endParaRPr lang="ru-RU" sz="4000" b="1" kern="10" dirty="0" smtClean="0">
              <a:ln w="9525">
                <a:noFill/>
                <a:round/>
                <a:headEnd/>
                <a:tailEnd/>
              </a:ln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/>
            </a:endParaRPr>
          </a:p>
          <a:p>
            <a:pPr>
              <a:buNone/>
            </a:pPr>
            <a:r>
              <a:rPr lang="ru-RU" sz="4000" kern="10" dirty="0" smtClean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/>
              </a:rPr>
              <a:t>5 "А"- 22 ученика,</a:t>
            </a:r>
          </a:p>
          <a:p>
            <a:pPr>
              <a:buNone/>
            </a:pPr>
            <a:r>
              <a:rPr lang="ru-RU" sz="4000" kern="10" dirty="0" smtClean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/>
              </a:rPr>
              <a:t>5 «Б"- 26 учеников.</a:t>
            </a:r>
          </a:p>
          <a:p>
            <a:pPr>
              <a:buNone/>
            </a:pPr>
            <a:r>
              <a:rPr lang="ru-RU" sz="4000" kern="10" dirty="0" smtClean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/>
              </a:rPr>
              <a:t>Можно ли распределить учеников</a:t>
            </a:r>
          </a:p>
          <a:p>
            <a:pPr>
              <a:buNone/>
            </a:pPr>
            <a:r>
              <a:rPr lang="ru-RU" sz="4000" kern="10" dirty="0" smtClean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/>
              </a:rPr>
              <a:t>так, чтобы в каждом классе было их</a:t>
            </a:r>
          </a:p>
          <a:p>
            <a:pPr>
              <a:buNone/>
            </a:pPr>
            <a:r>
              <a:rPr lang="ru-RU" sz="4000" kern="10" dirty="0" smtClean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/>
              </a:rPr>
              <a:t>одинаковое количество?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4869160"/>
            <a:ext cx="734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Решение.  (22 + 26) : 2 = 48 : 2 = 24</a:t>
            </a:r>
          </a:p>
          <a:p>
            <a:pPr algn="ctr"/>
            <a:r>
              <a:rPr lang="ru-RU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Ответ. Да, по 24 ученика.    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0" name="Picture 2" descr="http://www.krasfun.ru/images/2010/9/93407_1284679510_doseng.org_acid_picdump_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4950" y="476672"/>
            <a:ext cx="2639050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1"/>
          <p:cNvSpPr>
            <a:spLocks noChangeArrowheads="1"/>
          </p:cNvSpPr>
          <p:nvPr/>
        </p:nvSpPr>
        <p:spPr bwMode="auto">
          <a:xfrm>
            <a:off x="179512" y="620688"/>
            <a:ext cx="871296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07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079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№1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Миша, Коля и Петя были в походе. Подойдя к лесу, они решили сделать привал. У Миши было 2 пирожка, у Пети 4 и у Коли 6. Все пирожки мальчики разделили поровну и съели. Сколько пирожков съел каждый мальчик?</a:t>
            </a:r>
          </a:p>
          <a:p>
            <a:pPr marL="0" marR="0" lvl="0" indent="1079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079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№2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Игорь сорвал 8 яблок, а Маша 4. Сорванные яблоки дети поделили поровну. Сколько яблок досталось каждому?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3"/>
          <p:cNvSpPr>
            <a:spLocks noGrp="1"/>
          </p:cNvSpPr>
          <p:nvPr>
            <p:ph type="dt" sz="quarter" idx="10"/>
          </p:nvPr>
        </p:nvSpPr>
        <p:spPr>
          <a:xfrm>
            <a:off x="6143625" y="0"/>
            <a:ext cx="2847975" cy="214313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СРЕДНЕЕ АРИФМЕТИЧЕСКОЕ</a:t>
            </a:r>
            <a:endParaRPr lang="en-US" dirty="0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692696"/>
            <a:ext cx="7186613" cy="5381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Формула нахождения средней скорости</a:t>
            </a:r>
            <a:endParaRPr lang="en-US" sz="3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55"/>
          <p:cNvSpPr txBox="1">
            <a:spLocks noChangeArrowheads="1"/>
          </p:cNvSpPr>
          <p:nvPr/>
        </p:nvSpPr>
        <p:spPr bwMode="auto">
          <a:xfrm>
            <a:off x="142875" y="1428750"/>
            <a:ext cx="8929688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84588" indent="-3684588">
              <a:spcBef>
                <a:spcPct val="50000"/>
              </a:spcBef>
            </a:pPr>
            <a:r>
              <a:rPr lang="ru-RU" sz="2500" b="1" i="1" dirty="0">
                <a:solidFill>
                  <a:srgbClr val="FF0000"/>
                </a:solidFill>
                <a:latin typeface="Bookman Old Style" pitchFamily="18" charset="0"/>
              </a:rPr>
              <a:t>                    Средняя скорость = </a:t>
            </a:r>
          </a:p>
          <a:p>
            <a:pPr marL="3684588" indent="-3684588">
              <a:spcBef>
                <a:spcPct val="50000"/>
              </a:spcBef>
            </a:pPr>
            <a:r>
              <a:rPr lang="ru-RU" sz="2500" b="1" i="1" dirty="0">
                <a:solidFill>
                  <a:srgbClr val="FF0000"/>
                </a:solidFill>
                <a:latin typeface="Bookman Old Style" pitchFamily="18" charset="0"/>
              </a:rPr>
              <a:t>(Весь пройденный путь) : (Все время движения)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214688" y="2928938"/>
            <a:ext cx="15097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 i="1">
                <a:solidFill>
                  <a:srgbClr val="FF0000"/>
                </a:solidFill>
              </a:rPr>
              <a:t>V=S:t</a:t>
            </a:r>
            <a:endParaRPr lang="ru-RU" sz="4000" b="1" i="1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572125" y="4500563"/>
            <a:ext cx="30956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tx2"/>
                </a:solidFill>
              </a:rPr>
              <a:t>S – </a:t>
            </a:r>
            <a:r>
              <a:rPr lang="ru-RU" sz="3200">
                <a:solidFill>
                  <a:schemeClr val="tx2"/>
                </a:solidFill>
              </a:rPr>
              <a:t>расстояние</a:t>
            </a:r>
          </a:p>
          <a:p>
            <a:r>
              <a:rPr lang="en-US" sz="3200">
                <a:solidFill>
                  <a:schemeClr val="tx2"/>
                </a:solidFill>
              </a:rPr>
              <a:t>V – </a:t>
            </a:r>
            <a:r>
              <a:rPr lang="ru-RU" sz="3200">
                <a:solidFill>
                  <a:schemeClr val="tx2"/>
                </a:solidFill>
              </a:rPr>
              <a:t>скорость</a:t>
            </a:r>
            <a:endParaRPr lang="en-US" sz="3200">
              <a:solidFill>
                <a:schemeClr val="tx2"/>
              </a:solidFill>
            </a:endParaRPr>
          </a:p>
          <a:p>
            <a:r>
              <a:rPr lang="ru-RU" sz="3200">
                <a:solidFill>
                  <a:schemeClr val="tx2"/>
                </a:solidFill>
              </a:rPr>
              <a:t> </a:t>
            </a:r>
            <a:r>
              <a:rPr lang="en-US" sz="3200">
                <a:solidFill>
                  <a:schemeClr val="tx2"/>
                </a:solidFill>
              </a:rPr>
              <a:t>t – </a:t>
            </a:r>
            <a:r>
              <a:rPr lang="ru-RU" sz="3200">
                <a:solidFill>
                  <a:schemeClr val="tx2"/>
                </a:solidFill>
              </a:rPr>
              <a:t>время</a:t>
            </a:r>
          </a:p>
        </p:txBody>
      </p:sp>
      <p:pic>
        <p:nvPicPr>
          <p:cNvPr id="14" name="Рисунок 13" descr="0009-012-Urok-Skorost-vremja-rasstojani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4214813"/>
            <a:ext cx="4033837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3"/>
          <p:cNvSpPr>
            <a:spLocks noGrp="1"/>
          </p:cNvSpPr>
          <p:nvPr>
            <p:ph type="dt" sz="quarter" idx="10"/>
          </p:nvPr>
        </p:nvSpPr>
        <p:spPr>
          <a:xfrm>
            <a:off x="5643563" y="0"/>
            <a:ext cx="3348037" cy="214313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СРЕДНЕЕ АРИФМЕТИЧЕСКОЕ</a:t>
            </a:r>
            <a:endParaRPr lang="en-US" dirty="0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229600" cy="1066800"/>
          </a:xfrm>
        </p:spPr>
        <p:txBody>
          <a:bodyPr/>
          <a:lstStyle/>
          <a:p>
            <a:pPr eaLnBrk="1" hangingPunct="1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Задача (средняя скорость движения)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9552" y="1412776"/>
            <a:ext cx="8072437" cy="193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Автомобиль двигался 3,2 ч по шоссе со скоростью 90 км/ч, затем 1,5 часа по грунтовой дороге со скоростью 45 км/ч, наконец, 0,3 ч по проселочной дороге со скоростью 30 км/ч. Найдите </a:t>
            </a:r>
            <a:r>
              <a:rPr lang="ru-RU" sz="2400" i="1" dirty="0">
                <a:solidFill>
                  <a:srgbClr val="FF0000"/>
                </a:solidFill>
              </a:rPr>
              <a:t>среднюю скорость движения 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автомобиля на всем пути.</a:t>
            </a:r>
          </a:p>
        </p:txBody>
      </p:sp>
      <p:pic>
        <p:nvPicPr>
          <p:cNvPr id="6" name="Рисунок 5" descr="шосс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3" y="3357563"/>
            <a:ext cx="2335212" cy="1749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1278277268_grunt.jpg"/>
          <p:cNvPicPr>
            <a:picLocks noChangeAspect="1"/>
          </p:cNvPicPr>
          <p:nvPr/>
        </p:nvPicPr>
        <p:blipFill>
          <a:blip r:embed="rId3" cstate="print"/>
          <a:srcRect l="6250" b="8333"/>
          <a:stretch>
            <a:fillRect/>
          </a:stretch>
        </p:blipFill>
        <p:spPr>
          <a:xfrm>
            <a:off x="3143250" y="3786188"/>
            <a:ext cx="2338388" cy="171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0_4f91e_a225497b_X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7875" y="4286250"/>
            <a:ext cx="2366963" cy="1571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58788" y="5286375"/>
            <a:ext cx="1363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 Black" pitchFamily="34" charset="0"/>
              </a:rPr>
              <a:t>1. </a:t>
            </a:r>
            <a:r>
              <a:rPr lang="ru-RU">
                <a:latin typeface="Arial Black" pitchFamily="34" charset="0"/>
              </a:rPr>
              <a:t>Шоссе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071813" y="5643563"/>
            <a:ext cx="27797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Arial Black" pitchFamily="34" charset="0"/>
              </a:rPr>
              <a:t>2</a:t>
            </a:r>
            <a:r>
              <a:rPr lang="en-US">
                <a:latin typeface="Arial Black" pitchFamily="34" charset="0"/>
              </a:rPr>
              <a:t>. </a:t>
            </a:r>
            <a:r>
              <a:rPr lang="ru-RU">
                <a:latin typeface="Arial Black" pitchFamily="34" charset="0"/>
              </a:rPr>
              <a:t>Грунтовая дорога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786438" y="6072188"/>
            <a:ext cx="3197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Arial Black" pitchFamily="34" charset="0"/>
              </a:rPr>
              <a:t>3</a:t>
            </a:r>
            <a:r>
              <a:rPr lang="en-US">
                <a:latin typeface="Arial Black" pitchFamily="34" charset="0"/>
              </a:rPr>
              <a:t>. </a:t>
            </a:r>
            <a:r>
              <a:rPr lang="ru-RU">
                <a:latin typeface="Arial Black" pitchFamily="34" charset="0"/>
              </a:rPr>
              <a:t>Проселочная дорога</a:t>
            </a:r>
          </a:p>
        </p:txBody>
      </p:sp>
    </p:spTree>
  </p:cSld>
  <p:clrMapOvr>
    <a:masterClrMapping/>
  </p:clrMapOvr>
  <p:transition spd="slow" advClick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3"/>
          <p:cNvSpPr>
            <a:spLocks noGrp="1"/>
          </p:cNvSpPr>
          <p:nvPr>
            <p:ph type="dt" sz="quarter" idx="10"/>
          </p:nvPr>
        </p:nvSpPr>
        <p:spPr>
          <a:xfrm>
            <a:off x="5643563" y="0"/>
            <a:ext cx="3348037" cy="214313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СРЕДНЕЕ АРИФМЕТИЧЕСКОЕ</a:t>
            </a:r>
            <a:endParaRPr lang="en-US" dirty="0"/>
          </a:p>
        </p:txBody>
      </p:sp>
      <p:sp>
        <p:nvSpPr>
          <p:cNvPr id="2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5 А класс</a:t>
            </a:r>
            <a:endParaRPr lang="en-US" dirty="0"/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000" smtClean="0">
                <a:latin typeface="Times New Roman" pitchFamily="18" charset="0"/>
                <a:cs typeface="Times New Roman" pitchFamily="18" charset="0"/>
              </a:rPr>
              <a:t>Решение задачи</a:t>
            </a:r>
            <a:endParaRPr lang="en-US" sz="3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36"/>
          <p:cNvSpPr txBox="1">
            <a:spLocks noChangeArrowheads="1"/>
          </p:cNvSpPr>
          <p:nvPr/>
        </p:nvSpPr>
        <p:spPr bwMode="auto">
          <a:xfrm>
            <a:off x="357188" y="4143375"/>
            <a:ext cx="828675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300" b="1" i="1">
                <a:latin typeface="Bookman Old Style" pitchFamily="18" charset="0"/>
              </a:rPr>
              <a:t>3</a:t>
            </a:r>
            <a:r>
              <a:rPr lang="ru-RU" sz="2300" b="1" i="1">
                <a:latin typeface="Bookman Old Style" pitchFamily="18" charset="0"/>
              </a:rPr>
              <a:t>,</a:t>
            </a:r>
            <a:r>
              <a:rPr lang="en-US" sz="2300" b="1" i="1">
                <a:latin typeface="Bookman Old Style" pitchFamily="18" charset="0"/>
              </a:rPr>
              <a:t>2</a:t>
            </a:r>
            <a:r>
              <a:rPr lang="ru-RU" sz="2300" b="1" i="1">
                <a:latin typeface="Bookman Old Style" pitchFamily="18" charset="0"/>
              </a:rPr>
              <a:t> </a:t>
            </a:r>
            <a:r>
              <a:rPr lang="en-US" sz="2300" b="1" i="1">
                <a:latin typeface="Bookman Old Style" pitchFamily="18" charset="0"/>
              </a:rPr>
              <a:t>·</a:t>
            </a:r>
            <a:r>
              <a:rPr lang="ru-RU" sz="2300" b="1" i="1">
                <a:latin typeface="Bookman Old Style" pitchFamily="18" charset="0"/>
              </a:rPr>
              <a:t> </a:t>
            </a:r>
            <a:r>
              <a:rPr lang="en-US" sz="2300" b="1" i="1">
                <a:latin typeface="Bookman Old Style" pitchFamily="18" charset="0"/>
              </a:rPr>
              <a:t>90</a:t>
            </a:r>
            <a:r>
              <a:rPr lang="ru-RU" sz="2300" b="1" i="1">
                <a:latin typeface="Bookman Old Style" pitchFamily="18" charset="0"/>
              </a:rPr>
              <a:t> + </a:t>
            </a:r>
            <a:r>
              <a:rPr lang="en-US" sz="2300" b="1" i="1">
                <a:latin typeface="Bookman Old Style" pitchFamily="18" charset="0"/>
              </a:rPr>
              <a:t>1</a:t>
            </a:r>
            <a:r>
              <a:rPr lang="ru-RU" sz="2300" b="1" i="1">
                <a:latin typeface="Bookman Old Style" pitchFamily="18" charset="0"/>
              </a:rPr>
              <a:t>,</a:t>
            </a:r>
            <a:r>
              <a:rPr lang="en-US" sz="2300" b="1" i="1">
                <a:latin typeface="Bookman Old Style" pitchFamily="18" charset="0"/>
              </a:rPr>
              <a:t>5</a:t>
            </a:r>
            <a:r>
              <a:rPr lang="ru-RU" sz="2300" b="1" i="1">
                <a:latin typeface="Bookman Old Style" pitchFamily="18" charset="0"/>
              </a:rPr>
              <a:t> </a:t>
            </a:r>
            <a:r>
              <a:rPr lang="en-US" sz="2300" b="1" i="1">
                <a:latin typeface="Bookman Old Style" pitchFamily="18" charset="0"/>
              </a:rPr>
              <a:t>·</a:t>
            </a:r>
            <a:r>
              <a:rPr lang="ru-RU" sz="2300" b="1" i="1">
                <a:latin typeface="Bookman Old Style" pitchFamily="18" charset="0"/>
              </a:rPr>
              <a:t> </a:t>
            </a:r>
            <a:r>
              <a:rPr lang="en-US" sz="2300" b="1" i="1">
                <a:latin typeface="Bookman Old Style" pitchFamily="18" charset="0"/>
              </a:rPr>
              <a:t>45 + 0,3 · 30</a:t>
            </a:r>
            <a:r>
              <a:rPr lang="ru-RU" sz="2300" b="1" i="1">
                <a:latin typeface="Bookman Old Style" pitchFamily="18" charset="0"/>
              </a:rPr>
              <a:t> = </a:t>
            </a:r>
            <a:r>
              <a:rPr lang="en-US" sz="2300" b="1" i="1">
                <a:latin typeface="Bookman Old Style" pitchFamily="18" charset="0"/>
              </a:rPr>
              <a:t>288</a:t>
            </a:r>
            <a:r>
              <a:rPr lang="ru-RU" sz="2300" b="1" i="1">
                <a:latin typeface="Bookman Old Style" pitchFamily="18" charset="0"/>
              </a:rPr>
              <a:t> + </a:t>
            </a:r>
            <a:r>
              <a:rPr lang="en-US" sz="2300" b="1" i="1">
                <a:latin typeface="Bookman Old Style" pitchFamily="18" charset="0"/>
              </a:rPr>
              <a:t>67,5 + 9</a:t>
            </a:r>
            <a:r>
              <a:rPr lang="ru-RU" sz="2300" b="1" i="1">
                <a:latin typeface="Bookman Old Style" pitchFamily="18" charset="0"/>
              </a:rPr>
              <a:t> = </a:t>
            </a:r>
            <a:endParaRPr lang="en-US" sz="2300" b="1" i="1">
              <a:latin typeface="Bookman Old Style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300" b="1" i="1">
                <a:latin typeface="Bookman Old Style" pitchFamily="18" charset="0"/>
              </a:rPr>
              <a:t>= 364,5(</a:t>
            </a:r>
            <a:r>
              <a:rPr lang="ru-RU" sz="2300" b="1" i="1">
                <a:latin typeface="Bookman Old Style" pitchFamily="18" charset="0"/>
              </a:rPr>
              <a:t>км) – весь путь</a:t>
            </a:r>
            <a:endParaRPr lang="en-US" sz="2300" b="1" i="1">
              <a:latin typeface="Bookman Old Style" pitchFamily="18" charset="0"/>
            </a:endParaRPr>
          </a:p>
        </p:txBody>
      </p:sp>
      <p:sp>
        <p:nvSpPr>
          <p:cNvPr id="33" name="Line 39"/>
          <p:cNvSpPr>
            <a:spLocks noChangeShapeType="1"/>
          </p:cNvSpPr>
          <p:nvPr/>
        </p:nvSpPr>
        <p:spPr bwMode="auto">
          <a:xfrm>
            <a:off x="1403350" y="2178050"/>
            <a:ext cx="1584325" cy="0"/>
          </a:xfrm>
          <a:prstGeom prst="line">
            <a:avLst/>
          </a:prstGeom>
          <a:noFill/>
          <a:ln w="22225">
            <a:solidFill>
              <a:srgbClr val="993366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34" name="Text Box 40"/>
          <p:cNvSpPr txBox="1">
            <a:spLocks noChangeArrowheads="1"/>
          </p:cNvSpPr>
          <p:nvPr/>
        </p:nvSpPr>
        <p:spPr bwMode="auto">
          <a:xfrm>
            <a:off x="1547813" y="1746250"/>
            <a:ext cx="1368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i="1">
                <a:solidFill>
                  <a:srgbClr val="006C31"/>
                </a:solidFill>
              </a:rPr>
              <a:t>90 км/ч</a:t>
            </a:r>
          </a:p>
        </p:txBody>
      </p:sp>
      <p:sp>
        <p:nvSpPr>
          <p:cNvPr id="35" name="AutoShape 41"/>
          <p:cNvSpPr>
            <a:spLocks/>
          </p:cNvSpPr>
          <p:nvPr/>
        </p:nvSpPr>
        <p:spPr bwMode="auto">
          <a:xfrm rot="-5400000">
            <a:off x="2443956" y="656432"/>
            <a:ext cx="288925" cy="4176712"/>
          </a:xfrm>
          <a:prstGeom prst="leftBrace">
            <a:avLst>
              <a:gd name="adj1" fmla="val 109960"/>
              <a:gd name="adj2" fmla="val 50000"/>
            </a:avLst>
          </a:prstGeom>
          <a:noFill/>
          <a:ln w="22225">
            <a:solidFill>
              <a:srgbClr val="9933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" name="AutoShape 43"/>
          <p:cNvSpPr>
            <a:spLocks/>
          </p:cNvSpPr>
          <p:nvPr/>
        </p:nvSpPr>
        <p:spPr bwMode="auto">
          <a:xfrm rot="-5400000">
            <a:off x="5830887" y="1484313"/>
            <a:ext cx="288925" cy="2520950"/>
          </a:xfrm>
          <a:prstGeom prst="leftBrace">
            <a:avLst>
              <a:gd name="adj1" fmla="val 66369"/>
              <a:gd name="adj2" fmla="val 50000"/>
            </a:avLst>
          </a:prstGeom>
          <a:noFill/>
          <a:ln w="22225">
            <a:solidFill>
              <a:srgbClr val="9933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" name="Text Box 44"/>
          <p:cNvSpPr txBox="1">
            <a:spLocks noChangeArrowheads="1"/>
          </p:cNvSpPr>
          <p:nvPr/>
        </p:nvSpPr>
        <p:spPr bwMode="auto">
          <a:xfrm>
            <a:off x="1714500" y="3028950"/>
            <a:ext cx="1806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i="1">
                <a:solidFill>
                  <a:srgbClr val="006600"/>
                </a:solidFill>
              </a:rPr>
              <a:t>3,2</a:t>
            </a:r>
            <a:r>
              <a:rPr lang="ru-RU" sz="2400" i="1">
                <a:solidFill>
                  <a:srgbClr val="006C31"/>
                </a:solidFill>
              </a:rPr>
              <a:t> часа</a:t>
            </a:r>
          </a:p>
        </p:txBody>
      </p:sp>
      <p:sp>
        <p:nvSpPr>
          <p:cNvPr id="39" name="Text Box 48"/>
          <p:cNvSpPr txBox="1">
            <a:spLocks noChangeArrowheads="1"/>
          </p:cNvSpPr>
          <p:nvPr/>
        </p:nvSpPr>
        <p:spPr bwMode="auto">
          <a:xfrm>
            <a:off x="5286375" y="3028950"/>
            <a:ext cx="1638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i="1">
                <a:solidFill>
                  <a:srgbClr val="006600"/>
                </a:solidFill>
              </a:rPr>
              <a:t>1,5</a:t>
            </a:r>
            <a:r>
              <a:rPr lang="ru-RU" sz="2400" i="1">
                <a:solidFill>
                  <a:srgbClr val="006C31"/>
                </a:solidFill>
              </a:rPr>
              <a:t> часа</a:t>
            </a:r>
          </a:p>
        </p:txBody>
      </p:sp>
      <p:sp>
        <p:nvSpPr>
          <p:cNvPr id="40" name="Line 49"/>
          <p:cNvSpPr>
            <a:spLocks noChangeShapeType="1"/>
          </p:cNvSpPr>
          <p:nvPr/>
        </p:nvSpPr>
        <p:spPr bwMode="auto">
          <a:xfrm>
            <a:off x="5130800" y="2178050"/>
            <a:ext cx="1584325" cy="0"/>
          </a:xfrm>
          <a:prstGeom prst="line">
            <a:avLst/>
          </a:prstGeom>
          <a:noFill/>
          <a:ln w="22225">
            <a:solidFill>
              <a:srgbClr val="993366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41" name="Text Box 50"/>
          <p:cNvSpPr txBox="1">
            <a:spLocks noChangeArrowheads="1"/>
          </p:cNvSpPr>
          <p:nvPr/>
        </p:nvSpPr>
        <p:spPr bwMode="auto">
          <a:xfrm>
            <a:off x="4989513" y="1746250"/>
            <a:ext cx="1368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i="1">
                <a:solidFill>
                  <a:srgbClr val="006C31"/>
                </a:solidFill>
              </a:rPr>
              <a:t> 45 км/ч</a:t>
            </a:r>
          </a:p>
        </p:txBody>
      </p:sp>
      <p:sp>
        <p:nvSpPr>
          <p:cNvPr id="43" name="Text Box 52"/>
          <p:cNvSpPr txBox="1">
            <a:spLocks noChangeArrowheads="1"/>
          </p:cNvSpPr>
          <p:nvPr/>
        </p:nvSpPr>
        <p:spPr bwMode="auto">
          <a:xfrm>
            <a:off x="428625" y="5143500"/>
            <a:ext cx="82153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latin typeface="Bookman Old Style" pitchFamily="18" charset="0"/>
              </a:rPr>
              <a:t>36</a:t>
            </a:r>
            <a:r>
              <a:rPr lang="ru-RU" sz="2400" b="1" i="1">
                <a:latin typeface="Bookman Old Style" pitchFamily="18" charset="0"/>
              </a:rPr>
              <a:t>4,5 : </a:t>
            </a:r>
            <a:r>
              <a:rPr lang="en-US" sz="2400" b="1" i="1">
                <a:latin typeface="Bookman Old Style" pitchFamily="18" charset="0"/>
              </a:rPr>
              <a:t>(3,2 +1,5 + 0,3)</a:t>
            </a:r>
            <a:r>
              <a:rPr lang="ru-RU" sz="2400" b="1" i="1">
                <a:latin typeface="Bookman Old Style" pitchFamily="18" charset="0"/>
              </a:rPr>
              <a:t> =</a:t>
            </a:r>
            <a:r>
              <a:rPr lang="en-US" sz="2400" b="1" i="1">
                <a:latin typeface="Bookman Old Style" pitchFamily="18" charset="0"/>
              </a:rPr>
              <a:t> 364,5 : 5=</a:t>
            </a:r>
            <a:r>
              <a:rPr lang="ru-RU" sz="2400" b="1" i="1">
                <a:latin typeface="Bookman Old Style" pitchFamily="18" charset="0"/>
              </a:rPr>
              <a:t> </a:t>
            </a:r>
            <a:r>
              <a:rPr lang="en-US" sz="2400" b="1" i="1">
                <a:latin typeface="Bookman Old Style" pitchFamily="18" charset="0"/>
              </a:rPr>
              <a:t>72</a:t>
            </a:r>
            <a:r>
              <a:rPr lang="ru-RU" sz="2400" b="1" i="1">
                <a:latin typeface="Bookman Old Style" pitchFamily="18" charset="0"/>
              </a:rPr>
              <a:t>,9</a:t>
            </a:r>
            <a:r>
              <a:rPr lang="en-US" sz="2400" b="1" i="1">
                <a:latin typeface="Bookman Old Style" pitchFamily="18" charset="0"/>
              </a:rPr>
              <a:t> (</a:t>
            </a:r>
            <a:r>
              <a:rPr lang="ru-RU" sz="2400" b="1" i="1">
                <a:latin typeface="Bookman Old Style" pitchFamily="18" charset="0"/>
              </a:rPr>
              <a:t>км/ч) –</a:t>
            </a:r>
          </a:p>
          <a:p>
            <a:pPr>
              <a:spcBef>
                <a:spcPct val="50000"/>
              </a:spcBef>
            </a:pPr>
            <a:r>
              <a:rPr lang="ru-RU" sz="2400" b="1" i="1">
                <a:latin typeface="Bookman Old Style" pitchFamily="18" charset="0"/>
              </a:rPr>
              <a:t>Ответ: </a:t>
            </a:r>
            <a:r>
              <a:rPr lang="ru-RU" sz="2400" b="1" i="1">
                <a:solidFill>
                  <a:srgbClr val="FF0000"/>
                </a:solidFill>
                <a:latin typeface="Bookman Old Style" pitchFamily="18" charset="0"/>
              </a:rPr>
              <a:t>средняя скорость движения </a:t>
            </a:r>
            <a:r>
              <a:rPr lang="ru-RU" sz="2400" b="1" i="1">
                <a:latin typeface="Bookman Old Style" pitchFamily="18" charset="0"/>
              </a:rPr>
              <a:t>72,2 км/ч</a:t>
            </a:r>
            <a:endParaRPr lang="en-US" sz="2400" b="1" i="1">
              <a:latin typeface="Bookman Old Style" pitchFamily="18" charset="0"/>
            </a:endParaRP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500063" y="2600325"/>
            <a:ext cx="8001000" cy="1588"/>
          </a:xfrm>
          <a:prstGeom prst="line">
            <a:avLst/>
          </a:prstGeom>
          <a:ln w="19050" cmpd="sng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AutoShape 43"/>
          <p:cNvSpPr>
            <a:spLocks/>
          </p:cNvSpPr>
          <p:nvPr/>
        </p:nvSpPr>
        <p:spPr bwMode="auto">
          <a:xfrm rot="-5400000">
            <a:off x="7739063" y="2127250"/>
            <a:ext cx="288925" cy="1235075"/>
          </a:xfrm>
          <a:prstGeom prst="leftBrace">
            <a:avLst>
              <a:gd name="adj1" fmla="val 66377"/>
              <a:gd name="adj2" fmla="val 50000"/>
            </a:avLst>
          </a:prstGeom>
          <a:noFill/>
          <a:ln w="22225">
            <a:solidFill>
              <a:srgbClr val="9933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" name="Line 49"/>
          <p:cNvSpPr>
            <a:spLocks noChangeShapeType="1"/>
          </p:cNvSpPr>
          <p:nvPr/>
        </p:nvSpPr>
        <p:spPr bwMode="auto">
          <a:xfrm>
            <a:off x="7494588" y="2171700"/>
            <a:ext cx="863600" cy="0"/>
          </a:xfrm>
          <a:prstGeom prst="line">
            <a:avLst/>
          </a:prstGeom>
          <a:noFill/>
          <a:ln w="22225">
            <a:solidFill>
              <a:srgbClr val="993366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57" name="Text Box 50"/>
          <p:cNvSpPr txBox="1">
            <a:spLocks noChangeArrowheads="1"/>
          </p:cNvSpPr>
          <p:nvPr/>
        </p:nvSpPr>
        <p:spPr bwMode="auto">
          <a:xfrm>
            <a:off x="7215188" y="1714500"/>
            <a:ext cx="1368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i="1">
                <a:solidFill>
                  <a:srgbClr val="006C31"/>
                </a:solidFill>
              </a:rPr>
              <a:t> 30 км/ч</a:t>
            </a:r>
          </a:p>
        </p:txBody>
      </p:sp>
      <p:sp>
        <p:nvSpPr>
          <p:cNvPr id="58" name="Text Box 48"/>
          <p:cNvSpPr txBox="1">
            <a:spLocks noChangeArrowheads="1"/>
          </p:cNvSpPr>
          <p:nvPr/>
        </p:nvSpPr>
        <p:spPr bwMode="auto">
          <a:xfrm>
            <a:off x="7148513" y="2995613"/>
            <a:ext cx="16383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i="1">
                <a:solidFill>
                  <a:srgbClr val="006600"/>
                </a:solidFill>
              </a:rPr>
              <a:t>0,3</a:t>
            </a:r>
            <a:r>
              <a:rPr lang="ru-RU" sz="2400" i="1">
                <a:solidFill>
                  <a:srgbClr val="006C31"/>
                </a:solidFill>
              </a:rPr>
              <a:t> часа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3" grpId="0" animBg="1"/>
      <p:bldP spid="34" grpId="0"/>
      <p:bldP spid="35" grpId="0" animBg="1"/>
      <p:bldP spid="36" grpId="0" animBg="1"/>
      <p:bldP spid="37" grpId="0"/>
      <p:bldP spid="39" grpId="0"/>
      <p:bldP spid="40" grpId="0" animBg="1"/>
      <p:bldP spid="41" grpId="0"/>
      <p:bldP spid="43" grpId="0"/>
      <p:bldP spid="55" grpId="0" animBg="1"/>
      <p:bldP spid="56" grpId="0" animBg="1"/>
      <p:bldP spid="57" grpId="0"/>
      <p:bldP spid="5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63324" y="0"/>
            <a:ext cx="2580675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836712"/>
            <a:ext cx="7581528" cy="1143000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chemeClr val="accent6"/>
                </a:solidFill>
              </a:rPr>
              <a:t>   Трое в лодке, </a:t>
            </a:r>
            <a:br>
              <a:rPr lang="ru-RU" sz="4400" dirty="0" smtClean="0">
                <a:solidFill>
                  <a:schemeClr val="accent6"/>
                </a:solidFill>
              </a:rPr>
            </a:br>
            <a:r>
              <a:rPr lang="ru-RU" sz="4400" dirty="0" smtClean="0">
                <a:solidFill>
                  <a:schemeClr val="accent6"/>
                </a:solidFill>
              </a:rPr>
              <a:t>не считая собаки</a:t>
            </a:r>
            <a:endParaRPr lang="ru-RU" sz="4400" dirty="0">
              <a:solidFill>
                <a:schemeClr val="accent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321496"/>
            <a:ext cx="7776864" cy="4347864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6000" dirty="0" smtClean="0"/>
              <a:t>Джордж спросил:</a:t>
            </a:r>
          </a:p>
          <a:p>
            <a:pPr>
              <a:buNone/>
            </a:pPr>
            <a:r>
              <a:rPr lang="ru-RU" sz="6000" dirty="0" smtClean="0"/>
              <a:t>- В котором часу вас будить, ребята?</a:t>
            </a:r>
          </a:p>
          <a:p>
            <a:pPr>
              <a:buNone/>
            </a:pPr>
            <a:r>
              <a:rPr lang="ru-RU" sz="6000" dirty="0" err="1" smtClean="0"/>
              <a:t>Гаррис</a:t>
            </a:r>
            <a:r>
              <a:rPr lang="ru-RU" sz="6000" dirty="0" smtClean="0"/>
              <a:t> ответил:</a:t>
            </a:r>
          </a:p>
          <a:p>
            <a:pPr>
              <a:buNone/>
            </a:pPr>
            <a:r>
              <a:rPr lang="ru-RU" sz="6000" dirty="0" smtClean="0"/>
              <a:t>- В семь.</a:t>
            </a:r>
          </a:p>
          <a:p>
            <a:pPr>
              <a:buNone/>
            </a:pPr>
            <a:r>
              <a:rPr lang="ru-RU" sz="6000" dirty="0" smtClean="0"/>
              <a:t>Я сказал:</a:t>
            </a:r>
          </a:p>
          <a:p>
            <a:pPr>
              <a:buNone/>
            </a:pPr>
            <a:r>
              <a:rPr lang="ru-RU" sz="6000" dirty="0" smtClean="0"/>
              <a:t>-Нет, в шесть, - потому что собирался еще написать несколько писем.</a:t>
            </a:r>
          </a:p>
          <a:p>
            <a:pPr>
              <a:buNone/>
            </a:pPr>
            <a:r>
              <a:rPr lang="ru-RU" sz="6000" dirty="0" smtClean="0"/>
              <a:t>После некоторого препирательства мы с</a:t>
            </a:r>
          </a:p>
          <a:p>
            <a:pPr>
              <a:buNone/>
            </a:pPr>
            <a:r>
              <a:rPr lang="ru-RU" sz="6000" dirty="0" err="1" smtClean="0"/>
              <a:t>Гаррисом</a:t>
            </a:r>
            <a:r>
              <a:rPr lang="ru-RU" sz="6000" dirty="0" smtClean="0"/>
              <a:t> сошлись на том, чтобы взять</a:t>
            </a:r>
          </a:p>
          <a:p>
            <a:pPr>
              <a:buNone/>
            </a:pPr>
            <a:r>
              <a:rPr lang="ru-RU" sz="6000" dirty="0" smtClean="0"/>
              <a:t>среднее арифметическое, и назначили…</a:t>
            </a:r>
          </a:p>
          <a:p>
            <a:pPr>
              <a:buNone/>
            </a:pPr>
            <a:r>
              <a:rPr lang="ru-RU" sz="6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Решение: (7 + 6) : 2 = 13 : 2 = 6,5(ч.)</a:t>
            </a:r>
          </a:p>
          <a:p>
            <a:pPr algn="ctr">
              <a:buNone/>
            </a:pPr>
            <a:r>
              <a:rPr lang="ru-RU" sz="6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Ответ: на 6ч 30мин.          </a:t>
            </a:r>
            <a:endParaRPr lang="ru-RU" sz="6000" i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16386" name="Picture 2" descr="http://img15.nnm.ru/0/0/7/3/7/994a50f832eba56c8ce21ddbb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2051720" cy="231364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1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8706471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8766685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196752"/>
            <a:ext cx="5786954" cy="5162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196752"/>
            <a:ext cx="8286243" cy="23083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«Чтобы переваривать </a:t>
            </a:r>
          </a:p>
          <a:p>
            <a:pPr algn="ctr">
              <a:defRPr/>
            </a:pPr>
            <a:r>
              <a:rPr lang="ru-RU" sz="48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знания, надо поглощать</a:t>
            </a:r>
          </a:p>
          <a:p>
            <a:pPr algn="ctr">
              <a:defRPr/>
            </a:pPr>
            <a:r>
              <a:rPr lang="ru-RU" sz="48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 их с аппетитом…»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0886" y="4221088"/>
            <a:ext cx="700223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i="1" dirty="0">
                <a:ln w="31550" cmpd="sng">
                  <a:solidFill>
                    <a:schemeClr val="tx1"/>
                  </a:soli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Arial" charset="0"/>
              </a:rPr>
              <a:t>Французский писатель Анатоль Франц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652120" cy="306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9051" y="3068960"/>
            <a:ext cx="7764949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7045" y="620688"/>
            <a:ext cx="9401045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4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620688"/>
            <a:ext cx="8739153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212976"/>
            <a:ext cx="6624736" cy="31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463278"/>
            <a:ext cx="5842992" cy="6394722"/>
          </a:xfrm>
        </p:spPr>
        <p:txBody>
          <a:bodyPr>
            <a:normAutofit/>
          </a:bodyPr>
          <a:lstStyle/>
          <a:p>
            <a:pPr algn="r"/>
            <a:r>
              <a:rPr lang="ru-RU" sz="4900" b="0" i="1" dirty="0" smtClean="0">
                <a:solidFill>
                  <a:schemeClr val="tx1"/>
                </a:solidFill>
                <a:effectLst/>
                <a:latin typeface="+mn-lt"/>
              </a:rPr>
              <a:t>Чтобы научиться </a:t>
            </a:r>
            <a:r>
              <a:rPr lang="ru-RU" sz="4900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думать</a:t>
            </a:r>
            <a:r>
              <a:rPr lang="ru-RU" sz="4900" b="0" i="1" dirty="0" smtClean="0">
                <a:solidFill>
                  <a:schemeClr val="tx1"/>
                </a:solidFill>
                <a:effectLst/>
                <a:latin typeface="+mn-lt"/>
              </a:rPr>
              <a:t>, надо научиться </a:t>
            </a:r>
            <a:r>
              <a:rPr lang="ru-RU" sz="4900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придумывать.</a:t>
            </a:r>
            <a:r>
              <a:rPr lang="ru-RU" sz="4900" b="0" i="1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4900" b="0" i="1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4800" b="0" i="1" dirty="0" err="1" smtClean="0">
                <a:solidFill>
                  <a:schemeClr val="tx1"/>
                </a:solidFill>
                <a:effectLst/>
                <a:latin typeface="+mn-lt"/>
              </a:rPr>
              <a:t>Джанни</a:t>
            </a:r>
            <a:r>
              <a:rPr lang="ru-RU" sz="4800" b="0" i="1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ru-RU" sz="4800" b="0" i="1" dirty="0" err="1" smtClean="0">
                <a:solidFill>
                  <a:schemeClr val="tx1"/>
                </a:solidFill>
                <a:effectLst/>
                <a:latin typeface="+mn-lt"/>
              </a:rPr>
              <a:t>Родари</a:t>
            </a:r>
            <a:endParaRPr lang="ru-RU" sz="4800" b="0" i="1" dirty="0">
              <a:solidFill>
                <a:schemeClr val="tx1"/>
              </a:solidFill>
              <a:effectLst/>
            </a:endParaRPr>
          </a:p>
        </p:txBody>
      </p:sp>
      <p:pic>
        <p:nvPicPr>
          <p:cNvPr id="12290" name="Picture 2" descr="Родари Джанни - его биография и жизнеописа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25488"/>
            <a:ext cx="3005826" cy="400776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67544" y="5733256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/>
              <a:t>Джанни</a:t>
            </a:r>
            <a:r>
              <a:rPr lang="ru-RU" sz="2800" dirty="0" smtClean="0"/>
              <a:t> </a:t>
            </a:r>
            <a:r>
              <a:rPr lang="ru-RU" sz="2800" dirty="0" err="1" smtClean="0"/>
              <a:t>Родари</a:t>
            </a:r>
            <a:r>
              <a:rPr lang="ru-RU" sz="2800" dirty="0" smtClean="0"/>
              <a:t>— известный итальянский детский писатель и журналист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188640"/>
            <a:ext cx="77768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Высказывание великих людей</a:t>
            </a:r>
            <a:endParaRPr lang="ru-RU" sz="4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3-tub-ru.yandex.net/i?id=339370935-06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91072" cy="21328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69269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i="1" u="sng" dirty="0" smtClean="0">
                <a:solidFill>
                  <a:srgbClr val="FF0000"/>
                </a:solidFill>
              </a:rPr>
              <a:t>C</a:t>
            </a:r>
            <a:r>
              <a:rPr lang="ru-RU" sz="4400" b="1" i="1" u="sng" dirty="0" smtClean="0">
                <a:solidFill>
                  <a:srgbClr val="FF0000"/>
                </a:solidFill>
              </a:rPr>
              <a:t>ООБРАЖАЙ! ПРИДУМЫВАЙ!</a:t>
            </a:r>
            <a:br>
              <a:rPr lang="ru-RU" sz="4400" b="1" i="1" u="sng" dirty="0" smtClean="0">
                <a:solidFill>
                  <a:srgbClr val="FF0000"/>
                </a:solidFill>
              </a:rPr>
            </a:br>
            <a:endParaRPr lang="ru-RU" b="1" u="sng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7056784" cy="49685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500" b="1" i="1" dirty="0" smtClean="0"/>
              <a:t>             Среднее арифметическое: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Велосипеда и мотоцикла      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Трамвая и поезда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Апельсина и лимона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Туфельки и сапога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Пианино и баяна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Девушки и рыбы 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Портфеля и рюкзака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Носка и чулка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508104" y="2549128"/>
            <a:ext cx="302433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900" b="1" i="1" dirty="0" smtClean="0">
                <a:solidFill>
                  <a:srgbClr val="008000"/>
                </a:solidFill>
              </a:rPr>
              <a:t>Мопед</a:t>
            </a:r>
          </a:p>
          <a:p>
            <a:r>
              <a:rPr lang="ru-RU" sz="2900" b="1" i="1" dirty="0" smtClean="0">
                <a:solidFill>
                  <a:srgbClr val="008000"/>
                </a:solidFill>
              </a:rPr>
              <a:t>Электричка</a:t>
            </a:r>
          </a:p>
          <a:p>
            <a:r>
              <a:rPr lang="ru-RU" sz="2900" b="1" i="1" dirty="0" smtClean="0">
                <a:solidFill>
                  <a:srgbClr val="008000"/>
                </a:solidFill>
              </a:rPr>
              <a:t>Грейпфрут</a:t>
            </a:r>
          </a:p>
          <a:p>
            <a:r>
              <a:rPr lang="ru-RU" sz="2900" b="1" i="1" dirty="0" smtClean="0">
                <a:solidFill>
                  <a:srgbClr val="008000"/>
                </a:solidFill>
              </a:rPr>
              <a:t>Ботинок</a:t>
            </a:r>
          </a:p>
          <a:p>
            <a:r>
              <a:rPr lang="ru-RU" sz="2900" b="1" i="1" dirty="0" smtClean="0">
                <a:solidFill>
                  <a:srgbClr val="008000"/>
                </a:solidFill>
              </a:rPr>
              <a:t>Аккордеон</a:t>
            </a:r>
          </a:p>
          <a:p>
            <a:r>
              <a:rPr lang="ru-RU" sz="2900" b="1" i="1" dirty="0" smtClean="0">
                <a:solidFill>
                  <a:srgbClr val="008000"/>
                </a:solidFill>
              </a:rPr>
              <a:t>Русалка</a:t>
            </a:r>
          </a:p>
          <a:p>
            <a:r>
              <a:rPr lang="ru-RU" sz="2900" b="1" i="1" dirty="0" smtClean="0">
                <a:solidFill>
                  <a:srgbClr val="008000"/>
                </a:solidFill>
              </a:rPr>
              <a:t>Ранец</a:t>
            </a:r>
          </a:p>
          <a:p>
            <a:r>
              <a:rPr lang="ru-RU" sz="2900" b="1" i="1" dirty="0" smtClean="0">
                <a:solidFill>
                  <a:srgbClr val="008000"/>
                </a:solidFill>
              </a:rPr>
              <a:t>Гольф</a:t>
            </a:r>
          </a:p>
          <a:p>
            <a:endParaRPr lang="ru-RU" sz="2800" dirty="0"/>
          </a:p>
        </p:txBody>
      </p:sp>
      <p:pic>
        <p:nvPicPr>
          <p:cNvPr id="5" name="Picture 5" descr="Рисунок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2780928"/>
            <a:ext cx="2057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7290" y="428604"/>
            <a:ext cx="59190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00B050"/>
                </a:solidFill>
              </a:rPr>
              <a:t>ФИЗКУЛЬТМИНУТКА</a:t>
            </a:r>
            <a:endParaRPr lang="ru-RU" sz="4400" dirty="0">
              <a:solidFill>
                <a:srgbClr val="00B050"/>
              </a:solidFill>
            </a:endParaRPr>
          </a:p>
        </p:txBody>
      </p:sp>
      <p:pic>
        <p:nvPicPr>
          <p:cNvPr id="5" name="Высоцкий. Заряд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39552" y="548680"/>
            <a:ext cx="304800" cy="304800"/>
          </a:xfrm>
          <a:prstGeom prst="rect">
            <a:avLst/>
          </a:prstGeom>
        </p:spPr>
      </p:pic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1340768"/>
            <a:ext cx="4233238" cy="4970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3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507288" cy="1700808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accent1"/>
                </a:solidFill>
                <a:latin typeface="+mn-lt"/>
              </a:rPr>
              <a:t>Исследовательская работа</a:t>
            </a:r>
            <a:endParaRPr lang="ru-RU" sz="44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23728" y="1268760"/>
            <a:ext cx="6768752" cy="5040560"/>
          </a:xfrm>
        </p:spPr>
        <p:txBody>
          <a:bodyPr>
            <a:normAutofit/>
          </a:bodyPr>
          <a:lstStyle/>
          <a:p>
            <a:pPr marL="651510" indent="-514350">
              <a:buNone/>
            </a:pPr>
            <a:r>
              <a:rPr lang="ru-RU" dirty="0" smtClean="0"/>
              <a:t>   </a:t>
            </a:r>
          </a:p>
          <a:p>
            <a:pPr marL="651510" indent="-514350">
              <a:buNone/>
            </a:pPr>
            <a:r>
              <a:rPr lang="ru-RU" dirty="0" smtClean="0"/>
              <a:t>1.  Вычислить среднее значение длины пяди сотрудников группы (пары), выразить в сантиметрах</a:t>
            </a:r>
          </a:p>
          <a:p>
            <a:pPr marL="651510" indent="-514350">
              <a:buNone/>
            </a:pPr>
            <a:endParaRPr lang="ru-RU" dirty="0" smtClean="0"/>
          </a:p>
          <a:p>
            <a:pPr marL="651510" indent="-514350">
              <a:buNone/>
            </a:pPr>
            <a:r>
              <a:rPr lang="ru-RU" dirty="0" smtClean="0"/>
              <a:t>2.  Верно ли, что длина среднего пальца вашей руки есть среднее арифметическое длин всех пальцев руки?</a:t>
            </a:r>
            <a:endParaRPr lang="ru-RU" dirty="0"/>
          </a:p>
        </p:txBody>
      </p:sp>
      <p:pic>
        <p:nvPicPr>
          <p:cNvPr id="32770" name="Picture 2" descr="http://im4-tub-ru.yandex.net/i?id=178189593-24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2016224" cy="1440160"/>
          </a:xfrm>
          <a:prstGeom prst="rect">
            <a:avLst/>
          </a:prstGeom>
          <a:noFill/>
        </p:spPr>
      </p:pic>
      <p:pic>
        <p:nvPicPr>
          <p:cNvPr id="32774" name="Picture 6" descr="http://im8-tub-ru.yandex.net/i?id=34373329-10-72&amp;n=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068960"/>
            <a:ext cx="2016224" cy="1428750"/>
          </a:xfrm>
          <a:prstGeom prst="rect">
            <a:avLst/>
          </a:prstGeom>
          <a:noFill/>
        </p:spPr>
      </p:pic>
      <p:pic>
        <p:nvPicPr>
          <p:cNvPr id="32778" name="Picture 10" descr="http://im6-tub-ru.yandex.net/i?id=223356231-52-72&amp;n=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653136"/>
            <a:ext cx="1872208" cy="2016224"/>
          </a:xfrm>
          <a:prstGeom prst="rect">
            <a:avLst/>
          </a:prstGeom>
          <a:noFill/>
        </p:spPr>
      </p:pic>
      <p:pic>
        <p:nvPicPr>
          <p:cNvPr id="32781" name="Picture 13"/>
          <p:cNvPicPr>
            <a:picLocks noChangeAspect="1" noChangeArrowheads="1"/>
          </p:cNvPicPr>
          <p:nvPr/>
        </p:nvPicPr>
        <p:blipFill>
          <a:blip r:embed="rId5" cstate="print">
            <a:lum bright="-43000"/>
          </a:blip>
          <a:stretch>
            <a:fillRect/>
          </a:stretch>
        </p:blipFill>
        <p:spPr bwMode="auto">
          <a:xfrm>
            <a:off x="7020272" y="5301208"/>
            <a:ext cx="1584176" cy="13978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920880" cy="2160240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chemeClr val="accent1"/>
                </a:solidFill>
              </a:rPr>
              <a:t/>
            </a:r>
            <a:br>
              <a:rPr lang="ru-RU" dirty="0" smtClean="0">
                <a:solidFill>
                  <a:schemeClr val="accent1"/>
                </a:solidFill>
              </a:rPr>
            </a:br>
            <a:r>
              <a:rPr lang="ru-RU" dirty="0" smtClean="0">
                <a:solidFill>
                  <a:schemeClr val="accent1"/>
                </a:solidFill>
              </a:rPr>
              <a:t>Инженер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636912"/>
            <a:ext cx="9144000" cy="188789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В сентябре инженер </a:t>
            </a:r>
            <a:r>
              <a:rPr lang="ru-RU" sz="2800" dirty="0"/>
              <a:t>получил зарплату 20,2 тысячи рублей, в октябре 19,8 тысяч рублей, а в ноябре 20 тысяч рублей. Сколько тысяч рублей </a:t>
            </a:r>
            <a:r>
              <a:rPr lang="ru-RU" sz="2800" dirty="0" smtClean="0"/>
              <a:t>в </a:t>
            </a:r>
            <a:r>
              <a:rPr lang="ru-RU" sz="2800" dirty="0"/>
              <a:t>среднем </a:t>
            </a:r>
            <a:r>
              <a:rPr lang="ru-RU" sz="2800" dirty="0" smtClean="0"/>
              <a:t>получает инженер </a:t>
            </a:r>
            <a:r>
              <a:rPr lang="ru-RU" sz="2800" dirty="0"/>
              <a:t>в месяц</a:t>
            </a:r>
            <a:r>
              <a:rPr lang="ru-RU" sz="2800" dirty="0" smtClean="0"/>
              <a:t>?</a:t>
            </a:r>
            <a:endParaRPr lang="ru-RU" dirty="0"/>
          </a:p>
        </p:txBody>
      </p:sp>
      <p:pic>
        <p:nvPicPr>
          <p:cNvPr id="5" name="Picture 18" descr="Картинка 424 из 2948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627810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1520" y="4581128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Решение</a:t>
            </a:r>
          </a:p>
          <a:p>
            <a:pPr algn="ctr"/>
            <a:r>
              <a:rPr lang="ru-RU" sz="3200" dirty="0" smtClean="0"/>
              <a:t>(20,2 + 19,8 + 20) : 3 = 20  </a:t>
            </a:r>
          </a:p>
          <a:p>
            <a:pPr algn="ctr"/>
            <a:r>
              <a:rPr lang="ru-RU" sz="3200" dirty="0" smtClean="0"/>
              <a:t>Ответ: 20 тыс. руб. = 20 000 руб.    </a:t>
            </a:r>
            <a:endParaRPr lang="ru-RU" sz="3200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2088232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chemeClr val="accent1"/>
                </a:solidFill>
              </a:rPr>
              <a:t/>
            </a:r>
            <a:br>
              <a:rPr lang="ru-RU" dirty="0" smtClean="0">
                <a:solidFill>
                  <a:schemeClr val="accent1"/>
                </a:solidFill>
              </a:rPr>
            </a:br>
            <a:r>
              <a:rPr lang="ru-RU" dirty="0" smtClean="0">
                <a:solidFill>
                  <a:schemeClr val="accent1"/>
                </a:solidFill>
              </a:rPr>
              <a:t>Агроном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492896"/>
            <a:ext cx="9144000" cy="2376264"/>
          </a:xfrm>
          <a:ln w="38100">
            <a:solidFill>
              <a:schemeClr val="accent1"/>
            </a:solidFill>
          </a:ln>
        </p:spPr>
        <p:txBody>
          <a:bodyPr/>
          <a:lstStyle/>
          <a:p>
            <a:pPr>
              <a:buNone/>
            </a:pPr>
            <a:r>
              <a:rPr lang="ru-RU" dirty="0" smtClean="0"/>
              <a:t>  В 2011 году урожайность поля составила 3,6 тонны, пшеницы, в 2012 году 3,2 тонны, в 2013 году 4 тонны. Чему равна  средняя урожайность данного поля?</a:t>
            </a:r>
          </a:p>
          <a:p>
            <a:endParaRPr lang="ru-RU" dirty="0"/>
          </a:p>
        </p:txBody>
      </p:sp>
      <p:pic>
        <p:nvPicPr>
          <p:cNvPr id="30722" name="Picture 2" descr="http://s52.radikal.ru/i135/1209/c7/56c2215bf84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5008675" cy="24928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4941168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Решение</a:t>
            </a:r>
          </a:p>
          <a:p>
            <a:pPr algn="ctr"/>
            <a:r>
              <a:rPr lang="ru-RU" sz="3200" dirty="0" smtClean="0"/>
              <a:t>(3,6 + 3,2 + 4) : 3 = 3,6</a:t>
            </a:r>
          </a:p>
          <a:p>
            <a:pPr algn="ctr"/>
            <a:r>
              <a:rPr lang="ru-RU" sz="3200" dirty="0" smtClean="0"/>
              <a:t>Ответ: 3,6 т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/>
                </a:solidFill>
                <a:hlinkClick r:id="rId2" action="ppaction://hlinkfile"/>
              </a:rPr>
              <a:t>Фигуристка</a:t>
            </a:r>
            <a:br>
              <a:rPr lang="ru-RU" dirty="0" smtClean="0">
                <a:solidFill>
                  <a:schemeClr val="accent1"/>
                </a:solidFill>
                <a:hlinkClick r:id="rId2" action="ppaction://hlinkfile"/>
              </a:rPr>
            </a:b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36912"/>
            <a:ext cx="8352928" cy="2160240"/>
          </a:xfrm>
          <a:ln w="381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90488" indent="269875" algn="just">
              <a:buNone/>
            </a:pPr>
            <a:r>
              <a:rPr lang="ru-RU" dirty="0" smtClean="0"/>
              <a:t> П</a:t>
            </a:r>
            <a:r>
              <a:rPr lang="ru-RU" sz="3000" dirty="0" smtClean="0"/>
              <a:t>о фигурному катанию фигуристке поставили следующие оценки: </a:t>
            </a:r>
          </a:p>
          <a:p>
            <a:pPr marL="90488" indent="269875" algn="just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5,7;  5,9;  6,0;  5,6;  5,8.</a:t>
            </a:r>
            <a:r>
              <a:rPr lang="ru-RU" sz="3000" dirty="0" smtClean="0"/>
              <a:t> Какую среднюю оценку она получит?</a:t>
            </a:r>
          </a:p>
          <a:p>
            <a:endParaRPr lang="ru-RU" dirty="0"/>
          </a:p>
        </p:txBody>
      </p:sp>
      <p:pic>
        <p:nvPicPr>
          <p:cNvPr id="29698" name="Picture 2" descr="http://im5-tub-ru.yandex.net/i?id=263714480-67-72&amp;n=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0"/>
            <a:ext cx="2520280" cy="261165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9552" y="4725144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Решение</a:t>
            </a:r>
          </a:p>
          <a:p>
            <a:pPr algn="ctr"/>
            <a:r>
              <a:rPr lang="ru-RU" sz="3200" dirty="0" smtClean="0"/>
              <a:t>(5,7 + 5,9 + 6,0 + 5,6 + 5,8) : 5 = 5,8</a:t>
            </a:r>
          </a:p>
          <a:p>
            <a:pPr algn="ctr"/>
            <a:r>
              <a:rPr lang="ru-RU" sz="3200" dirty="0" smtClean="0"/>
              <a:t>Ответ: 5,8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45" name="Object 25"/>
          <p:cNvGraphicFramePr>
            <a:graphicFrameLocks noGrp="1" noChangeAspect="1"/>
          </p:cNvGraphicFramePr>
          <p:nvPr>
            <p:ph sz="half" idx="1"/>
          </p:nvPr>
        </p:nvGraphicFramePr>
        <p:xfrm>
          <a:off x="230188" y="1143000"/>
          <a:ext cx="1049337" cy="1295400"/>
        </p:xfrm>
        <a:graphic>
          <a:graphicData uri="http://schemas.openxmlformats.org/presentationml/2006/ole">
            <p:oleObj spid="_x0000_s22534" name="Формула" r:id="rId3" imgW="5266440" imgH="6499800" progId="Equation.3">
              <p:embed/>
            </p:oleObj>
          </a:graphicData>
        </a:graphic>
      </p:graphicFrame>
      <p:pic>
        <p:nvPicPr>
          <p:cNvPr id="5148" name="Picture 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838200"/>
            <a:ext cx="2051050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49" name="Picture 2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2971800"/>
            <a:ext cx="152400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50" name="Picture 3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914400"/>
            <a:ext cx="1447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51" name="Picture 3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9000" y="1219200"/>
            <a:ext cx="11430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52" name="Picture 3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" y="2743200"/>
            <a:ext cx="117951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59" name="Picture 3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76056" y="2564904"/>
            <a:ext cx="14446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60" name="Picture 4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2600" y="2971800"/>
            <a:ext cx="2971800" cy="14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61" name="Picture 4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57600" y="1143000"/>
            <a:ext cx="14859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286512" y="4643446"/>
            <a:ext cx="2672961" cy="197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188640"/>
            <a:ext cx="5061248" cy="18722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1"/>
                </a:solidFill>
              </a:rPr>
              <a:t>Турист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348880"/>
            <a:ext cx="9144000" cy="2232248"/>
          </a:xfrm>
          <a:ln w="381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Группа шла пешком  6ч со скоростью 5 </a:t>
            </a:r>
            <a:r>
              <a:rPr lang="ru-RU" dirty="0" err="1" smtClean="0"/>
              <a:t>км\ч</a:t>
            </a:r>
            <a:r>
              <a:rPr lang="ru-RU" dirty="0" smtClean="0"/>
              <a:t> и </a:t>
            </a:r>
          </a:p>
          <a:p>
            <a:pPr algn="just">
              <a:buNone/>
            </a:pPr>
            <a:r>
              <a:rPr lang="ru-RU" dirty="0" smtClean="0"/>
              <a:t>2ч ехала  на автомашине со скоростью 45 </a:t>
            </a:r>
            <a:r>
              <a:rPr lang="ru-RU" dirty="0" err="1" smtClean="0"/>
              <a:t>км\ч</a:t>
            </a:r>
            <a:r>
              <a:rPr lang="ru-RU" dirty="0" smtClean="0"/>
              <a:t>.</a:t>
            </a:r>
          </a:p>
          <a:p>
            <a:pPr algn="just">
              <a:buNone/>
            </a:pPr>
            <a:r>
              <a:rPr lang="ru-RU" dirty="0" smtClean="0"/>
              <a:t>Найдите среднюю скорость движения туристов </a:t>
            </a:r>
          </a:p>
          <a:p>
            <a:pPr algn="just">
              <a:buNone/>
            </a:pPr>
            <a:r>
              <a:rPr lang="ru-RU" dirty="0" smtClean="0"/>
              <a:t>на всем пути.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7650" name="Picture 2" descr="http://im0-tub-ru.yandex.net/i?id=512048173-08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984104" cy="234888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0"/>
            <a:ext cx="3131840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9512" y="4509120"/>
            <a:ext cx="878497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Решение 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 = v· t</a:t>
            </a:r>
            <a:endParaRPr lang="ru-RU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(5· 6 + 45 · 2) : (6 + 2) = (30 + 90) : 8 = 120 : 8 = 15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Ответ: 15 км/ч</a:t>
            </a:r>
            <a:endParaRPr lang="en-US" sz="3200" i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1"/>
          <p:cNvSpPr>
            <a:spLocks noChangeArrowheads="1"/>
          </p:cNvSpPr>
          <p:nvPr/>
        </p:nvSpPr>
        <p:spPr bwMode="auto">
          <a:xfrm>
            <a:off x="0" y="856357"/>
            <a:ext cx="896448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ТЕСТ ПО ТЕМЕ: “СРЕДНЕЕ АРИФМЕТИЧЕСКОЕ”.</a:t>
            </a:r>
            <a:endParaRPr kumimoji="0" lang="ru-RU" sz="2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Найдите среднее арифметическое чисел 1,5 и 2,3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60363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а) 1,9;         б) 3,8;          в) 3.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Среднее арифметическое чисел 2, 4, 6, и 0 равно: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60363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а) 3;            б) 6;             в) 4.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60363" marR="0" lvl="0" indent="-360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Незнайка по математике получил следующие оценки 5, 3, 1, 4, 4, 1. Найдите среднюю оценку Незнайки.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60363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а) 3;            б) 4;             в) 5.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69875" marR="0" lvl="0" indent="-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 Вини - Пух съел 18 конфет, Пятачок - 9 конфет, Кролик - 3 конфеты. Сколько конфет в среднем съел каждый?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60363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а) 12;          б) 5;             в) 10.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 Найдите среднее арифметическое чисел: 20,22 и 18,26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60363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а) 23,78;     б) 19,24;      в) 12,43.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691680" y="1124744"/>
          <a:ext cx="6408710" cy="2016224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281742"/>
                <a:gridCol w="1281742"/>
                <a:gridCol w="1281742"/>
                <a:gridCol w="1281742"/>
                <a:gridCol w="1281742"/>
              </a:tblGrid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ru-RU" sz="6600" dirty="0"/>
                        <a:t>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/>
                        <a:t>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/>
                        <a:t>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dirty="0"/>
                        <a:t>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/>
                        <a:t>5</a:t>
                      </a:r>
                    </a:p>
                  </a:txBody>
                  <a:tcPr marL="0" marR="0" marT="0" marB="0"/>
                </a:tc>
              </a:tr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ru-RU" sz="6600"/>
                        <a:t>а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/>
                        <a:t>а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/>
                        <a:t>а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dirty="0"/>
                        <a:t>в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dirty="0"/>
                        <a:t>б</a:t>
                      </a: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§ 36, вопросы 1-2,</a:t>
            </a:r>
          </a:p>
          <a:p>
            <a:pPr>
              <a:buNone/>
            </a:pP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 № 1034, 1038, 1052</a:t>
            </a:r>
          </a:p>
          <a:p>
            <a:pPr>
              <a:buNone/>
            </a:pPr>
            <a:endParaRPr lang="ru-RU" sz="6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6600" i="1" dirty="0" smtClean="0">
                <a:latin typeface="Times New Roman" pitchFamily="18" charset="0"/>
                <a:cs typeface="Times New Roman" pitchFamily="18" charset="0"/>
              </a:rPr>
              <a:t>Творческое задание на следующий урок: определить средний </a:t>
            </a:r>
            <a:r>
              <a:rPr lang="ru-RU" sz="6600" i="1" u="sng" dirty="0" smtClean="0">
                <a:latin typeface="Times New Roman" pitchFamily="18" charset="0"/>
                <a:cs typeface="Times New Roman" pitchFamily="18" charset="0"/>
              </a:rPr>
              <a:t>рост, возраст </a:t>
            </a:r>
            <a:r>
              <a:rPr lang="ru-RU" sz="6600" i="1" dirty="0" smtClean="0">
                <a:latin typeface="Times New Roman" pitchFamily="18" charset="0"/>
                <a:cs typeface="Times New Roman" pitchFamily="18" charset="0"/>
              </a:rPr>
              <a:t>своей семьи.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3131840" y="1340768"/>
            <a:ext cx="5832648" cy="30963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1376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Рано или поздно всякая правильная</a:t>
            </a:r>
          </a:p>
          <a:p>
            <a:pPr algn="ctr"/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математическая идея</a:t>
            </a:r>
          </a:p>
          <a:p>
            <a:pPr algn="ctr"/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находит применение в том или ином деле.</a:t>
            </a:r>
          </a:p>
          <a:p>
            <a:pPr algn="ctr"/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А.Н.Крылов</a:t>
            </a:r>
          </a:p>
        </p:txBody>
      </p:sp>
      <p:pic>
        <p:nvPicPr>
          <p:cNvPr id="5" name="Picture 4" descr="http://im3-tub-ru.yandex.net/i?id=429299549-39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2736304" cy="34783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363272" cy="1143000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accent1"/>
                </a:solidFill>
              </a:rPr>
              <a:t>Выбери верное утверждение</a:t>
            </a:r>
            <a:endParaRPr lang="ru-RU" sz="4400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556792"/>
            <a:ext cx="8229600" cy="4709160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latin typeface="Bookman Old Style" pitchFamily="18" charset="0"/>
              </a:rPr>
              <a:t>1. Среднее арифметическое чисел- это сумма этих чисел.</a:t>
            </a:r>
          </a:p>
          <a:p>
            <a:pPr>
              <a:buNone/>
            </a:pPr>
            <a:r>
              <a:rPr lang="ru-RU" b="1" i="1" dirty="0" smtClean="0">
                <a:latin typeface="Bookman Old Style" pitchFamily="18" charset="0"/>
              </a:rPr>
              <a:t>2. Среднее арифметическое чисел – это частное суммы этим чисел на их количество.</a:t>
            </a:r>
          </a:p>
          <a:p>
            <a:pPr>
              <a:buNone/>
            </a:pPr>
            <a:r>
              <a:rPr lang="ru-RU" b="1" i="1" dirty="0" smtClean="0">
                <a:latin typeface="Bookman Old Style" pitchFamily="18" charset="0"/>
              </a:rPr>
              <a:t>3. Среднее арифметическое чисел – это произведение суммы этих чисел на их количество.</a:t>
            </a:r>
          </a:p>
          <a:p>
            <a:endParaRPr lang="ru-RU" dirty="0"/>
          </a:p>
        </p:txBody>
      </p:sp>
      <p:pic>
        <p:nvPicPr>
          <p:cNvPr id="4" name="Рисунок 3" descr="думаю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29422" y="4714860"/>
            <a:ext cx="2214578" cy="2143140"/>
          </a:xfrm>
          <a:prstGeom prst="rect">
            <a:avLst/>
          </a:prstGeom>
        </p:spPr>
      </p:pic>
      <p:sp>
        <p:nvSpPr>
          <p:cNvPr id="5" name="Выноска-облако 4"/>
          <p:cNvSpPr/>
          <p:nvPr/>
        </p:nvSpPr>
        <p:spPr>
          <a:xfrm>
            <a:off x="7786678" y="1628800"/>
            <a:ext cx="1357322" cy="2398598"/>
          </a:xfrm>
          <a:prstGeom prst="cloudCallout">
            <a:avLst>
              <a:gd name="adj1" fmla="val -15059"/>
              <a:gd name="adj2" fmla="val 87552"/>
            </a:avLst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60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?</a:t>
            </a:r>
          </a:p>
          <a:p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0325" y="620713"/>
            <a:ext cx="6096000" cy="3657600"/>
          </a:xfrm>
        </p:spPr>
        <p:txBody>
          <a:bodyPr>
            <a:normAutofit fontScale="92500" lnSpcReduction="20000"/>
          </a:bodyPr>
          <a:lstStyle/>
          <a:p>
            <a:pPr marL="18288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4800" b="1" dirty="0">
                <a:latin typeface="Monotype Corsiva" pitchFamily="66" charset="0"/>
              </a:rPr>
              <a:t>Чтоб среднее арифметическое чисел </a:t>
            </a:r>
          </a:p>
          <a:p>
            <a:pPr marL="18288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4800" b="1" dirty="0">
                <a:latin typeface="Monotype Corsiva" pitchFamily="66" charset="0"/>
              </a:rPr>
              <a:t>вам определить</a:t>
            </a:r>
          </a:p>
          <a:p>
            <a:pPr marL="18288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4800" b="1" dirty="0">
                <a:latin typeface="Monotype Corsiva" pitchFamily="66" charset="0"/>
              </a:rPr>
              <a:t>Вам надо </a:t>
            </a:r>
            <a:r>
              <a:rPr lang="ru-RU" sz="4800" b="1" u="sng" dirty="0">
                <a:solidFill>
                  <a:srgbClr val="FF0000"/>
                </a:solidFill>
                <a:latin typeface="Monotype Corsiva" pitchFamily="66" charset="0"/>
              </a:rPr>
              <a:t>сумму</a:t>
            </a:r>
            <a:r>
              <a:rPr lang="ru-RU" sz="4800" b="1" dirty="0">
                <a:latin typeface="Monotype Corsiva" pitchFamily="66" charset="0"/>
              </a:rPr>
              <a:t> этих чисел На их </a:t>
            </a:r>
            <a:r>
              <a:rPr lang="ru-RU" sz="4800" b="1" u="sng" dirty="0">
                <a:solidFill>
                  <a:srgbClr val="FF0000"/>
                </a:solidFill>
                <a:latin typeface="Monotype Corsiva" pitchFamily="66" charset="0"/>
              </a:rPr>
              <a:t>количество </a:t>
            </a:r>
            <a:r>
              <a:rPr lang="ru-RU" sz="4800" b="1" dirty="0">
                <a:latin typeface="Monotype Corsiva" pitchFamily="66" charset="0"/>
              </a:rPr>
              <a:t>разделить!</a:t>
            </a:r>
          </a:p>
          <a:p>
            <a:pPr marL="274320" indent="-256032"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9459" name="Picture 7" descr="Челове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963" y="3024188"/>
            <a:ext cx="3240087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1520" y="1052736"/>
          <a:ext cx="8640960" cy="52553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4627"/>
                <a:gridCol w="5916333"/>
              </a:tblGrid>
              <a:tr h="158417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ЖЕЛТАЯ ЗВЕЗДА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если вы усвоили материал и  полностью можете  применять при выполнении заданий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2028791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ЗЕЛЕНАЯ ЗВЕЗДА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если вы частично усвоили материал, но затрудняетесь в применении при выполнении заданий</a:t>
                      </a:r>
                    </a:p>
                    <a:p>
                      <a:endParaRPr lang="ru-RU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642354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КРАСНАЯ ЗВЕЗДА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если вы не усвоили материал и  не можете  применять при выполнении заданий</a:t>
                      </a:r>
                    </a:p>
                    <a:p>
                      <a:endParaRPr lang="ru-RU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251520" y="764704"/>
            <a:ext cx="91440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Продолжите высказывания об уроке.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1.	Самым интересным на уроке для меня было....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2.	Я научился (научилась) ... 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3.	Я хотел(а) бы ещё узнать ....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4.	Мне понравилось ... 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5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Мне не понравилось ... 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5"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556792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СПАСИБО ЗА УРОК!</a:t>
            </a:r>
            <a:br>
              <a:rPr lang="ru-RU" sz="6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УДАЧНОГО ДНЯ!</a:t>
            </a:r>
            <a:endParaRPr lang="ru-RU" sz="6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D:\УРОКИ\Кругова Г А курсы 9.03- 19.03. 2011\Аниме_рисунки\5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645024"/>
            <a:ext cx="6660739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3"/>
          <p:cNvSpPr>
            <a:spLocks noChangeArrowheads="1"/>
          </p:cNvSpPr>
          <p:nvPr/>
        </p:nvSpPr>
        <p:spPr bwMode="auto">
          <a:xfrm>
            <a:off x="1397000" y="1412875"/>
            <a:ext cx="5453063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1) (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4,13+3,87)·11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=</a:t>
            </a:r>
          </a:p>
          <a:p>
            <a:pPr>
              <a:lnSpc>
                <a:spcPct val="150000"/>
              </a:lnSpc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2) 3,6:6 + 4,4=</a:t>
            </a:r>
          </a:p>
          <a:p>
            <a:pPr>
              <a:lnSpc>
                <a:spcPct val="150000"/>
              </a:lnSpc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3) (20 - 0,2) : 9=</a:t>
            </a:r>
          </a:p>
          <a:p>
            <a:pPr>
              <a:lnSpc>
                <a:spcPct val="150000"/>
              </a:lnSpc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12·0,1+0,8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=</a:t>
            </a:r>
          </a:p>
          <a:p>
            <a:pPr>
              <a:lnSpc>
                <a:spcPct val="150000"/>
              </a:lnSpc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5) 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42,1·10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– 241=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59632" y="836712"/>
            <a:ext cx="4968552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Вычисли: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76672"/>
            <a:ext cx="8712968" cy="5328592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Притча.</a:t>
            </a:r>
            <a:r>
              <a:rPr lang="ru-RU" sz="3600" dirty="0" smtClean="0"/>
              <a:t> «Жил мудрец, который знал все. Один человек захотел доказать, что мудрец знает не все. Зажав в ладонях бабочку, он спросил: «Скажи, мудрец, какая бабочка у меня в руках: мертвая или живая?» А сам думает: «Скажет живая – я ее </a:t>
            </a:r>
            <a:r>
              <a:rPr lang="ru-RU" sz="3600" dirty="0" err="1" smtClean="0"/>
              <a:t>умертвлю</a:t>
            </a:r>
            <a:r>
              <a:rPr lang="ru-RU" sz="3600" dirty="0" smtClean="0"/>
              <a:t>, скажет мертвая – выпущу». Мудрец, подумав, ответил: «Все в твоих руках».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3"/>
          <p:cNvSpPr>
            <a:spLocks noChangeArrowheads="1"/>
          </p:cNvSpPr>
          <p:nvPr/>
        </p:nvSpPr>
        <p:spPr bwMode="auto">
          <a:xfrm>
            <a:off x="971600" y="908720"/>
            <a:ext cx="6624736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1) (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4,13+3,87)·11=88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2) 3,6:6 + 4,4=5</a:t>
            </a:r>
          </a:p>
          <a:p>
            <a:pPr>
              <a:lnSpc>
                <a:spcPct val="150000"/>
              </a:lnSpc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3) (20 - 0,2) : 9=2,2</a:t>
            </a:r>
          </a:p>
          <a:p>
            <a:pPr>
              <a:lnSpc>
                <a:spcPct val="150000"/>
              </a:lnSpc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12·0,1+0,8=2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5) 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42,1·10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241=180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692696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 dirty="0" smtClean="0">
                <a:ea typeface="NSimSun" pitchFamily="49" charset="-122"/>
              </a:rPr>
              <a:t>Классная работа</a:t>
            </a:r>
            <a:endParaRPr lang="ru-RU" sz="3600" i="1" dirty="0">
              <a:ea typeface="NSimSun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96200" y="692696"/>
            <a:ext cx="16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 dirty="0" smtClean="0">
                <a:ea typeface="NSimSun" pitchFamily="49" charset="-122"/>
              </a:rPr>
              <a:t>22.04.</a:t>
            </a:r>
            <a:endParaRPr lang="ru-RU" sz="3600" i="1" dirty="0">
              <a:ea typeface="NSimSun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52536" y="1268760"/>
            <a:ext cx="9396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700" i="1" dirty="0" smtClean="0">
                <a:ea typeface="NSimSun" pitchFamily="49" charset="-122"/>
              </a:rPr>
              <a:t>Среднее арифметическое. Среднее значение величины.</a:t>
            </a:r>
            <a:endParaRPr lang="ru-RU" sz="2700" i="1" dirty="0">
              <a:ea typeface="NSimSun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683568" y="764704"/>
            <a:ext cx="4608512" cy="6093296"/>
          </a:xfrm>
          <a:prstGeom prst="rect">
            <a:avLst/>
          </a:prstGeom>
          <a:scene3d>
            <a:camera prst="isometricOffAxis2Left"/>
            <a:lightRig rig="flat" dir="tl">
              <a:rot lat="0" lon="0" rev="6600000"/>
            </a:lightRig>
          </a:scene3d>
          <a:sp3d>
            <a:bevelT/>
          </a:sp3d>
        </p:spPr>
        <p:txBody>
          <a:bodyPr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ЧТО?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 w="11430"/>
              <a:solidFill>
                <a:schemeClr val="accent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КАК?</a:t>
            </a:r>
            <a:endParaRPr kumimoji="0" lang="ru-RU" sz="3200" b="1" i="0" u="none" strike="noStrike" kern="1200" cap="none" spc="0" normalizeH="0" baseline="0" noProof="0" dirty="0" smtClean="0">
              <a:ln w="11430"/>
              <a:solidFill>
                <a:schemeClr val="accent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ru-RU" sz="4800" b="1" i="0" u="none" strike="noStrike" kern="1200" cap="none" spc="0" normalizeH="0" baseline="0" noProof="0" dirty="0" smtClean="0">
              <a:ln w="11430"/>
              <a:solidFill>
                <a:schemeClr val="accent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ГДЕ?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836712"/>
            <a:ext cx="6480720" cy="10668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accent1"/>
                </a:solidFill>
              </a:rPr>
              <a:t>Из истории</a:t>
            </a:r>
            <a:endParaRPr lang="ru-RU" sz="4800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75856" y="2132856"/>
            <a:ext cx="5544616" cy="446449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Понятие среднего</a:t>
            </a:r>
          </a:p>
          <a:p>
            <a:pPr>
              <a:buNone/>
            </a:pPr>
            <a:r>
              <a:rPr lang="ru-RU" dirty="0" smtClean="0"/>
              <a:t>арифметического впервые</a:t>
            </a:r>
          </a:p>
          <a:p>
            <a:pPr>
              <a:buNone/>
            </a:pPr>
            <a:r>
              <a:rPr lang="ru-RU" dirty="0" smtClean="0"/>
              <a:t>появилось в научных работах</a:t>
            </a:r>
          </a:p>
          <a:p>
            <a:pPr>
              <a:buNone/>
            </a:pPr>
            <a:r>
              <a:rPr lang="ru-RU" dirty="0" smtClean="0"/>
              <a:t>выдающегося астронома, физика</a:t>
            </a:r>
          </a:p>
          <a:p>
            <a:pPr>
              <a:buNone/>
            </a:pPr>
            <a:r>
              <a:rPr lang="ru-RU" dirty="0" smtClean="0"/>
              <a:t>и математика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Иоганна Кеплера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то есть считается, что он ввел</a:t>
            </a:r>
          </a:p>
          <a:p>
            <a:pPr>
              <a:buNone/>
            </a:pPr>
            <a:r>
              <a:rPr lang="ru-RU" dirty="0" smtClean="0"/>
              <a:t>понятие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среднего арифметического.</a:t>
            </a:r>
            <a:endParaRPr lang="ru-RU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Johannes Kepler 161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20888"/>
            <a:ext cx="3131840" cy="4437112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7" name="Picture 10" descr="i?id=396633447-11-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943100" cy="190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835</TotalTime>
  <Words>1173</Words>
  <Application>Microsoft Office PowerPoint</Application>
  <PresentationFormat>Экран (4:3)</PresentationFormat>
  <Paragraphs>196</Paragraphs>
  <Slides>40</Slides>
  <Notes>1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2" baseType="lpstr">
      <vt:lpstr>Городская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Из истории</vt:lpstr>
      <vt:lpstr>Формула нахождения среднего значения</vt:lpstr>
      <vt:lpstr>Слайд 11</vt:lpstr>
      <vt:lpstr>Слайд 12</vt:lpstr>
      <vt:lpstr>Формула нахождения средней скорости</vt:lpstr>
      <vt:lpstr>Задача (средняя скорость движения)</vt:lpstr>
      <vt:lpstr>Решение задачи</vt:lpstr>
      <vt:lpstr>   Трое в лодке,  не считая собаки</vt:lpstr>
      <vt:lpstr>Слайд 17</vt:lpstr>
      <vt:lpstr>Слайд 18</vt:lpstr>
      <vt:lpstr>Слайд 19</vt:lpstr>
      <vt:lpstr>Слайд 20</vt:lpstr>
      <vt:lpstr>Слайд 21</vt:lpstr>
      <vt:lpstr>Слайд 22</vt:lpstr>
      <vt:lpstr>Чтобы научиться думать, надо научиться придумывать. Джанни Родари</vt:lpstr>
      <vt:lpstr>CООБРАЖАЙ! ПРИДУМЫВАЙ! </vt:lpstr>
      <vt:lpstr>Слайд 25</vt:lpstr>
      <vt:lpstr>Исследовательская работа</vt:lpstr>
      <vt:lpstr> Инженер </vt:lpstr>
      <vt:lpstr> Агроном </vt:lpstr>
      <vt:lpstr>Фигуристка </vt:lpstr>
      <vt:lpstr> Турист </vt:lpstr>
      <vt:lpstr>Слайд 31</vt:lpstr>
      <vt:lpstr>Слайд 32</vt:lpstr>
      <vt:lpstr>Домашнее задание</vt:lpstr>
      <vt:lpstr>Слайд 34</vt:lpstr>
      <vt:lpstr>Выбери верное утверждение</vt:lpstr>
      <vt:lpstr>Слайд 36</vt:lpstr>
      <vt:lpstr>Слайд 37</vt:lpstr>
      <vt:lpstr>Слайд 38</vt:lpstr>
      <vt:lpstr>СПАСИБО ЗА УРОК! УДАЧНОГО ДНЯ!</vt:lpstr>
      <vt:lpstr>Слайд 40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сравнение</dc:title>
  <dc:creator>COMP</dc:creator>
  <cp:lastModifiedBy>ЕЛЕНА</cp:lastModifiedBy>
  <cp:revision>117</cp:revision>
  <dcterms:created xsi:type="dcterms:W3CDTF">2011-02-06T16:32:24Z</dcterms:created>
  <dcterms:modified xsi:type="dcterms:W3CDTF">2014-04-22T02:21:22Z</dcterms:modified>
</cp:coreProperties>
</file>