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12"/>
  </p:notesMasterIdLst>
  <p:sldIdLst>
    <p:sldId id="256" r:id="rId2"/>
    <p:sldId id="275" r:id="rId3"/>
    <p:sldId id="283" r:id="rId4"/>
    <p:sldId id="284" r:id="rId5"/>
    <p:sldId id="286" r:id="rId6"/>
    <p:sldId id="287" r:id="rId7"/>
    <p:sldId id="288" r:id="rId8"/>
    <p:sldId id="304" r:id="rId9"/>
    <p:sldId id="305" r:id="rId10"/>
    <p:sldId id="29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6E03"/>
    <a:srgbClr val="FF3300"/>
    <a:srgbClr val="FFFF00"/>
    <a:srgbClr val="003300"/>
    <a:srgbClr val="006600"/>
    <a:srgbClr val="282A76"/>
    <a:srgbClr val="00FF00"/>
    <a:srgbClr val="CC9900"/>
    <a:srgbClr val="FFCC66"/>
    <a:srgbClr val="00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2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9E91A39-B4C2-4C17-ABD8-8C5E7C2A7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9BD4565-FE45-450C-9C24-76E0F7496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E796F-CBB8-4FD4-83E2-09548A4CEF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6415ED0-BB71-4EFA-BC8E-8D8BB7D261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8231D-90C9-43D2-892C-2D373E379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5F6767-8A18-4C4F-A125-FBCA7F2704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58179-EF87-40E2-8E37-BE903BB68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EDE54-5423-4DAB-B799-81B34F3BC0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FCFE7-0A41-425F-98F2-1907E36E7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1AB7B-2F20-45BC-9BB6-2AF0BADF1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846AD-B2A5-4FB8-9813-9199E4CE8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CC3E43-AEE6-4F72-B714-BEDA86683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EE7A9E0-02B9-4BAA-8007-0ADA42403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9" r:id="rId1"/>
    <p:sldLayoutId id="2147483852" r:id="rId2"/>
    <p:sldLayoutId id="2147483860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61" r:id="rId9"/>
    <p:sldLayoutId id="2147483858" r:id="rId10"/>
    <p:sldLayoutId id="214748386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533400"/>
            <a:ext cx="6972102" cy="168115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dirty="0" smtClean="0">
                <a:latin typeface="Calibri" pitchFamily="34" charset="0"/>
              </a:rPr>
              <a:t>Антропогенез</a:t>
            </a:r>
            <a:r>
              <a:rPr lang="ru-RU" dirty="0" smtClean="0">
                <a:latin typeface="Calibri" pitchFamily="34" charset="0"/>
              </a:rPr>
              <a:t> 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717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2428875"/>
            <a:ext cx="8286750" cy="2428875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FFFF00"/>
                </a:solidFill>
                <a:latin typeface="Calibri" pitchFamily="34" charset="0"/>
              </a:rPr>
              <a:t>Эволюция </a:t>
            </a:r>
            <a:r>
              <a:rPr lang="ru-RU" sz="4000" b="1" dirty="0" smtClean="0">
                <a:solidFill>
                  <a:srgbClr val="FFFF00"/>
                </a:solidFill>
                <a:latin typeface="Calibri" pitchFamily="34" charset="0"/>
              </a:rPr>
              <a:t>человека</a:t>
            </a:r>
          </a:p>
          <a:p>
            <a:pPr eaLnBrk="1" hangingPunct="1"/>
            <a:r>
              <a:rPr lang="ru-RU" sz="4000" b="1" dirty="0" smtClean="0">
                <a:solidFill>
                  <a:srgbClr val="FFFF00"/>
                </a:solidFill>
                <a:latin typeface="Calibri" pitchFamily="34" charset="0"/>
              </a:rPr>
              <a:t>Часть </a:t>
            </a:r>
            <a:r>
              <a:rPr lang="ru-RU" sz="4000" b="1" dirty="0" smtClean="0">
                <a:solidFill>
                  <a:srgbClr val="FFFF00"/>
                </a:solidFill>
                <a:latin typeface="Calibri" pitchFamily="34" charset="0"/>
              </a:rPr>
              <a:t>2</a:t>
            </a:r>
            <a:endParaRPr lang="ru-RU" sz="4000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pPr eaLnBrk="1" hangingPunct="1"/>
            <a:endParaRPr lang="ru-RU" sz="4000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pPr eaLnBrk="1" hangingPunct="1"/>
            <a:r>
              <a:rPr lang="ru-RU" sz="2000" dirty="0" smtClean="0"/>
              <a:t>Автор: Першина О. В.</a:t>
            </a:r>
          </a:p>
          <a:p>
            <a:pPr eaLnBrk="1" hangingPunct="1"/>
            <a:r>
              <a:rPr lang="ru-RU" sz="2000" dirty="0" smtClean="0"/>
              <a:t>Учитель биологии </a:t>
            </a:r>
          </a:p>
          <a:p>
            <a:pPr eaLnBrk="1" hangingPunct="1"/>
            <a:r>
              <a:rPr lang="ru-RU" sz="2000" dirty="0" smtClean="0"/>
              <a:t>ГБОУ СОШ №405</a:t>
            </a:r>
          </a:p>
          <a:p>
            <a:pPr eaLnBrk="1" hangingPunct="1"/>
            <a:r>
              <a:rPr lang="ru-RU" sz="2000" dirty="0" smtClean="0"/>
              <a:t>Москва 2012</a:t>
            </a:r>
          </a:p>
          <a:p>
            <a:pPr eaLnBrk="1" hangingPunct="1"/>
            <a:endParaRPr lang="ru-RU" sz="4000" dirty="0" smtClean="0"/>
          </a:p>
          <a:p>
            <a:pPr eaLnBrk="1" hangingPunct="1"/>
            <a:endParaRPr lang="ru-RU" sz="4000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D3ECB3-518B-476A-83B3-AC8A4FBE1919}" type="slidenum">
              <a:rPr lang="ru-RU" smtClean="0"/>
              <a:pPr/>
              <a:t>1</a:t>
            </a:fld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Группы  </a:t>
            </a:r>
            <a:r>
              <a:rPr lang="ru-RU" i="1" dirty="0" err="1" smtClean="0"/>
              <a:t>австралопитековых</a:t>
            </a:r>
            <a:r>
              <a:rPr lang="ru-RU" i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err="1" smtClean="0"/>
              <a:t>Сахельантропос</a:t>
            </a:r>
            <a:r>
              <a:rPr lang="ru-RU" dirty="0" smtClean="0"/>
              <a:t>   (7 – 4 млн. л. н.)</a:t>
            </a:r>
          </a:p>
          <a:p>
            <a:pPr lvl="0"/>
            <a:r>
              <a:rPr lang="ru-RU" dirty="0" err="1" smtClean="0"/>
              <a:t>Ороррин</a:t>
            </a:r>
            <a:endParaRPr lang="ru-RU" dirty="0" smtClean="0"/>
          </a:p>
          <a:p>
            <a:pPr lvl="0"/>
            <a:r>
              <a:rPr lang="ru-RU" dirty="0" smtClean="0"/>
              <a:t>Ранние </a:t>
            </a:r>
          </a:p>
          <a:p>
            <a:pPr lvl="0"/>
            <a:r>
              <a:rPr lang="ru-RU" dirty="0" err="1" smtClean="0"/>
              <a:t>Грацильные</a:t>
            </a:r>
            <a:r>
              <a:rPr lang="ru-RU" dirty="0" smtClean="0"/>
              <a:t>  </a:t>
            </a:r>
          </a:p>
          <a:p>
            <a:pPr lvl="0">
              <a:buNone/>
            </a:pPr>
            <a:r>
              <a:rPr lang="ru-RU" dirty="0" smtClean="0"/>
              <a:t>   а) </a:t>
            </a:r>
            <a:r>
              <a:rPr lang="ru-RU" dirty="0" err="1" smtClean="0"/>
              <a:t>Афарский</a:t>
            </a:r>
            <a:r>
              <a:rPr lang="ru-RU" dirty="0" smtClean="0"/>
              <a:t>  (4-3,5 млн. л. н.),  </a:t>
            </a:r>
          </a:p>
          <a:p>
            <a:pPr lvl="0">
              <a:buNone/>
            </a:pPr>
            <a:r>
              <a:rPr lang="ru-RU" dirty="0" smtClean="0"/>
              <a:t>   б) Африканский (3 -2,5 млн. л. н.)</a:t>
            </a:r>
          </a:p>
          <a:p>
            <a:pPr lvl="0"/>
            <a:r>
              <a:rPr lang="ru-RU" dirty="0" smtClean="0"/>
              <a:t>Поздние или массивные (2,5 – 1 млн. л. н.)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8231D-90C9-43D2-892C-2D373E379F6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607995"/>
          </a:xfrm>
        </p:spPr>
        <p:txBody>
          <a:bodyPr/>
          <a:lstStyle/>
          <a:p>
            <a:pPr algn="ctr"/>
            <a:r>
              <a:rPr lang="ru-RU" dirty="0" smtClean="0"/>
              <a:t>рамапитек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8231D-90C9-43D2-892C-2D373E379F6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5" name="Picture 8" descr="сканирование000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6000" contrast="6000"/>
          </a:blip>
          <a:srcRect/>
          <a:stretch>
            <a:fillRect/>
          </a:stretch>
        </p:blipFill>
        <p:spPr>
          <a:xfrm>
            <a:off x="4643438" y="1571612"/>
            <a:ext cx="2819400" cy="4410075"/>
          </a:xfrm>
          <a:noFill/>
          <a:ln w="25400">
            <a:solidFill>
              <a:srgbClr val="663300"/>
            </a:solidFill>
          </a:ln>
        </p:spPr>
      </p:pic>
      <p:pic>
        <p:nvPicPr>
          <p:cNvPr id="6" name="Picture 7" descr="сканирование0008"/>
          <p:cNvPicPr>
            <a:picLocks noChangeAspect="1" noChangeArrowheads="1"/>
          </p:cNvPicPr>
          <p:nvPr/>
        </p:nvPicPr>
        <p:blipFill>
          <a:blip r:embed="rId3" cstate="print">
            <a:lum bright="-6000" contrast="12000"/>
          </a:blip>
          <a:srcRect/>
          <a:stretch>
            <a:fillRect/>
          </a:stretch>
        </p:blipFill>
        <p:spPr bwMode="auto">
          <a:xfrm>
            <a:off x="928662" y="2857496"/>
            <a:ext cx="2857520" cy="2413726"/>
          </a:xfrm>
          <a:prstGeom prst="rect">
            <a:avLst/>
          </a:prstGeom>
          <a:noFill/>
          <a:ln w="25400">
            <a:solidFill>
              <a:srgbClr val="663300"/>
            </a:solidFill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42910" y="1071546"/>
            <a:ext cx="31432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Ранее рамапитека считался предком человека.</a:t>
            </a:r>
            <a:endParaRPr lang="ru-RU" sz="28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-32" y="111253"/>
          <a:ext cx="8929750" cy="6746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636"/>
                <a:gridCol w="1135697"/>
                <a:gridCol w="1275327"/>
                <a:gridCol w="116840"/>
                <a:gridCol w="1107304"/>
                <a:gridCol w="116840"/>
                <a:gridCol w="1117002"/>
                <a:gridCol w="1140716"/>
                <a:gridCol w="928694"/>
                <a:gridCol w="928694"/>
              </a:tblGrid>
              <a:tr h="857231"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Древнейшие люди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Архантропы</a:t>
                      </a:r>
                    </a:p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Древние </a:t>
                      </a:r>
                    </a:p>
                    <a:p>
                      <a:pPr algn="ctr"/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</a:rPr>
                        <a:t>Палео-антропы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Современные люди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Неоантропы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</a:tr>
              <a:tr h="1706172"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Австрало</a:t>
                      </a:r>
                      <a:endParaRPr kumimoji="0" lang="ru-RU" sz="16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6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питек</a:t>
                      </a:r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endParaRPr kumimoji="0" lang="ru-RU" sz="16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6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Аaustralo</a:t>
                      </a:r>
                      <a:endParaRPr kumimoji="0" lang="ru-RU" sz="16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6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pithecines</a:t>
                      </a:r>
                      <a:endParaRPr kumimoji="0" lang="ru-RU" sz="16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умелый</a:t>
                      </a:r>
                    </a:p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kumimoji="0" lang="en-US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Homo </a:t>
                      </a:r>
                      <a:r>
                        <a:rPr kumimoji="0" lang="en-US" sz="16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habilis</a:t>
                      </a:r>
                      <a:endParaRPr kumimoji="0" lang="ru-RU" sz="16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выпрямленный</a:t>
                      </a:r>
                    </a:p>
                    <a:p>
                      <a:pPr algn="ctr"/>
                      <a:endParaRPr kumimoji="0" lang="ru-RU" sz="16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16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Homo erectus</a:t>
                      </a:r>
                      <a:endParaRPr kumimoji="0" lang="ru-RU" sz="16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10 подвидов 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Неандер</a:t>
                      </a:r>
                      <a:endParaRPr kumimoji="0" lang="ru-RU" sz="16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6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тальцы</a:t>
                      </a:r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kumimoji="0" lang="en-US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Homo </a:t>
                      </a:r>
                      <a:endParaRPr kumimoji="0" lang="ru-RU" sz="16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sapiens</a:t>
                      </a:r>
                      <a:endParaRPr kumimoji="0" lang="ru-RU" sz="16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16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neandertalensis</a:t>
                      </a:r>
                      <a:endParaRPr kumimoji="0" lang="ru-RU" sz="16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</a:t>
                      </a:r>
                    </a:p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разумный</a:t>
                      </a:r>
                    </a:p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разумный</a:t>
                      </a:r>
                    </a:p>
                    <a:p>
                      <a:pPr algn="ctr"/>
                      <a:r>
                        <a:rPr kumimoji="0" lang="en-US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6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Homo </a:t>
                      </a:r>
                      <a:endParaRPr kumimoji="0" lang="ru-RU" sz="16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16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endParaRPr kumimoji="0" lang="ru-RU" sz="16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sapiens </a:t>
                      </a:r>
                      <a:endParaRPr kumimoji="0" lang="ru-RU" sz="16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</a:tr>
              <a:tr h="1110996">
                <a:tc vMerge="1"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0" lang="ru-RU" sz="16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Питекантроп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Синантроп</a:t>
                      </a:r>
                    </a:p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Гейдель</a:t>
                      </a:r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algn="ctr"/>
                      <a:r>
                        <a:rPr kumimoji="0" lang="ru-RU" sz="16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бергский</a:t>
                      </a:r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</a:t>
                      </a:r>
                    </a:p>
                    <a:p>
                      <a:pPr algn="ctr"/>
                      <a:r>
                        <a:rPr kumimoji="0" lang="en-US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6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6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Кроманьонцы</a:t>
                      </a:r>
                      <a:r>
                        <a:rPr kumimoji="0" lang="en-US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6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kumimoji="0" lang="ru-RU" sz="16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6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Совре</a:t>
                      </a:r>
                      <a:endParaRPr kumimoji="0" lang="ru-RU" sz="16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6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менные</a:t>
                      </a:r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люди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33414"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 млн. – 150 тыс. л. н.</a:t>
                      </a:r>
                    </a:p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1346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7 млн. – 750 тыс.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л. н.</a:t>
                      </a:r>
                      <a:endParaRPr lang="ru-RU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 – 1,5 млн.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л. н.</a:t>
                      </a:r>
                      <a:endParaRPr lang="ru-RU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 млн. -500 тыс.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л.н.</a:t>
                      </a:r>
                      <a:endParaRPr lang="ru-RU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230 -24 тыс.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л. н.</a:t>
                      </a:r>
                    </a:p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50 </a:t>
                      </a:r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(40)               тыс.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л. н.</a:t>
                      </a:r>
                      <a:endParaRPr lang="ru-RU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74533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450-550 см</a:t>
                      </a:r>
                      <a:r>
                        <a:rPr kumimoji="0" lang="ru-RU" sz="1600" b="1" kern="1200" baseline="300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550-750 см</a:t>
                      </a:r>
                      <a:r>
                        <a:rPr kumimoji="0" lang="ru-RU" sz="1600" b="1" kern="1200" baseline="300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800 -1000 см</a:t>
                      </a:r>
                      <a:r>
                        <a:rPr kumimoji="0" lang="ru-RU" sz="1600" b="1" kern="1200" baseline="300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1220 </a:t>
                      </a:r>
                    </a:p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см</a:t>
                      </a:r>
                      <a:r>
                        <a:rPr kumimoji="0" lang="ru-RU" sz="1600" b="1" kern="1200" baseline="300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800</a:t>
                      </a:r>
                    </a:p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см</a:t>
                      </a:r>
                      <a:r>
                        <a:rPr kumimoji="0" lang="ru-RU" sz="1600" b="1" kern="1200" baseline="300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1350 </a:t>
                      </a:r>
                    </a:p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см</a:t>
                      </a:r>
                      <a:r>
                        <a:rPr kumimoji="0" lang="ru-RU" sz="1600" b="1" kern="1200" baseline="300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1350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см</a:t>
                      </a:r>
                      <a:r>
                        <a:rPr kumimoji="0" lang="ru-RU" sz="1600" b="1" kern="1200" baseline="300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8231D-90C9-43D2-892C-2D373E379F6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3"/>
            <a:ext cx="7239000" cy="785818"/>
          </a:xfrm>
        </p:spPr>
        <p:txBody>
          <a:bodyPr/>
          <a:lstStyle/>
          <a:p>
            <a:pPr algn="ctr"/>
            <a:r>
              <a:rPr lang="ru-RU" dirty="0" smtClean="0"/>
              <a:t>Орудия труда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8786876" cy="3964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785950"/>
                <a:gridCol w="1800238"/>
                <a:gridCol w="1743088"/>
                <a:gridCol w="1743088"/>
              </a:tblGrid>
              <a:tr h="817786">
                <a:tc>
                  <a:txBody>
                    <a:bodyPr/>
                    <a:lstStyle/>
                    <a:p>
                      <a:pPr algn="ctr"/>
                      <a:endParaRPr lang="ru-RU" sz="1700" dirty="0" smtClean="0"/>
                    </a:p>
                    <a:p>
                      <a:pPr algn="ctr"/>
                      <a:r>
                        <a:rPr lang="ru-RU" sz="1700" dirty="0" smtClean="0"/>
                        <a:t>Австралопитеки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Человек умелый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Человек выпрямленный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Неандерталец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Кроманьонец </a:t>
                      </a:r>
                      <a:endParaRPr lang="ru-RU" dirty="0"/>
                    </a:p>
                  </a:txBody>
                  <a:tcPr/>
                </a:tc>
              </a:tr>
              <a:tr h="278047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700" b="1" i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 изготавливали.</a:t>
                      </a:r>
                      <a:endParaRPr kumimoji="0" lang="ru-RU" sz="1700" b="1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Возможно, использовали палки, камни, кости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1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Чопперы</a:t>
                      </a:r>
                      <a:r>
                        <a:rPr kumimoji="0" lang="ru-RU" sz="1800" b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– камни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оббитые с одной стороны </a:t>
                      </a:r>
                      <a:r>
                        <a:rPr kumimoji="0" lang="ru-RU" sz="1800" b="1" i="1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Олдовайская</a:t>
                      </a:r>
                      <a:r>
                        <a:rPr kumimoji="0" lang="ru-RU" sz="1800" b="1" i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b="1" i="1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олдувайская</a:t>
                      </a:r>
                      <a:r>
                        <a:rPr kumimoji="0" lang="ru-RU" sz="1800" b="1" i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(галечная) культура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1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Чопперы</a:t>
                      </a:r>
                      <a:r>
                        <a:rPr kumimoji="0" lang="ru-RU" sz="1800" b="1" i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endParaRPr kumimoji="0" lang="ru-RU" sz="1800" b="1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Чоппенги</a:t>
                      </a:r>
                      <a:r>
                        <a:rPr kumimoji="0" lang="ru-RU" sz="1800" b="1" i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или </a:t>
                      </a:r>
                      <a:r>
                        <a:rPr kumimoji="0" lang="ru-RU" sz="1800" b="1" i="1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бифасы</a:t>
                      </a:r>
                      <a:r>
                        <a:rPr kumimoji="0" lang="ru-RU" sz="1800" b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– камни оббитые с двух сторон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Чопперы</a:t>
                      </a:r>
                      <a:r>
                        <a:rPr kumimoji="0" lang="ru-RU" sz="1800" b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b="1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чоппенги</a:t>
                      </a:r>
                      <a:r>
                        <a:rPr kumimoji="0" lang="ru-RU" sz="1800" b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каменные скребки, наконечники орудия из кости, иглы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Сложные орудия труда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469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8231D-90C9-43D2-892C-2D373E379F6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4572008"/>
            <a:ext cx="911893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 descr="Рисунок12"/>
          <p:cNvPicPr>
            <a:picLocks noChangeAspect="1" noChangeArrowheads="1"/>
          </p:cNvPicPr>
          <p:nvPr/>
        </p:nvPicPr>
        <p:blipFill>
          <a:blip r:embed="rId3" cstate="print"/>
          <a:srcRect t="56979" r="46518"/>
          <a:stretch>
            <a:fillRect/>
          </a:stretch>
        </p:blipFill>
        <p:spPr bwMode="auto">
          <a:xfrm>
            <a:off x="6858016" y="3714752"/>
            <a:ext cx="2533648" cy="1368644"/>
          </a:xfrm>
          <a:prstGeom prst="rect">
            <a:avLst/>
          </a:prstGeom>
          <a:noFill/>
        </p:spPr>
      </p:pic>
      <p:pic>
        <p:nvPicPr>
          <p:cNvPr id="8" name="Picture 5" descr="07010105"/>
          <p:cNvPicPr>
            <a:picLocks noChangeAspect="1" noChangeArrowheads="1"/>
          </p:cNvPicPr>
          <p:nvPr/>
        </p:nvPicPr>
        <p:blipFill>
          <a:blip r:embed="rId4" cstate="print"/>
          <a:srcRect r="38235" b="-2395"/>
          <a:stretch>
            <a:fillRect/>
          </a:stretch>
        </p:blipFill>
        <p:spPr bwMode="auto">
          <a:xfrm>
            <a:off x="3571868" y="4286256"/>
            <a:ext cx="1500198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Рисунок12"/>
          <p:cNvPicPr>
            <a:picLocks noChangeAspect="1" noChangeArrowheads="1"/>
          </p:cNvPicPr>
          <p:nvPr/>
        </p:nvPicPr>
        <p:blipFill>
          <a:blip r:embed="rId3" cstate="print"/>
          <a:srcRect r="47237" b="42381"/>
          <a:stretch>
            <a:fillRect/>
          </a:stretch>
        </p:blipFill>
        <p:spPr bwMode="auto">
          <a:xfrm>
            <a:off x="5143504" y="4929198"/>
            <a:ext cx="2143140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" y="214289"/>
          <a:ext cx="8935192" cy="725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5927"/>
                <a:gridCol w="1525927"/>
                <a:gridCol w="1525927"/>
                <a:gridCol w="1525927"/>
                <a:gridCol w="116840"/>
                <a:gridCol w="2714644"/>
              </a:tblGrid>
              <a:tr h="11089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</a:rPr>
                        <a:t>Австрало</a:t>
                      </a:r>
                      <a:endParaRPr lang="ru-RU" sz="1800" b="1" dirty="0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</a:rPr>
                        <a:t>питеки</a:t>
                      </a:r>
                      <a:r>
                        <a:rPr lang="ru-RU" sz="18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/>
                      <a:endParaRPr lang="ru-RU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</a:rPr>
                        <a:t>Человек умелый</a:t>
                      </a:r>
                    </a:p>
                    <a:p>
                      <a:pPr algn="ctr"/>
                      <a:endParaRPr lang="ru-RU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</a:rPr>
                        <a:t>Человек выпрямлен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</a:rPr>
                        <a:t>ный</a:t>
                      </a:r>
                      <a:endParaRPr lang="ru-RU" sz="1800" b="1" dirty="0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+mn-lt"/>
                      </a:endParaRPr>
                    </a:p>
                    <a:p>
                      <a:pPr algn="ctr"/>
                      <a:endParaRPr lang="ru-RU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</a:rPr>
                        <a:t>Неандерталец </a:t>
                      </a:r>
                    </a:p>
                    <a:p>
                      <a:pPr algn="ctr"/>
                      <a:endParaRPr lang="ru-RU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</a:rPr>
                        <a:t>Кроманьонец</a:t>
                      </a:r>
                      <a:endParaRPr lang="ru-RU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97231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Вес 25-50 кг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Рост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100-150см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Вес 30-50 кг Рост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100-150см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Рост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170см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Рост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155-165см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97231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Прямохождение</a:t>
                      </a:r>
                      <a:endParaRPr kumimoji="0" lang="ru-RU" sz="20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505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Позвоночник без изгибов.</a:t>
                      </a:r>
                      <a:r>
                        <a:rPr kumimoji="0" lang="ru-RU" sz="18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Лицевой отдел </a:t>
                      </a:r>
                      <a:r>
                        <a:rPr kumimoji="0" lang="ru-RU" sz="1800" b="1" i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больше</a:t>
                      </a:r>
                      <a:r>
                        <a:rPr kumimoji="0" lang="ru-RU" sz="18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мозгового.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Надбровный валик есть.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Подбородочного выступа нет.</a:t>
                      </a:r>
                    </a:p>
                    <a:p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kumimoji="0" lang="ru-RU" sz="18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Позвоночник с изгибами.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Лицевой отдел </a:t>
                      </a:r>
                      <a:r>
                        <a:rPr kumimoji="0" lang="ru-RU" sz="1800" b="1" i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меньше</a:t>
                      </a:r>
                      <a:r>
                        <a:rPr kumimoji="0"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мозгового.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Надбровного валика нет, подбородочный выступ есть.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800" b="1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головном мозге  </a:t>
                      </a:r>
                      <a:r>
                        <a:rPr kumimoji="0" lang="ru-RU" sz="1800" b="1" i="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есть</a:t>
                      </a:r>
                      <a:r>
                        <a:rPr kumimoji="0" lang="ru-RU" sz="1800" b="1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отделы отвечающие за звуковую и письменную речь, абстрактное мышление</a:t>
                      </a:r>
                      <a:endParaRPr lang="ru-RU" b="1" i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7495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Мало отличался от австралопитеков</a:t>
                      </a:r>
                    </a:p>
                    <a:p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Массивный костяк</a:t>
                      </a:r>
                    </a:p>
                    <a:p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Массивный костяк</a:t>
                      </a:r>
                    </a:p>
                    <a:p>
                      <a:endParaRPr kumimoji="0" lang="ru-RU" sz="18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8231D-90C9-43D2-892C-2D373E379F6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92" y="-1643098"/>
            <a:ext cx="642942" cy="5715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42853"/>
          <a:ext cx="9072594" cy="7786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976"/>
                <a:gridCol w="1143008"/>
                <a:gridCol w="1285884"/>
                <a:gridCol w="142876"/>
                <a:gridCol w="1714512"/>
                <a:gridCol w="3643338"/>
              </a:tblGrid>
              <a:tr h="61373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Австралопитек </a:t>
                      </a:r>
                      <a:endParaRPr lang="ru-RU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Человек умелый </a:t>
                      </a:r>
                      <a:endParaRPr lang="ru-RU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Человек выпрямленный </a:t>
                      </a:r>
                      <a:endParaRPr lang="ru-RU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Неандерталец </a:t>
                      </a:r>
                      <a:endParaRPr lang="ru-RU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Кроманьонец </a:t>
                      </a:r>
                      <a:endParaRPr lang="ru-RU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29611">
                <a:tc gridSpan="6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Коллективный образ жизни на открытых пространствах (не в лесу)</a:t>
                      </a:r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902">
                <a:tc rowSpan="3">
                  <a:txBody>
                    <a:bodyPr/>
                    <a:lstStyle/>
                    <a:p>
                      <a:r>
                        <a:rPr kumimoji="0" lang="ru-RU" sz="18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Исполь-зовали</a:t>
                      </a:r>
                      <a:r>
                        <a:rPr kumimoji="0" lang="ru-RU" sz="18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орудия. </a:t>
                      </a:r>
                    </a:p>
                    <a:p>
                      <a:endParaRPr kumimoji="0" lang="ru-RU" sz="1800" b="1" kern="12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Всеядны,собират-ельство</a:t>
                      </a:r>
                      <a:r>
                        <a:rPr kumimoji="0" lang="ru-RU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 </a:t>
                      </a:r>
                      <a:r>
                        <a:rPr kumimoji="0"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</a:t>
                      </a:r>
                      <a:r>
                        <a:rPr kumimoji="0" lang="ru-RU" sz="16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охота. </a:t>
                      </a:r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0" lang="ru-RU" sz="18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Изготавливали орудия труда</a:t>
                      </a:r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2194">
                <a:tc v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</a:t>
                      </a:r>
                      <a:r>
                        <a:rPr kumimoji="0" lang="ru-RU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охота, строите</a:t>
                      </a:r>
                    </a:p>
                    <a:p>
                      <a:r>
                        <a:rPr kumimoji="0" lang="ru-RU" sz="18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льство</a:t>
                      </a:r>
                      <a:r>
                        <a:rPr kumimoji="0" lang="ru-RU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Владели огнём</a:t>
                      </a:r>
                      <a:endParaRPr kumimoji="0" lang="ru-RU" sz="18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Возможна речь, строили жильё. </a:t>
                      </a:r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Изготавливали разнообразные орудия труда из камня и кости. Шили одежду.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Добывали огонь. Коллективный образ жизни по 50-100 чек. Строили и утепляли жилища.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Захоранивали</a:t>
                      </a:r>
                      <a:r>
                        <a:rPr kumimoji="0" lang="ru-RU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мертвых. Украшали  их могилы (ритуальные украшения).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7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Речь звуковая. Настенная живопись, зачатки религий и искусства, гончарное дело.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Первая экологическая катастрофа – уничтожение мамонтов. Изготовление</a:t>
                      </a:r>
                      <a:r>
                        <a:rPr kumimoji="0" lang="ru-RU" sz="18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металла. </a:t>
                      </a:r>
                      <a:r>
                        <a:rPr kumimoji="0" lang="ru-RU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Высокие достижения в искусстве, науке, технике.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8231D-90C9-43D2-892C-2D373E379F68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511493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Австралопитек </a:t>
            </a:r>
            <a:br>
              <a:rPr lang="ru-RU" dirty="0" smtClean="0"/>
            </a:br>
            <a:r>
              <a:rPr lang="ru-RU" sz="27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Объем мозга </a:t>
            </a:r>
            <a:r>
              <a:rPr lang="ru-RU" sz="31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ru-RU" sz="31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450-550</a:t>
            </a:r>
            <a:r>
              <a:rPr lang="ru-RU" sz="3100" dirty="0" smtClean="0">
                <a:solidFill>
                  <a:schemeClr val="tx1"/>
                </a:solidFill>
              </a:rPr>
              <a:t> см</a:t>
            </a:r>
            <a:r>
              <a:rPr lang="ru-RU" sz="3100" baseline="30000" dirty="0" smtClean="0">
                <a:solidFill>
                  <a:schemeClr val="tx1"/>
                </a:solidFill>
              </a:rPr>
              <a:t>3</a:t>
            </a:r>
            <a:r>
              <a:rPr lang="ru-RU" sz="3100" dirty="0" smtClean="0">
                <a:solidFill>
                  <a:schemeClr val="tx1"/>
                </a:solidFill>
              </a:rPr>
              <a:t> </a:t>
            </a:r>
            <a:endParaRPr lang="ru-RU" sz="31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8231D-90C9-43D2-892C-2D373E379F6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214290"/>
            <a:ext cx="3929072" cy="3681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072066" y="4071942"/>
            <a:ext cx="38698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Австралопитек </a:t>
            </a:r>
            <a:r>
              <a:rPr lang="ru-RU" sz="2400" b="1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афарский</a:t>
            </a:r>
            <a:r>
              <a:rPr lang="ru-RU" sz="24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+mn-lt"/>
              </a:rPr>
              <a:t>(реконструкция)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357562"/>
            <a:ext cx="4510618" cy="3219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214282" y="250030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Череп австралопитека </a:t>
            </a:r>
            <a:r>
              <a:rPr lang="ru-RU" sz="24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афарского</a:t>
            </a:r>
            <a:r>
              <a:rPr lang="ru-RU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 (самка)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157161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Первые находки ЮАР 1924 г, </a:t>
            </a:r>
          </a:p>
          <a:p>
            <a:r>
              <a:rPr lang="ru-RU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По всей Африке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429684" cy="692948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/>
              <a:t>Австралопитек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жил </a:t>
            </a:r>
            <a:r>
              <a:rPr lang="ru-RU" sz="4900" dirty="0" smtClean="0"/>
              <a:t>5</a:t>
            </a:r>
            <a:r>
              <a:rPr lang="ru-RU" dirty="0" smtClean="0"/>
              <a:t> млн. л. Н.</a:t>
            </a:r>
            <a:br>
              <a:rPr lang="ru-RU" dirty="0" smtClean="0"/>
            </a:br>
            <a:r>
              <a:rPr lang="ru-RU" dirty="0" smtClean="0"/>
              <a:t> (7 млн. – 750 тыс. л. н.), </a:t>
            </a:r>
            <a:br>
              <a:rPr lang="ru-RU" dirty="0" smtClean="0"/>
            </a:br>
            <a:r>
              <a:rPr lang="ru-RU" dirty="0" smtClean="0"/>
              <a:t>только в Африке,</a:t>
            </a:r>
            <a:br>
              <a:rPr lang="ru-RU" dirty="0" smtClean="0"/>
            </a:br>
            <a:r>
              <a:rPr lang="ru-RU" dirty="0" smtClean="0"/>
              <a:t>орудия труда – использовал, </a:t>
            </a:r>
            <a:br>
              <a:rPr lang="ru-RU" dirty="0" smtClean="0"/>
            </a:br>
            <a:r>
              <a:rPr lang="ru-RU" dirty="0" smtClean="0"/>
              <a:t>не изготавливал.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86519"/>
            <a:ext cx="542900" cy="169843"/>
          </a:xfrm>
        </p:spPr>
        <p:txBody>
          <a:bodyPr/>
          <a:lstStyle/>
          <a:p>
            <a:pPr eaLnBrk="1" fontAlgn="t" hangingPunct="1">
              <a:buNone/>
            </a:pPr>
            <a:endParaRPr lang="ru-RU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8231D-90C9-43D2-892C-2D373E379F6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6766" cy="157163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u="sng" dirty="0" smtClean="0"/>
              <a:t>отличия </a:t>
            </a:r>
            <a:br>
              <a:rPr lang="ru-RU" sz="4000" u="sng" dirty="0" smtClean="0"/>
            </a:br>
            <a:r>
              <a:rPr lang="ru-RU" sz="4000" u="sng" dirty="0" smtClean="0"/>
              <a:t>Австралопитека   от обезьян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72396" y="5786453"/>
            <a:ext cx="123804" cy="669909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8231D-90C9-43D2-892C-2D373E379F6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2071679"/>
            <a:ext cx="492922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* </a:t>
            </a:r>
            <a:r>
              <a:rPr lang="ru-RU" sz="36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Прямохождение</a:t>
            </a:r>
            <a:r>
              <a:rPr lang="ru-RU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ru-RU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ru-RU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endParaRPr lang="ru-RU" sz="36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5000636"/>
            <a:ext cx="73700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* Имел чуть больший объем мозга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3105835"/>
            <a:ext cx="7715304" cy="165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* Жил не в лесах,</a:t>
            </a:r>
            <a:br>
              <a:rPr lang="ru-RU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ru-RU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а на открытых пространствах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2015</TotalTime>
  <Words>497</Words>
  <Application>Microsoft Office PowerPoint</Application>
  <PresentationFormat>Экран (4:3)</PresentationFormat>
  <Paragraphs>179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Антропогенез </vt:lpstr>
      <vt:lpstr>рамапитек</vt:lpstr>
      <vt:lpstr>Слайд 3</vt:lpstr>
      <vt:lpstr>Орудия труда</vt:lpstr>
      <vt:lpstr>Слайд 5</vt:lpstr>
      <vt:lpstr>Слайд 6</vt:lpstr>
      <vt:lpstr>Австралопитек  Объем мозга   450-550 см3 </vt:lpstr>
      <vt:lpstr>                                                                                                                                                                                                                           Австралопитек   жил 5 млн. л. Н.  (7 млн. – 750 тыс. л. н.),  только в Африке, орудия труда – использовал,  не изготавливал.  </vt:lpstr>
      <vt:lpstr>   отличия  Австралопитека   от обезьян</vt:lpstr>
      <vt:lpstr>Группы  австралопитековых: 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Вид, критерий вида</dc:title>
  <dc:creator>учитель</dc:creator>
  <cp:lastModifiedBy>111</cp:lastModifiedBy>
  <cp:revision>212</cp:revision>
  <dcterms:created xsi:type="dcterms:W3CDTF">2008-01-18T06:02:42Z</dcterms:created>
  <dcterms:modified xsi:type="dcterms:W3CDTF">2013-08-24T13:01:00Z</dcterms:modified>
</cp:coreProperties>
</file>