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7" r:id="rId4"/>
    <p:sldId id="263" r:id="rId5"/>
    <p:sldId id="258" r:id="rId6"/>
    <p:sldId id="274" r:id="rId7"/>
    <p:sldId id="278" r:id="rId8"/>
    <p:sldId id="273" r:id="rId9"/>
    <p:sldId id="259" r:id="rId10"/>
    <p:sldId id="279" r:id="rId11"/>
    <p:sldId id="271" r:id="rId12"/>
    <p:sldId id="281" r:id="rId13"/>
    <p:sldId id="28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атьяна" initials="Т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E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3" autoAdjust="0"/>
    <p:restoredTop sz="86368" autoAdjust="0"/>
  </p:normalViewPr>
  <p:slideViewPr>
    <p:cSldViewPr>
      <p:cViewPr varScale="1">
        <p:scale>
          <a:sx n="111" d="100"/>
          <a:sy n="111" d="100"/>
        </p:scale>
        <p:origin x="-16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2648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9E114-FEF3-40BB-B6DF-74776D6B32BD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E5189-3538-44C0-B6B0-B447309F0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FEF43-5F11-4C96-8B7F-C8552BAF7C1C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0014F-8408-4B6F-BD8E-A04D2BB15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C6A1D-92FA-4B2A-9CE1-A2224BC9F8FA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1D080-CD9B-427E-9D75-3C3421939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E64B-867B-4EE6-856D-9DC4E07CDA8A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CA0FE-EAB0-452D-8CEF-D31555294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26962-4ADC-4EED-B626-FEDF51F23658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77326-0F32-4CF2-B533-D8A778821B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F3DB3-1542-4323-95C4-81B36FF4587D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5485A-53DD-4E4A-A163-38DA92269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15DE3-8BAE-4F9E-9E1F-76AD943D4536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79A4F-D6BF-4DB4-8A16-179F912D2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CB750-4E8A-40FA-81EB-73E27C7476FE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003D0-AF3D-4BD2-8A1C-77C851D38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9F005-A3E7-4670-B837-CC3D21D9B487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6BE3E-9CAF-4D44-9538-5185E9AE5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3A06B-8FDC-46F4-89CE-4404C66DA68D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49FA0-6D7B-4E31-B709-FF81595EB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2D1C9-6E00-4691-9CC0-4FF098A52AB3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1BA25-5341-4D20-9298-6EF62713B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ABC759-570D-4A89-A85B-4331BE31C04E}" type="datetimeFigureOut">
              <a:rPr lang="ru-RU"/>
              <a:pPr>
                <a:defRPr/>
              </a:pPr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71D041-1EFB-41E2-B898-0763728A3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teksty-pesenok.ru/rus-malenkoj-elochk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785786" y="1500174"/>
            <a:ext cx="6786610" cy="27860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19"/>
              </a:avLst>
            </a:prstTxWarp>
          </a:bodyPr>
          <a:lstStyle/>
          <a:p>
            <a:pPr algn="ctr" rtl="0"/>
            <a:r>
              <a:rPr lang="ru-RU" sz="1600" b="1" i="1" kern="10" dirty="0" smtClean="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Урок технологии</a:t>
            </a:r>
          </a:p>
          <a:p>
            <a:pPr algn="ctr" rtl="0"/>
            <a:r>
              <a:rPr lang="ru-RU" sz="1600" b="1" kern="10" spc="0" dirty="0" smtClean="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«Изготовление новогодней</a:t>
            </a:r>
          </a:p>
          <a:p>
            <a:pPr algn="ctr" rtl="0"/>
            <a:r>
              <a:rPr lang="ru-RU" sz="1600" b="1" kern="10" spc="0" dirty="0" smtClean="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игрушки».</a:t>
            </a:r>
            <a:endParaRPr lang="ru-RU" sz="1600" b="1" kern="10" spc="0" dirty="0">
              <a:ln w="12700">
                <a:solidFill>
                  <a:srgbClr val="003300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786322"/>
            <a:ext cx="392909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ПРОВЕЛА</a:t>
            </a:r>
            <a:endParaRPr lang="ru-RU" sz="16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ВЫСШЕЙ КАТЕГОРИИ: КУБАНЦЕВА Т.А.</a:t>
            </a:r>
          </a:p>
          <a:p>
            <a:pPr algn="ctr"/>
            <a:endParaRPr lang="ru-RU" sz="20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0"/>
            <a:ext cx="77867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FFC000"/>
                </a:solidFill>
              </a:rPr>
              <a:t> </a:t>
            </a:r>
          </a:p>
          <a:p>
            <a:pPr algn="ctr"/>
            <a:endParaRPr lang="ru-RU" sz="1100" b="1" i="1" dirty="0" smtClean="0">
              <a:solidFill>
                <a:srgbClr val="FFC000"/>
              </a:solidFill>
            </a:endParaRPr>
          </a:p>
          <a:p>
            <a:pPr algn="ctr"/>
            <a:r>
              <a:rPr lang="ru-RU" sz="1100" b="1" i="1" dirty="0" smtClean="0">
                <a:solidFill>
                  <a:srgbClr val="FFC000"/>
                </a:solidFill>
              </a:rPr>
              <a:t>МБОУ «ОБЩЕОБРАЗОВАТЕЛЬНАЯ  ШКОЛА ПСИХОЛОГО-ПЕДАГОГИЧЕСКОЙ ПОДДЕРЖКИ  № 101»</a:t>
            </a:r>
            <a:endParaRPr lang="ru-RU" dirty="0"/>
          </a:p>
        </p:txBody>
      </p:sp>
      <p:pic>
        <p:nvPicPr>
          <p:cNvPr id="7" name="Рисунок 6" descr="novyj-god-5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786058"/>
            <a:ext cx="3571900" cy="3727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4" name="Рисунок 3" descr="валентинка-своими-руками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428736"/>
            <a:ext cx="2000264" cy="1788966"/>
          </a:xfrm>
          <a:prstGeom prst="rect">
            <a:avLst/>
          </a:prstGeom>
        </p:spPr>
      </p:pic>
      <p:pic>
        <p:nvPicPr>
          <p:cNvPr id="5" name="Рисунок 4" descr="как-сделать-валентинку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386999"/>
            <a:ext cx="2071702" cy="1827687"/>
          </a:xfrm>
          <a:prstGeom prst="rect">
            <a:avLst/>
          </a:prstGeom>
        </p:spPr>
      </p:pic>
      <p:pic>
        <p:nvPicPr>
          <p:cNvPr id="6" name="Рисунок 5" descr="валентинка-сердце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3821908"/>
            <a:ext cx="2428892" cy="1750231"/>
          </a:xfrm>
          <a:prstGeom prst="rect">
            <a:avLst/>
          </a:prstGeom>
        </p:spPr>
      </p:pic>
      <p:pic>
        <p:nvPicPr>
          <p:cNvPr id="7" name="Рисунок 6" descr="как-сделать-валентинку-самой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857628"/>
            <a:ext cx="2214314" cy="164307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234163" y="214290"/>
            <a:ext cx="66756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ИЗГОТОВЛЕНИЕ   ИЗДЕЛИЯ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6858000"/>
          </a:xfrm>
          <a:prstGeom prst="rect">
            <a:avLst/>
          </a:prstGeom>
        </p:spPr>
      </p:pic>
      <p:pic>
        <p:nvPicPr>
          <p:cNvPr id="3" name="Рисунок 2" descr="x_1da1ec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500306"/>
            <a:ext cx="3845634" cy="3143272"/>
          </a:xfrm>
          <a:prstGeom prst="rect">
            <a:avLst/>
          </a:prstGeom>
        </p:spPr>
      </p:pic>
      <p:pic>
        <p:nvPicPr>
          <p:cNvPr id="4" name="Рисунок 3" descr="Valentinka_svoimi_rukami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4643446"/>
            <a:ext cx="1997663" cy="2073129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868346"/>
          </a:xfrm>
        </p:spPr>
        <p:txBody>
          <a:bodyPr/>
          <a:lstStyle/>
          <a:p>
            <a:pPr algn="l"/>
            <a:endParaRPr lang="ru-RU" dirty="0"/>
          </a:p>
        </p:txBody>
      </p:sp>
      <p:pic>
        <p:nvPicPr>
          <p:cNvPr id="12" name="Содержимое 11" descr="3623673-a9af9696abd52ecd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929190" y="1928802"/>
            <a:ext cx="3286132" cy="2464599"/>
          </a:xfrm>
        </p:spPr>
      </p:pic>
      <p:sp>
        <p:nvSpPr>
          <p:cNvPr id="16" name="Прямоугольник 15"/>
          <p:cNvSpPr/>
          <p:nvPr/>
        </p:nvSpPr>
        <p:spPr>
          <a:xfrm>
            <a:off x="785786" y="214290"/>
            <a:ext cx="690427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УКРАШЕНИЕ ЕЛИ</a:t>
            </a:r>
          </a:p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СЕРДЕЧКОМ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868346"/>
          </a:xfrm>
        </p:spPr>
        <p:txBody>
          <a:bodyPr/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Песня </a:t>
            </a:r>
            <a:r>
              <a:rPr lang="ru-RU" sz="2800" b="1" dirty="0" smtClean="0"/>
              <a:t>   </a:t>
            </a:r>
            <a:r>
              <a:rPr lang="ru-RU" sz="2800" b="1" dirty="0" smtClean="0">
                <a:hlinkClick r:id="rId2"/>
              </a:rPr>
              <a:t>Маленькой елочке</a:t>
            </a:r>
            <a:r>
              <a:rPr lang="ru-RU" sz="2800" b="1" dirty="0" smtClean="0"/>
              <a:t> </a:t>
            </a:r>
            <a:r>
              <a:rPr lang="ru-RU" sz="2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-холодно зимой</a:t>
            </a:r>
            <a:br>
              <a:rPr lang="ru-RU" sz="2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i="1" dirty="0" smtClean="0"/>
              <a:t>Новогодняя хороводная</a:t>
            </a:r>
            <a:endParaRPr lang="ru-RU" sz="2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4697427"/>
          </a:xfrm>
        </p:spPr>
        <p:txBody>
          <a:bodyPr numCol="2"/>
          <a:lstStyle/>
          <a:p>
            <a:r>
              <a:rPr lang="ru-RU" sz="2000" u="sng" dirty="0" smtClean="0"/>
              <a:t>Слова </a:t>
            </a:r>
            <a:r>
              <a:rPr lang="ru-RU" sz="2000" u="sng" dirty="0" smtClean="0"/>
              <a:t>З. Александровой,</a:t>
            </a:r>
            <a:br>
              <a:rPr lang="ru-RU" sz="2000" u="sng" dirty="0" smtClean="0"/>
            </a:br>
            <a:r>
              <a:rPr lang="ru-RU" sz="2000" u="sng" dirty="0" smtClean="0"/>
              <a:t>музыка М. </a:t>
            </a:r>
            <a:r>
              <a:rPr lang="ru-RU" sz="2000" u="sng" dirty="0" err="1" smtClean="0"/>
              <a:t>Красева</a:t>
            </a:r>
            <a:endParaRPr lang="ru-RU" sz="2000" u="sng" dirty="0" smtClean="0"/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Маленькой елочке</a:t>
            </a:r>
            <a:br>
              <a:rPr lang="ru-RU" sz="2000" dirty="0" smtClean="0"/>
            </a:br>
            <a:r>
              <a:rPr lang="ru-RU" sz="2000" dirty="0" smtClean="0"/>
              <a:t>Холодно зимой.</a:t>
            </a:r>
            <a:br>
              <a:rPr lang="ru-RU" sz="2000" dirty="0" smtClean="0"/>
            </a:br>
            <a:r>
              <a:rPr lang="ru-RU" sz="2000" dirty="0" smtClean="0"/>
              <a:t>Из лесу елочку</a:t>
            </a:r>
            <a:br>
              <a:rPr lang="ru-RU" sz="2000" dirty="0" smtClean="0"/>
            </a:br>
            <a:r>
              <a:rPr lang="ru-RU" sz="2000" dirty="0" smtClean="0"/>
              <a:t>Взяли мы домой.</a:t>
            </a:r>
            <a:br>
              <a:rPr lang="ru-RU" sz="2000" dirty="0" smtClean="0"/>
            </a:br>
            <a:r>
              <a:rPr lang="ru-RU" sz="2000" dirty="0" smtClean="0"/>
              <a:t>Из лесу елочку</a:t>
            </a:r>
            <a:br>
              <a:rPr lang="ru-RU" sz="2000" dirty="0" smtClean="0"/>
            </a:br>
            <a:r>
              <a:rPr lang="ru-RU" sz="2000" dirty="0" smtClean="0"/>
              <a:t>Взяли мы домой.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Сколько на елочке</a:t>
            </a:r>
            <a:br>
              <a:rPr lang="ru-RU" sz="2000" dirty="0" smtClean="0"/>
            </a:br>
            <a:r>
              <a:rPr lang="ru-RU" sz="2000" dirty="0" smtClean="0"/>
              <a:t>Шариков цветных,</a:t>
            </a:r>
            <a:br>
              <a:rPr lang="ru-RU" sz="2000" dirty="0" smtClean="0"/>
            </a:br>
            <a:r>
              <a:rPr lang="ru-RU" sz="2000" dirty="0" smtClean="0"/>
              <a:t>Розовых пряников,</a:t>
            </a:r>
            <a:br>
              <a:rPr lang="ru-RU" sz="2000" dirty="0" smtClean="0"/>
            </a:br>
            <a:r>
              <a:rPr lang="ru-RU" sz="2000" dirty="0" smtClean="0"/>
              <a:t>Шишек золотых!</a:t>
            </a:r>
            <a:br>
              <a:rPr lang="ru-RU" sz="2000" dirty="0" smtClean="0"/>
            </a:br>
            <a:r>
              <a:rPr lang="ru-RU" sz="2000" dirty="0" smtClean="0"/>
              <a:t>Розовых пряников,</a:t>
            </a:r>
            <a:br>
              <a:rPr lang="ru-RU" sz="2000" dirty="0" smtClean="0"/>
            </a:br>
            <a:r>
              <a:rPr lang="ru-RU" sz="2000" dirty="0" smtClean="0"/>
              <a:t>Шишек золотых!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Ветку нарядную</a:t>
            </a:r>
            <a:br>
              <a:rPr lang="ru-RU" sz="2000" dirty="0" smtClean="0"/>
            </a:br>
            <a:r>
              <a:rPr lang="ru-RU" sz="2000" dirty="0" smtClean="0"/>
              <a:t>Ниже опусти,</a:t>
            </a:r>
            <a:br>
              <a:rPr lang="ru-RU" sz="2000" dirty="0" smtClean="0"/>
            </a:br>
            <a:r>
              <a:rPr lang="ru-RU" sz="2000" dirty="0" smtClean="0"/>
              <a:t>Нас шоколадною</a:t>
            </a:r>
            <a:br>
              <a:rPr lang="ru-RU" sz="2000" dirty="0" smtClean="0"/>
            </a:br>
            <a:r>
              <a:rPr lang="ru-RU" sz="2000" dirty="0" smtClean="0"/>
              <a:t>Рыбкой угости!</a:t>
            </a:r>
            <a:br>
              <a:rPr lang="ru-RU" sz="2000" dirty="0" smtClean="0"/>
            </a:br>
            <a:r>
              <a:rPr lang="ru-RU" sz="2000" dirty="0" smtClean="0"/>
              <a:t>Нас шоколадною</a:t>
            </a:r>
            <a:br>
              <a:rPr lang="ru-RU" sz="2000" dirty="0" smtClean="0"/>
            </a:br>
            <a:r>
              <a:rPr lang="ru-RU" sz="2000" dirty="0" smtClean="0"/>
              <a:t>Рыбкой угости!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Встанем под елочкой</a:t>
            </a:r>
            <a:br>
              <a:rPr lang="ru-RU" sz="2000" dirty="0" smtClean="0"/>
            </a:br>
            <a:r>
              <a:rPr lang="ru-RU" sz="2000" dirty="0" smtClean="0"/>
              <a:t>В дружный хоровод,</a:t>
            </a:r>
            <a:br>
              <a:rPr lang="ru-RU" sz="2000" dirty="0" smtClean="0"/>
            </a:br>
            <a:r>
              <a:rPr lang="ru-RU" sz="2000" dirty="0" smtClean="0"/>
              <a:t>Весело, весело</a:t>
            </a:r>
            <a:br>
              <a:rPr lang="ru-RU" sz="2000" dirty="0" smtClean="0"/>
            </a:br>
            <a:r>
              <a:rPr lang="ru-RU" sz="2000" dirty="0" smtClean="0"/>
              <a:t>Встретим Новый год!</a:t>
            </a:r>
            <a:br>
              <a:rPr lang="ru-RU" sz="2000" dirty="0" smtClean="0"/>
            </a:br>
            <a:r>
              <a:rPr lang="ru-RU" sz="2000" dirty="0" smtClean="0"/>
              <a:t>Весело, весело</a:t>
            </a:r>
            <a:br>
              <a:rPr lang="ru-RU" sz="2000" dirty="0" smtClean="0"/>
            </a:br>
            <a:r>
              <a:rPr lang="ru-RU" sz="2000" dirty="0" smtClean="0"/>
              <a:t>Встретим Новый год!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---------------------------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142984"/>
            <a:ext cx="62151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Содержимое 5" descr="novyj-god-5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10325" y="2214554"/>
            <a:ext cx="2733675" cy="3857625"/>
          </a:xfrm>
          <a:prstGeom prst="rect">
            <a:avLst/>
          </a:prstGeom>
        </p:spPr>
      </p:pic>
      <p:pic>
        <p:nvPicPr>
          <p:cNvPr id="7" name="Рисунок 6" descr="novyj-god-5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500306"/>
            <a:ext cx="3571900" cy="3727173"/>
          </a:xfrm>
          <a:prstGeom prst="rect">
            <a:avLst/>
          </a:prstGeom>
        </p:spPr>
      </p:pic>
      <p:pic>
        <p:nvPicPr>
          <p:cNvPr id="8" name="Рисунок 7" descr="novyj-god-5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3000372"/>
            <a:ext cx="3571900" cy="3727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Цель урока:</a:t>
            </a:r>
            <a:r>
              <a:rPr lang="ru-RU" sz="4800" dirty="0" smtClean="0">
                <a:solidFill>
                  <a:srgbClr val="C00000"/>
                </a:solidFill>
              </a:rPr>
              <a:t/>
            </a:r>
            <a:br>
              <a:rPr lang="ru-RU" sz="4800" dirty="0" smtClean="0">
                <a:solidFill>
                  <a:srgbClr val="C00000"/>
                </a:solidFill>
              </a:rPr>
            </a:b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Активизация  творческого потенциала учащихся с помощью различных художественно-изобразительных методов, развивать  умение украшать елку; развивать воображение.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/>
          <a:lstStyle/>
          <a:p>
            <a:pPr lvl="0"/>
            <a:r>
              <a:rPr lang="ru-RU" sz="5400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Задачи:</a:t>
            </a:r>
            <a:br>
              <a:rPr lang="ru-RU" sz="5400" i="1" dirty="0" smtClean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</a:b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58204" cy="4768865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·        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Учить учащихся украшать предмет 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·        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Приобщить учащихся к творчеству;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·        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Активизировать творческое и пространственное воображение; 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·        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Развивать зрительную и слуховую память в процессе </a:t>
            </a: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рассматривания изображений; рассказа стихотворения;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·        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Развивать умения внимательно слушать и понимать </a:t>
            </a: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речевые инструкции педагога;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·        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Реализовать связь между предметами (рисование, окружающий мир, русский язык, чтение)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·        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Пользоваться правильно инструментами и материалами;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Воспитывать у детей эмоциональную отзывчивость, любовь и бережное отношение к природе, </a:t>
            </a:r>
          </a:p>
          <a:p>
            <a:pPr marL="0" lvl="0" indent="0" eaLnBrk="0" hangingPunct="0">
              <a:spcBef>
                <a:spcPct val="0"/>
              </a:spcBef>
              <a:buNone/>
            </a:pP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понимание прекрасного в ней.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000768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050" b="1" dirty="0" smtClean="0">
                <a:solidFill>
                  <a:srgbClr val="FFC000"/>
                </a:solidFill>
              </a:rPr>
              <a:t>»</a:t>
            </a:r>
            <a:endParaRPr lang="ru-RU" sz="1050" dirty="0" smtClean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428604"/>
            <a:ext cx="7858180" cy="790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u="sng" dirty="0" smtClean="0">
                <a:solidFill>
                  <a:schemeClr val="tx2"/>
                </a:solidFill>
              </a:rPr>
              <a:t>ОБОРУДОВАНИЕ:</a:t>
            </a:r>
          </a:p>
          <a:p>
            <a:endParaRPr lang="ru-RU" sz="4800" u="sng" dirty="0" smtClean="0"/>
          </a:p>
          <a:p>
            <a:pPr lvl="0"/>
            <a:r>
              <a:rPr lang="ru-RU" sz="3600" b="1" i="1" dirty="0" smtClean="0">
                <a:solidFill>
                  <a:srgbClr val="FFFF00"/>
                </a:solidFill>
              </a:rPr>
              <a:t>1. </a:t>
            </a:r>
            <a:r>
              <a:rPr lang="ru-RU" sz="3600" b="1" i="1" u="sng" dirty="0" smtClean="0">
                <a:solidFill>
                  <a:srgbClr val="FFFF00"/>
                </a:solidFill>
              </a:rPr>
              <a:t>Для учителя</a:t>
            </a:r>
            <a:r>
              <a:rPr lang="ru-RU" sz="3600" b="1" i="1" dirty="0" smtClean="0">
                <a:solidFill>
                  <a:srgbClr val="FFFF00"/>
                </a:solidFill>
              </a:rPr>
              <a:t>:  </a:t>
            </a:r>
          </a:p>
          <a:p>
            <a:pPr lvl="0"/>
            <a:r>
              <a:rPr lang="ru-RU" sz="3600" b="1" i="1" dirty="0" smtClean="0">
                <a:solidFill>
                  <a:srgbClr val="FFFF00"/>
                </a:solidFill>
              </a:rPr>
              <a:t>плакат -пособие ёлка,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мультимедийные</a:t>
            </a:r>
            <a:r>
              <a:rPr lang="ru-RU" sz="3600" b="1" i="1" dirty="0" smtClean="0">
                <a:solidFill>
                  <a:srgbClr val="FFFF00"/>
                </a:solidFill>
              </a:rPr>
              <a:t> средства, </a:t>
            </a:r>
            <a:r>
              <a:rPr lang="ru-RU" sz="3600" b="1" i="1" dirty="0" err="1" smtClean="0">
                <a:solidFill>
                  <a:srgbClr val="FFFF00"/>
                </a:solidFill>
              </a:rPr>
              <a:t>степлер</a:t>
            </a:r>
            <a:r>
              <a:rPr lang="ru-RU" sz="3600" b="1" i="1" dirty="0" smtClean="0">
                <a:solidFill>
                  <a:srgbClr val="FFFF00"/>
                </a:solidFill>
              </a:rPr>
              <a:t>.</a:t>
            </a:r>
          </a:p>
          <a:p>
            <a:pPr lvl="0"/>
            <a:r>
              <a:rPr lang="ru-RU" sz="3600" b="1" i="1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000" b="1" i="1" u="sng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Для учащегося</a:t>
            </a:r>
            <a:r>
              <a:rPr lang="ru-RU" sz="3600" b="1" i="1" u="sng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3600" b="1" i="1" u="sng" dirty="0" smtClean="0">
                <a:solidFill>
                  <a:srgbClr val="FFFF0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3600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шаблоны </a:t>
            </a:r>
            <a:endParaRPr lang="ru-RU" sz="3600" b="1" i="1" dirty="0" smtClean="0">
              <a:solidFill>
                <a:srgbClr val="FFFF00"/>
              </a:solidFill>
            </a:endParaRPr>
          </a:p>
          <a:p>
            <a:pPr lvl="0"/>
            <a:r>
              <a:rPr lang="ru-RU" sz="3600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цветная бумага, клей, ножницы </a:t>
            </a:r>
            <a:r>
              <a:rPr lang="ru-RU" sz="3600" b="1" i="1" dirty="0" err="1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коробочки,подложки</a:t>
            </a:r>
            <a:r>
              <a:rPr lang="ru-RU" sz="4800" b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4800" b="1" i="1" u="sng" dirty="0" smtClean="0">
              <a:solidFill>
                <a:schemeClr val="tx2"/>
              </a:solidFill>
            </a:endParaRPr>
          </a:p>
          <a:p>
            <a:endParaRPr lang="ru-RU" sz="4800" b="1" i="1" dirty="0" smtClean="0">
              <a:solidFill>
                <a:schemeClr val="tx2"/>
              </a:solidFill>
            </a:endParaRPr>
          </a:p>
          <a:p>
            <a:endParaRPr lang="ru-RU" sz="4800" b="1" i="1" dirty="0">
              <a:solidFill>
                <a:schemeClr val="tx2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142853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4000" b="1" i="1" dirty="0" smtClean="0">
                <a:solidFill>
                  <a:srgbClr val="FFFF00"/>
                </a:solidFill>
              </a:rPr>
              <a:t>В лесу родилась елочка.</a:t>
            </a:r>
            <a:endParaRPr lang="ru-RU" sz="4000" b="1" i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flipV="1">
            <a:off x="1500166" y="142852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1_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1285860"/>
            <a:ext cx="4544166" cy="5143512"/>
          </a:xfrm>
          <a:prstGeom prst="rect">
            <a:avLst/>
          </a:prstGeom>
        </p:spPr>
      </p:pic>
      <p:pic>
        <p:nvPicPr>
          <p:cNvPr id="10" name="Рисунок 9" descr="Eli-PENERI-El-Valeriya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000240"/>
            <a:ext cx="2786082" cy="4412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71736" y="285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rgbClr val="FFC000"/>
                </a:solidFill>
              </a:rPr>
              <a:t>ИЗДЕЛИЯ ИЗ ЕЛИ</a:t>
            </a:r>
          </a:p>
        </p:txBody>
      </p:sp>
      <p:pic>
        <p:nvPicPr>
          <p:cNvPr id="5" name="Рисунок 4" descr="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214422"/>
            <a:ext cx="2667000" cy="2000250"/>
          </a:xfrm>
          <a:prstGeom prst="rect">
            <a:avLst/>
          </a:prstGeom>
        </p:spPr>
      </p:pic>
      <p:pic>
        <p:nvPicPr>
          <p:cNvPr id="6" name="Рисунок 5" descr="i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1928802"/>
            <a:ext cx="3333774" cy="2500330"/>
          </a:xfrm>
          <a:prstGeom prst="rect">
            <a:avLst/>
          </a:prstGeom>
        </p:spPr>
      </p:pic>
      <p:pic>
        <p:nvPicPr>
          <p:cNvPr id="7" name="Рисунок 6" descr="715_zoo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3" y="4143380"/>
            <a:ext cx="1600735" cy="2071702"/>
          </a:xfrm>
          <a:prstGeom prst="rect">
            <a:avLst/>
          </a:prstGeom>
        </p:spPr>
      </p:pic>
      <p:pic>
        <p:nvPicPr>
          <p:cNvPr id="8" name="Рисунок 7" descr="i (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14612" y="4643446"/>
            <a:ext cx="1857388" cy="1857388"/>
          </a:xfrm>
          <a:prstGeom prst="rect">
            <a:avLst/>
          </a:prstGeom>
        </p:spPr>
      </p:pic>
      <p:pic>
        <p:nvPicPr>
          <p:cNvPr id="9" name="Рисунок 8" descr="i (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9455" y="1321578"/>
            <a:ext cx="1857388" cy="1393042"/>
          </a:xfrm>
          <a:prstGeom prst="rect">
            <a:avLst/>
          </a:prstGeom>
        </p:spPr>
      </p:pic>
      <p:pic>
        <p:nvPicPr>
          <p:cNvPr id="10" name="Рисунок 9" descr="i (4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43834" y="3071810"/>
            <a:ext cx="1143000" cy="2000250"/>
          </a:xfrm>
          <a:prstGeom prst="rect">
            <a:avLst/>
          </a:prstGeom>
        </p:spPr>
      </p:pic>
      <p:pic>
        <p:nvPicPr>
          <p:cNvPr id="11" name="Рисунок 10" descr="KD_12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72066" y="4714884"/>
            <a:ext cx="2497422" cy="1785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FFFF00"/>
                </a:solidFill>
              </a:rPr>
              <a:t>Елочка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Ни листочка, ни травинки!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Тихим стал наш сад.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И березки и осинки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Скучные стоят.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 Только елочка одна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Весела и зелена.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Видно, ей мороз не страшен,</a:t>
            </a:r>
          </a:p>
          <a:p>
            <a:r>
              <a:rPr lang="ru-RU" sz="2400" dirty="0" smtClean="0">
                <a:solidFill>
                  <a:srgbClr val="FFFF00"/>
                </a:solidFill>
              </a:rPr>
              <a:t>Видно, смелая она.</a:t>
            </a:r>
          </a:p>
          <a:p>
            <a:r>
              <a:rPr lang="ru-RU" sz="2400" i="1" dirty="0" smtClean="0"/>
              <a:t>О. </a:t>
            </a:r>
            <a:r>
              <a:rPr lang="ru-RU" sz="2400" i="1" dirty="0" err="1" smtClean="0"/>
              <a:t>Высотская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C00000"/>
                </a:solidFill>
              </a:rPr>
              <a:t>Елка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На мохнатых колких лапах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Елка в дом приносит запах: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Запах хвои разогретой,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Запах свежести и ветра,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И заснеженного леса,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И чуть слышный запах лета.</a:t>
            </a:r>
          </a:p>
          <a:p>
            <a:r>
              <a:rPr lang="ru-RU" sz="2400" i="1" dirty="0" smtClean="0"/>
              <a:t>Ю. Щербаков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36342" y="357166"/>
            <a:ext cx="64713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СТИХИ ПРО ЁЛКУ:</a:t>
            </a:r>
            <a:endParaRPr lang="ru-RU" sz="5400" b="1" i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b="1" i="1" u="sng" dirty="0" smtClean="0">
                <a:solidFill>
                  <a:srgbClr val="FFC000"/>
                </a:solidFill>
              </a:rPr>
              <a:t>Чтобы не рубить живую ёлку можно купить в магазине искусственную ель</a:t>
            </a:r>
            <a:r>
              <a:rPr lang="ru-RU" sz="3600" u="sng" dirty="0" smtClean="0">
                <a:solidFill>
                  <a:srgbClr val="FFC000"/>
                </a:solidFill>
              </a:rPr>
              <a:t>:</a:t>
            </a:r>
            <a:endParaRPr lang="ru-RU" sz="3600" u="sng" dirty="0">
              <a:solidFill>
                <a:srgbClr val="FFC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800" dirty="0" smtClean="0">
              <a:solidFill>
                <a:srgbClr val="FFFF00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Мне елку купили!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Мне елку купили!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В лесу на опушке ее не рубили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А сделали елку на добром заводе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Хорошие дяди, веселые тети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А елка лесная осталась живая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>
                <a:solidFill>
                  <a:srgbClr val="FFFF00"/>
                </a:solidFill>
              </a:rPr>
              <a:t>Стоит на опушке, макушкой кивая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roz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2143116"/>
            <a:ext cx="2623860" cy="3786214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857232"/>
            <a:ext cx="74295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dirty="0" smtClean="0">
                <a:solidFill>
                  <a:schemeClr val="tx2">
                    <a:lumMod val="75000"/>
                  </a:schemeClr>
                </a:solidFill>
              </a:rPr>
              <a:t>ТЕХНОЛОГИЧЕСКИЙ ЭТАП</a:t>
            </a:r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ru-RU" sz="4000" b="1" dirty="0" smtClean="0">
                <a:solidFill>
                  <a:srgbClr val="7030A0"/>
                </a:solidFill>
              </a:rPr>
              <a:t>работа над эскизом, инструкции по технике безопасности, подбор материалов и инструментов, изготовление изделия.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161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Цель урока: </vt:lpstr>
      <vt:lpstr>Задачи: </vt:lpstr>
      <vt:lpstr>Слайд 4</vt:lpstr>
      <vt:lpstr>Слайд 5</vt:lpstr>
      <vt:lpstr>Слайд 6</vt:lpstr>
      <vt:lpstr>Слайд 7</vt:lpstr>
      <vt:lpstr>Чтобы не рубить живую ёлку можно купить в магазине искусственную ель:</vt:lpstr>
      <vt:lpstr>Слайд 9</vt:lpstr>
      <vt:lpstr>  2</vt:lpstr>
      <vt:lpstr>Слайд 11</vt:lpstr>
      <vt:lpstr> Песня    Маленькой елочке -холодно зимой Новогодняя хороводная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Татьяна</cp:lastModifiedBy>
  <cp:revision>65</cp:revision>
  <dcterms:created xsi:type="dcterms:W3CDTF">2013-12-04T14:13:43Z</dcterms:created>
  <dcterms:modified xsi:type="dcterms:W3CDTF">2014-11-30T01:41:59Z</dcterms:modified>
</cp:coreProperties>
</file>