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EC65C-66A2-4084-8AF8-F1ABCC8FE9F7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C46F7-84A3-4902-A346-B79B831C4C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>
              <a:ea typeface="ＭＳ Ｐゴシック" pitchFamily="34" charset="-128"/>
            </a:endParaRP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E4DC8D-78F1-433B-AFBB-3C0505006BEF}" type="slidenum">
              <a:rPr lang="ru-RU">
                <a:ea typeface="HGｺﾞｼｯｸE"/>
                <a:cs typeface="HGｺﾞｼｯｸE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ea typeface="HGｺﾞｼｯｸE"/>
              <a:cs typeface="HGｺﾞｼｯｸE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>
              <a:ea typeface="ＭＳ Ｐゴシック" pitchFamily="34" charset="-128"/>
            </a:endParaRP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78022C-11DB-4EC4-A19D-BA47DA1A3C1C}" type="slidenum">
              <a:rPr lang="ru-RU">
                <a:ea typeface="HGｺﾞｼｯｸE"/>
                <a:cs typeface="HGｺﾞｼｯｸE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ea typeface="HGｺﾞｼｯｸE"/>
              <a:cs typeface="HGｺﾞｼｯｸE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>
              <a:ea typeface="ＭＳ Ｐゴシック" pitchFamily="34" charset="-128"/>
            </a:endParaRPr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EC51D4-245C-4789-93E8-532EEC4C4E30}" type="slidenum">
              <a:rPr lang="ru-RU">
                <a:ea typeface="HGｺﾞｼｯｸE"/>
                <a:cs typeface="HGｺﾞｼｯｸE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ea typeface="HGｺﾞｼｯｸE"/>
              <a:cs typeface="HGｺﾞｼｯｸE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>
              <a:ea typeface="ＭＳ Ｐゴシック" pitchFamily="34" charset="-128"/>
            </a:endParaRP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F404DF-7189-4E97-8931-2153ABDC3C2D}" type="slidenum">
              <a:rPr lang="ru-RU">
                <a:ea typeface="HGｺﾞｼｯｸE"/>
                <a:cs typeface="HGｺﾞｼｯｸE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ea typeface="HGｺﾞｼｯｸE"/>
              <a:cs typeface="HGｺﾞｼｯｸE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>
              <a:ea typeface="ＭＳ Ｐゴシック" pitchFamily="34" charset="-128"/>
            </a:endParaRP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116790-9243-4011-8718-C98D4F934043}" type="slidenum">
              <a:rPr lang="ru-RU">
                <a:ea typeface="HGｺﾞｼｯｸE"/>
                <a:cs typeface="HGｺﾞｼｯｸE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ea typeface="HGｺﾞｼｯｸE"/>
              <a:cs typeface="HGｺﾞｼｯｸE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>
              <a:ea typeface="ＭＳ Ｐゴシック" pitchFamily="34" charset="-128"/>
            </a:endParaRPr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39CC7E-C496-4916-9B73-8DC279065E78}" type="slidenum">
              <a:rPr lang="ru-RU">
                <a:ea typeface="HGｺﾞｼｯｸE"/>
                <a:cs typeface="HGｺﾞｼｯｸE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>
              <a:ea typeface="HGｺﾞｼｯｸE"/>
              <a:cs typeface="HGｺﾞｼｯｸE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>
              <a:ea typeface="ＭＳ Ｐゴシック" pitchFamily="34" charset="-128"/>
            </a:endParaRPr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B97806-734D-45D4-96C1-F7DFE351321F}" type="slidenum">
              <a:rPr lang="ru-RU">
                <a:ea typeface="HGｺﾞｼｯｸE"/>
                <a:cs typeface="HGｺﾞｼｯｸE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>
              <a:ea typeface="HGｺﾞｼｯｸE"/>
              <a:cs typeface="HGｺﾞｼｯｸE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>
              <a:ea typeface="ＭＳ Ｐゴシック" pitchFamily="34" charset="-128"/>
            </a:endParaRPr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B81311-2663-4D22-8FC7-D3C9251D16E7}" type="slidenum">
              <a:rPr lang="ru-RU">
                <a:ea typeface="HGｺﾞｼｯｸE"/>
                <a:cs typeface="HGｺﾞｼｯｸE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>
              <a:ea typeface="HGｺﾞｼｯｸE"/>
              <a:cs typeface="HGｺﾞｼｯｸE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>
              <a:ea typeface="ＭＳ Ｐゴシック" pitchFamily="34" charset="-128"/>
            </a:endParaRPr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E142BB-B2CD-4040-A8E0-0299E228C0A0}" type="slidenum">
              <a:rPr lang="ru-RU">
                <a:ea typeface="HGｺﾞｼｯｸE"/>
                <a:cs typeface="HGｺﾞｼｯｸE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>
              <a:ea typeface="HGｺﾞｼｯｸE"/>
              <a:cs typeface="HGｺﾞｼｯｸE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F3F5-6E3C-4D1C-A9B0-E8BA3B8EE3A7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E7FA-52E1-4C34-AF4B-9DC4935AC4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F3F5-6E3C-4D1C-A9B0-E8BA3B8EE3A7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E7FA-52E1-4C34-AF4B-9DC4935AC4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F3F5-6E3C-4D1C-A9B0-E8BA3B8EE3A7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E7FA-52E1-4C34-AF4B-9DC4935AC4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F3F5-6E3C-4D1C-A9B0-E8BA3B8EE3A7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E7FA-52E1-4C34-AF4B-9DC4935AC4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F3F5-6E3C-4D1C-A9B0-E8BA3B8EE3A7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E7FA-52E1-4C34-AF4B-9DC4935AC4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F3F5-6E3C-4D1C-A9B0-E8BA3B8EE3A7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E7FA-52E1-4C34-AF4B-9DC4935AC4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F3F5-6E3C-4D1C-A9B0-E8BA3B8EE3A7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E7FA-52E1-4C34-AF4B-9DC4935AC4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F3F5-6E3C-4D1C-A9B0-E8BA3B8EE3A7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E7FA-52E1-4C34-AF4B-9DC4935AC4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F3F5-6E3C-4D1C-A9B0-E8BA3B8EE3A7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E7FA-52E1-4C34-AF4B-9DC4935AC4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F3F5-6E3C-4D1C-A9B0-E8BA3B8EE3A7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E7FA-52E1-4C34-AF4B-9DC4935AC4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F3F5-6E3C-4D1C-A9B0-E8BA3B8EE3A7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9E7FA-52E1-4C34-AF4B-9DC4935AC4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8F3F5-6E3C-4D1C-A9B0-E8BA3B8EE3A7}" type="datetimeFigureOut">
              <a:rPr lang="ru-RU" smtClean="0"/>
              <a:t>21.07.2014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9E7FA-52E1-4C34-AF4B-9DC4935AC48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Игрушки из скрученных полосок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1600" dirty="0">
                <a:solidFill>
                  <a:srgbClr val="002060"/>
                </a:solidFill>
              </a:rPr>
              <a:t>Презентацию составила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1600" dirty="0">
                <a:solidFill>
                  <a:srgbClr val="002060"/>
                </a:solidFill>
              </a:rPr>
              <a:t> учитель начальных классов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МБОУ СОШ № 1 г. Ардон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1600" dirty="0" err="1" smtClean="0">
                <a:solidFill>
                  <a:srgbClr val="002060"/>
                </a:solidFill>
              </a:rPr>
              <a:t>Кцоева</a:t>
            </a:r>
            <a:r>
              <a:rPr lang="ru-RU" sz="1600" dirty="0" smtClean="0">
                <a:solidFill>
                  <a:srgbClr val="002060"/>
                </a:solidFill>
              </a:rPr>
              <a:t> Ирина Викторовна</a:t>
            </a:r>
            <a:endParaRPr lang="ru-RU" sz="1600" dirty="0">
              <a:solidFill>
                <a:srgbClr val="002060"/>
              </a:solidFill>
            </a:endParaRP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2014  год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15313" cy="1428759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Вот такая несложная техника.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при помощи этой техники, мы будем выполнять следующие поделки.</a:t>
            </a:r>
            <a:endParaRPr lang="ru-RU" sz="3200" spc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pic>
        <p:nvPicPr>
          <p:cNvPr id="3" name="Рисунок 2" descr="PICT9118.jpg"/>
          <p:cNvPicPr>
            <a:picLocks noChangeAspect="1"/>
          </p:cNvPicPr>
          <p:nvPr/>
        </p:nvPicPr>
        <p:blipFill>
          <a:blip r:embed="rId3"/>
          <a:srcRect l="2032" t="3000" r="6503" b="2499"/>
          <a:stretch>
            <a:fillRect/>
          </a:stretch>
        </p:blipFill>
        <p:spPr bwMode="auto">
          <a:xfrm>
            <a:off x="500034" y="2143125"/>
            <a:ext cx="3367088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PICT9118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2071678"/>
            <a:ext cx="343614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900"/>
                            </p:stCondLst>
                            <p:childTnLst>
                              <p:par>
                                <p:cTn id="1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900"/>
                            </p:stCondLst>
                            <p:childTnLst>
                              <p:par>
                                <p:cTn id="1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ICT9118.jpg"/>
          <p:cNvPicPr>
            <a:picLocks noChangeAspect="1"/>
          </p:cNvPicPr>
          <p:nvPr/>
        </p:nvPicPr>
        <p:blipFill>
          <a:blip r:embed="rId3"/>
          <a:srcRect l="2032" t="3000" r="6503" b="2499"/>
          <a:stretch>
            <a:fillRect/>
          </a:stretch>
        </p:blipFill>
        <p:spPr bwMode="auto">
          <a:xfrm>
            <a:off x="4857752" y="1285860"/>
            <a:ext cx="3367088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7500937" cy="8572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cs typeface="+mj-cs"/>
              </a:rPr>
              <a:t>ананас</a:t>
            </a:r>
            <a:endParaRPr lang="ru-RU" dirty="0">
              <a:cs typeface="+mj-cs"/>
            </a:endParaRPr>
          </a:p>
        </p:txBody>
      </p:sp>
      <p:sp>
        <p:nvSpPr>
          <p:cNvPr id="11268" name="Текст 2"/>
          <p:cNvSpPr>
            <a:spLocks noGrp="1"/>
          </p:cNvSpPr>
          <p:nvPr>
            <p:ph type="body" idx="1"/>
          </p:nvPr>
        </p:nvSpPr>
        <p:spPr>
          <a:xfrm>
            <a:off x="428625" y="1071563"/>
            <a:ext cx="3286125" cy="4786312"/>
          </a:xfrm>
        </p:spPr>
        <p:txBody>
          <a:bodyPr/>
          <a:lstStyle/>
          <a:p>
            <a:r>
              <a:rPr lang="ru-RU" sz="3600" dirty="0" smtClean="0">
                <a:solidFill>
                  <a:srgbClr val="002060"/>
                </a:solidFill>
                <a:ea typeface="HGｺﾞｼｯｸE"/>
              </a:rPr>
              <a:t>Цепочки можно приклеивать на основу, создавая декоративную поверхность.</a:t>
            </a:r>
          </a:p>
          <a:p>
            <a:endParaRPr lang="ru-RU" dirty="0" smtClean="0">
              <a:ea typeface="HGｺﾞｼｯｸE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ICT9118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142984"/>
            <a:ext cx="3786188" cy="511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7500937" cy="8572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cs typeface="+mj-cs"/>
              </a:rPr>
              <a:t>Море.</a:t>
            </a:r>
            <a:endParaRPr lang="ru-RU" dirty="0">
              <a:cs typeface="+mj-cs"/>
            </a:endParaRPr>
          </a:p>
        </p:txBody>
      </p:sp>
      <p:sp>
        <p:nvSpPr>
          <p:cNvPr id="12292" name="Текст 2"/>
          <p:cNvSpPr>
            <a:spLocks noGrp="1"/>
          </p:cNvSpPr>
          <p:nvPr>
            <p:ph type="body" idx="1"/>
          </p:nvPr>
        </p:nvSpPr>
        <p:spPr>
          <a:xfrm>
            <a:off x="428625" y="1071563"/>
            <a:ext cx="3286125" cy="4786312"/>
          </a:xfrm>
        </p:spPr>
        <p:txBody>
          <a:bodyPr/>
          <a:lstStyle/>
          <a:p>
            <a:r>
              <a:rPr lang="ru-RU" sz="3600" dirty="0" smtClean="0">
                <a:solidFill>
                  <a:srgbClr val="002060"/>
                </a:solidFill>
                <a:ea typeface="HGｺﾞｼｯｸE"/>
              </a:rPr>
              <a:t>При помощи цепочек разного цвета и размера можно изображать пейзажи.</a:t>
            </a:r>
          </a:p>
          <a:p>
            <a:endParaRPr lang="ru-RU" dirty="0" smtClean="0">
              <a:ea typeface="HGｺﾞｼｯｸE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Чтоб работа закипела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Приготовьте все для дела.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Будем клеить, мастерить –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должно  в порядке быть.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Чтобы парту сохранить,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Клеёнку надо постелить.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Ножницы, бумагу, клей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Клади на место поскорей.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забудь про карандаш -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в труде помощник наш.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ъект 2"/>
          <p:cNvSpPr>
            <a:spLocks noGrp="1"/>
          </p:cNvSpPr>
          <p:nvPr>
            <p:ph idx="1"/>
          </p:nvPr>
        </p:nvSpPr>
        <p:spPr>
          <a:xfrm>
            <a:off x="5867400" y="1627188"/>
            <a:ext cx="3001963" cy="4608512"/>
          </a:xfrm>
        </p:spPr>
        <p:txBody>
          <a:bodyPr/>
          <a:lstStyle/>
          <a:p>
            <a:pPr indent="-173038"/>
            <a:r>
              <a:rPr lang="ru-RU" sz="2800" dirty="0" smtClean="0"/>
              <a:t>Гофрированная бумага</a:t>
            </a:r>
          </a:p>
          <a:p>
            <a:pPr indent="-173038"/>
            <a:r>
              <a:rPr lang="ru-RU" sz="2800" dirty="0" smtClean="0">
                <a:solidFill>
                  <a:schemeClr val="tx1"/>
                </a:solidFill>
              </a:rPr>
              <a:t>Цветная </a:t>
            </a:r>
            <a:r>
              <a:rPr lang="ru-RU" sz="2800" dirty="0" smtClean="0">
                <a:solidFill>
                  <a:schemeClr val="tx1"/>
                </a:solidFill>
              </a:rPr>
              <a:t>бумага</a:t>
            </a:r>
            <a:r>
              <a:rPr lang="ru-RU" sz="2800" dirty="0" smtClean="0">
                <a:solidFill>
                  <a:schemeClr val="tx1"/>
                </a:solidFill>
              </a:rPr>
              <a:t>,</a:t>
            </a:r>
          </a:p>
          <a:p>
            <a:pPr indent="-173038"/>
            <a:r>
              <a:rPr lang="ru-RU" sz="2800" dirty="0" smtClean="0"/>
              <a:t>Цветной картон,</a:t>
            </a:r>
            <a:endParaRPr lang="ru-RU" sz="2800" dirty="0" smtClean="0">
              <a:solidFill>
                <a:schemeClr val="tx1"/>
              </a:solidFill>
            </a:endParaRPr>
          </a:p>
          <a:p>
            <a:pPr indent="-173038" eaLnBrk="1" hangingPunct="1"/>
            <a:r>
              <a:rPr lang="ru-RU" sz="2800" dirty="0" smtClean="0">
                <a:solidFill>
                  <a:schemeClr val="tx1"/>
                </a:solidFill>
              </a:rPr>
              <a:t>Ножницы</a:t>
            </a:r>
            <a:r>
              <a:rPr lang="ru-RU" sz="2800" dirty="0" smtClean="0">
                <a:solidFill>
                  <a:schemeClr val="tx1"/>
                </a:solidFill>
              </a:rPr>
              <a:t>,</a:t>
            </a:r>
          </a:p>
          <a:p>
            <a:pPr indent="-173038" eaLnBrk="1" hangingPunct="1"/>
            <a:r>
              <a:rPr lang="ru-RU" sz="2800" dirty="0" smtClean="0">
                <a:solidFill>
                  <a:schemeClr val="tx1"/>
                </a:solidFill>
              </a:rPr>
              <a:t>Линейка,</a:t>
            </a:r>
          </a:p>
          <a:p>
            <a:pPr indent="-173038" eaLnBrk="1" hangingPunct="1"/>
            <a:r>
              <a:rPr lang="ru-RU" sz="2800" dirty="0" smtClean="0">
                <a:solidFill>
                  <a:schemeClr val="tx1"/>
                </a:solidFill>
              </a:rPr>
              <a:t>Карандаш,</a:t>
            </a:r>
          </a:p>
          <a:p>
            <a:pPr indent="-173038" eaLnBrk="1" hangingPunct="1"/>
            <a:r>
              <a:rPr lang="ru-RU" sz="2800" dirty="0" smtClean="0">
                <a:solidFill>
                  <a:schemeClr val="tx1"/>
                </a:solidFill>
              </a:rPr>
              <a:t>Клей</a:t>
            </a:r>
            <a:r>
              <a:rPr lang="ru-RU" sz="2800" dirty="0"/>
              <a:t>.</a:t>
            </a:r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7030A0"/>
                </a:solidFill>
              </a:rPr>
              <a:t>Для работы потребуется:</a:t>
            </a:r>
          </a:p>
        </p:txBody>
      </p:sp>
      <p:pic>
        <p:nvPicPr>
          <p:cNvPr id="1026" name="Picture 2" descr="http://www.wherefore.ru/sites/default/files/ny_garland/girlyanda-iz-gofrirovannoi-bumagig-step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643050"/>
            <a:ext cx="3809984" cy="2857488"/>
          </a:xfrm>
          <a:prstGeom prst="rect">
            <a:avLst/>
          </a:prstGeom>
          <a:noFill/>
        </p:spPr>
      </p:pic>
      <p:pic>
        <p:nvPicPr>
          <p:cNvPr id="1028" name="Picture 4" descr="http://m-kant.ru/upload/iblock/88b/1d3bcce0-dc69-11e0-987f-0015174d9b51_e3a09872-b981-11e2-8c3b-84c9b27dba00.resize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071918"/>
            <a:ext cx="2786082" cy="2786082"/>
          </a:xfrm>
          <a:prstGeom prst="rect">
            <a:avLst/>
          </a:prstGeom>
          <a:noFill/>
        </p:spPr>
      </p:pic>
      <p:pic>
        <p:nvPicPr>
          <p:cNvPr id="1030" name="Picture 6" descr="http://im1-tub-ru.yandex.net/i?id=71f32b8728304d55cbb39de0d1691218-113-144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1214422"/>
            <a:ext cx="1357322" cy="174015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Содержимое 4" descr="PICT9199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71500" y="3000375"/>
            <a:ext cx="7581900" cy="2511425"/>
          </a:xfrm>
        </p:spPr>
      </p:pic>
      <p:sp>
        <p:nvSpPr>
          <p:cNvPr id="4099" name="Текст 3"/>
          <p:cNvSpPr>
            <a:spLocks noGrp="1"/>
          </p:cNvSpPr>
          <p:nvPr>
            <p:ph type="body" sz="half" idx="2"/>
          </p:nvPr>
        </p:nvSpPr>
        <p:spPr>
          <a:xfrm>
            <a:off x="428625" y="500063"/>
            <a:ext cx="8215313" cy="3214687"/>
          </a:xfrm>
        </p:spPr>
        <p:txBody>
          <a:bodyPr/>
          <a:lstStyle/>
          <a:p>
            <a:r>
              <a:rPr lang="ru-RU" sz="3200" smtClean="0">
                <a:ea typeface="HGｺﾞｼｯｸE"/>
              </a:rPr>
              <a:t>Возьми полоску гофрированной бумаги шириной 5 см. Внимание! Отрезать полоску надо так, чтобы линии гофрирования шли в поперечном направлении. Сложи пополам и разогни.</a:t>
            </a:r>
            <a:r>
              <a:rPr lang="ru-RU" sz="2800" smtClean="0">
                <a:ea typeface="HGｺﾞｼｯｸE"/>
              </a:rPr>
              <a:t/>
            </a:r>
            <a:br>
              <a:rPr lang="ru-RU" sz="2800" smtClean="0">
                <a:ea typeface="HGｺﾞｼｯｸE"/>
              </a:rPr>
            </a:br>
            <a:endParaRPr lang="ru-RU" sz="2800" smtClean="0">
              <a:ea typeface="HGｺﾞｼｯｸE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Содержимое 4" descr="PICT9199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85750" y="2643188"/>
            <a:ext cx="8448675" cy="2665412"/>
          </a:xfrm>
        </p:spPr>
      </p:pic>
      <p:sp>
        <p:nvSpPr>
          <p:cNvPr id="5123" name="Текст 3"/>
          <p:cNvSpPr>
            <a:spLocks noGrp="1"/>
          </p:cNvSpPr>
          <p:nvPr>
            <p:ph type="body" sz="half" idx="2"/>
          </p:nvPr>
        </p:nvSpPr>
        <p:spPr>
          <a:xfrm>
            <a:off x="428625" y="500063"/>
            <a:ext cx="7643813" cy="2214562"/>
          </a:xfrm>
        </p:spPr>
        <p:txBody>
          <a:bodyPr/>
          <a:lstStyle/>
          <a:p>
            <a:pPr algn="ctr"/>
            <a:r>
              <a:rPr lang="ru-RU" sz="2800" smtClean="0">
                <a:ea typeface="HGｺﾞｼｯｸE"/>
              </a:rPr>
              <a:t/>
            </a:r>
            <a:br>
              <a:rPr lang="ru-RU" sz="2800" smtClean="0">
                <a:ea typeface="HGｺﾞｼｯｸE"/>
              </a:rPr>
            </a:br>
            <a:r>
              <a:rPr lang="ru-RU" sz="2800" smtClean="0">
                <a:ea typeface="HGｺﾞｼｯｸE"/>
              </a:rPr>
              <a:t> </a:t>
            </a:r>
            <a:r>
              <a:rPr lang="ru-RU" sz="3600" smtClean="0">
                <a:ea typeface="HGｺﾞｼｯｸE"/>
              </a:rPr>
              <a:t>Сложи к намеченной линии.</a:t>
            </a:r>
          </a:p>
        </p:txBody>
      </p:sp>
      <p:sp>
        <p:nvSpPr>
          <p:cNvPr id="5124" name="Текст 3"/>
          <p:cNvSpPr txBox="1">
            <a:spLocks/>
          </p:cNvSpPr>
          <p:nvPr/>
        </p:nvSpPr>
        <p:spPr bwMode="auto">
          <a:xfrm>
            <a:off x="571500" y="500063"/>
            <a:ext cx="8215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800" b="1">
                <a:solidFill>
                  <a:srgbClr val="4A452A"/>
                </a:solidFill>
                <a:latin typeface="Corbel" pitchFamily="34" charset="0"/>
                <a:cs typeface="HGｺﾞｼｯｸE"/>
              </a:rPr>
              <a:t/>
            </a:r>
            <a:br>
              <a:rPr lang="ru-RU" sz="2800" b="1">
                <a:solidFill>
                  <a:srgbClr val="4A452A"/>
                </a:solidFill>
                <a:latin typeface="Corbel" pitchFamily="34" charset="0"/>
                <a:cs typeface="HGｺﾞｼｯｸE"/>
              </a:rPr>
            </a:br>
            <a:endParaRPr lang="ru-RU" sz="2800" b="1">
              <a:solidFill>
                <a:srgbClr val="4A452A"/>
              </a:solidFill>
              <a:latin typeface="Corbel" pitchFamily="34" charset="0"/>
              <a:cs typeface="HGｺﾞｼｯｸE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Содержимое 4" descr="PICT9199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3214688"/>
            <a:ext cx="8686800" cy="1466850"/>
          </a:xfrm>
        </p:spPr>
      </p:pic>
      <p:sp>
        <p:nvSpPr>
          <p:cNvPr id="6147" name="Текст 3"/>
          <p:cNvSpPr>
            <a:spLocks noGrp="1"/>
          </p:cNvSpPr>
          <p:nvPr>
            <p:ph type="body" sz="half" idx="2"/>
          </p:nvPr>
        </p:nvSpPr>
        <p:spPr>
          <a:xfrm>
            <a:off x="428625" y="500063"/>
            <a:ext cx="8215313" cy="3214687"/>
          </a:xfrm>
        </p:spPr>
        <p:txBody>
          <a:bodyPr/>
          <a:lstStyle/>
          <a:p>
            <a:r>
              <a:rPr lang="ru-RU" sz="2800" smtClean="0">
                <a:ea typeface="HGｺﾞｼｯｸE"/>
              </a:rPr>
              <a:t/>
            </a:r>
            <a:br>
              <a:rPr lang="ru-RU" sz="2800" smtClean="0">
                <a:ea typeface="HGｺﾞｼｯｸE"/>
              </a:rPr>
            </a:br>
            <a:endParaRPr lang="ru-RU" sz="2800" smtClean="0">
              <a:ea typeface="HGｺﾞｼｯｸE"/>
            </a:endParaRPr>
          </a:p>
        </p:txBody>
      </p:sp>
      <p:sp>
        <p:nvSpPr>
          <p:cNvPr id="6148" name="Текст 3"/>
          <p:cNvSpPr txBox="1">
            <a:spLocks/>
          </p:cNvSpPr>
          <p:nvPr/>
        </p:nvSpPr>
        <p:spPr bwMode="auto">
          <a:xfrm>
            <a:off x="428625" y="500063"/>
            <a:ext cx="7643813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800" b="1">
                <a:solidFill>
                  <a:srgbClr val="4A452A"/>
                </a:solidFill>
                <a:latin typeface="Corbel" pitchFamily="34" charset="0"/>
                <a:cs typeface="HGｺﾞｼｯｸE"/>
              </a:rPr>
              <a:t/>
            </a:r>
            <a:br>
              <a:rPr lang="ru-RU" sz="2800" b="1">
                <a:solidFill>
                  <a:srgbClr val="4A452A"/>
                </a:solidFill>
                <a:latin typeface="Corbel" pitchFamily="34" charset="0"/>
                <a:cs typeface="HGｺﾞｼｯｸE"/>
              </a:rPr>
            </a:br>
            <a:r>
              <a:rPr lang="ru-RU" sz="2800" b="1">
                <a:solidFill>
                  <a:srgbClr val="4A452A"/>
                </a:solidFill>
                <a:latin typeface="Corbel" pitchFamily="34" charset="0"/>
                <a:cs typeface="HGｺﾞｼｯｸE"/>
              </a:rPr>
              <a:t> </a:t>
            </a:r>
            <a:r>
              <a:rPr lang="ru-RU" sz="3600" b="1">
                <a:solidFill>
                  <a:srgbClr val="4A452A"/>
                </a:solidFill>
                <a:latin typeface="Corbel" pitchFamily="34" charset="0"/>
                <a:cs typeface="HGｺﾞｼｯｸE"/>
              </a:rPr>
              <a:t>Сложи пополам.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Содержимое 4" descr="PICT9199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28625" y="3643313"/>
            <a:ext cx="8472488" cy="979487"/>
          </a:xfrm>
        </p:spPr>
      </p:pic>
      <p:sp>
        <p:nvSpPr>
          <p:cNvPr id="7171" name="Текст 3"/>
          <p:cNvSpPr>
            <a:spLocks noGrp="1"/>
          </p:cNvSpPr>
          <p:nvPr>
            <p:ph type="body" sz="half" idx="2"/>
          </p:nvPr>
        </p:nvSpPr>
        <p:spPr>
          <a:xfrm>
            <a:off x="428625" y="500063"/>
            <a:ext cx="8215313" cy="3214687"/>
          </a:xfrm>
        </p:spPr>
        <p:txBody>
          <a:bodyPr/>
          <a:lstStyle/>
          <a:p>
            <a:r>
              <a:rPr lang="ru-RU" sz="2800" smtClean="0">
                <a:ea typeface="HGｺﾞｼｯｸE"/>
              </a:rPr>
              <a:t/>
            </a:r>
            <a:br>
              <a:rPr lang="ru-RU" sz="2800" smtClean="0">
                <a:ea typeface="HGｺﾞｼｯｸE"/>
              </a:rPr>
            </a:br>
            <a:endParaRPr lang="ru-RU" sz="2800" smtClean="0">
              <a:ea typeface="HGｺﾞｼｯｸE"/>
            </a:endParaRPr>
          </a:p>
        </p:txBody>
      </p:sp>
      <p:sp>
        <p:nvSpPr>
          <p:cNvPr id="7172" name="Текст 3"/>
          <p:cNvSpPr txBox="1">
            <a:spLocks/>
          </p:cNvSpPr>
          <p:nvPr/>
        </p:nvSpPr>
        <p:spPr bwMode="auto">
          <a:xfrm>
            <a:off x="428625" y="500063"/>
            <a:ext cx="7643813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800" b="1">
                <a:solidFill>
                  <a:srgbClr val="4A452A"/>
                </a:solidFill>
                <a:latin typeface="Corbel" pitchFamily="34" charset="0"/>
                <a:cs typeface="HGｺﾞｼｯｸE"/>
              </a:rPr>
              <a:t/>
            </a:r>
            <a:br>
              <a:rPr lang="ru-RU" sz="2800" b="1">
                <a:solidFill>
                  <a:srgbClr val="4A452A"/>
                </a:solidFill>
                <a:latin typeface="Corbel" pitchFamily="34" charset="0"/>
                <a:cs typeface="HGｺﾞｼｯｸE"/>
              </a:rPr>
            </a:br>
            <a:r>
              <a:rPr lang="ru-RU" sz="3600" b="1">
                <a:solidFill>
                  <a:srgbClr val="4A452A"/>
                </a:solidFill>
                <a:latin typeface="Corbel" pitchFamily="34" charset="0"/>
                <a:cs typeface="HGｺﾞｼｯｸE"/>
              </a:rPr>
              <a:t> Получилась полоска, сложенная вчетверо.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Содержимое 4" descr="PICT9199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285875" y="3214688"/>
            <a:ext cx="7143750" cy="2571750"/>
          </a:xfrm>
        </p:spPr>
      </p:pic>
      <p:sp>
        <p:nvSpPr>
          <p:cNvPr id="8195" name="Текст 3"/>
          <p:cNvSpPr>
            <a:spLocks noGrp="1"/>
          </p:cNvSpPr>
          <p:nvPr>
            <p:ph type="body" sz="half" idx="2"/>
          </p:nvPr>
        </p:nvSpPr>
        <p:spPr>
          <a:xfrm>
            <a:off x="428625" y="500063"/>
            <a:ext cx="8215313" cy="3214687"/>
          </a:xfrm>
        </p:spPr>
        <p:txBody>
          <a:bodyPr/>
          <a:lstStyle/>
          <a:p>
            <a:r>
              <a:rPr lang="ru-RU" sz="2800" smtClean="0">
                <a:ea typeface="HGｺﾞｼｯｸE"/>
              </a:rPr>
              <a:t/>
            </a:r>
            <a:br>
              <a:rPr lang="ru-RU" sz="2800" smtClean="0">
                <a:ea typeface="HGｺﾞｼｯｸE"/>
              </a:rPr>
            </a:br>
            <a:endParaRPr lang="ru-RU" sz="2800" smtClean="0">
              <a:ea typeface="HGｺﾞｼｯｸE"/>
            </a:endParaRPr>
          </a:p>
        </p:txBody>
      </p:sp>
      <p:sp>
        <p:nvSpPr>
          <p:cNvPr id="8196" name="Текст 3"/>
          <p:cNvSpPr txBox="1">
            <a:spLocks/>
          </p:cNvSpPr>
          <p:nvPr/>
        </p:nvSpPr>
        <p:spPr bwMode="auto">
          <a:xfrm>
            <a:off x="285750" y="500063"/>
            <a:ext cx="8572500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800" b="1">
                <a:solidFill>
                  <a:srgbClr val="4A452A"/>
                </a:solidFill>
                <a:latin typeface="Corbel" pitchFamily="34" charset="0"/>
                <a:cs typeface="HGｺﾞｼｯｸE"/>
              </a:rPr>
              <a:t/>
            </a:r>
            <a:br>
              <a:rPr lang="ru-RU" sz="2800" b="1">
                <a:solidFill>
                  <a:srgbClr val="4A452A"/>
                </a:solidFill>
                <a:latin typeface="Corbel" pitchFamily="34" charset="0"/>
                <a:cs typeface="HGｺﾞｼｯｸE"/>
              </a:rPr>
            </a:br>
            <a:r>
              <a:rPr lang="ru-RU" sz="3600" b="1">
                <a:solidFill>
                  <a:srgbClr val="4A452A"/>
                </a:solidFill>
                <a:latin typeface="Corbel" pitchFamily="34" charset="0"/>
                <a:cs typeface="HGｺﾞｼｯｸE"/>
              </a:rPr>
              <a:t> Отступи немного от края и закрути конец, как конфетный фантик. Можно закручивать на один или на два оборота, в зависимости от задачи.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Содержимое 4" descr="PICT9199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14313" y="4357688"/>
            <a:ext cx="8607425" cy="1357312"/>
          </a:xfrm>
        </p:spPr>
      </p:pic>
      <p:sp>
        <p:nvSpPr>
          <p:cNvPr id="9219" name="Текст 3"/>
          <p:cNvSpPr>
            <a:spLocks noGrp="1"/>
          </p:cNvSpPr>
          <p:nvPr>
            <p:ph type="body" sz="half" idx="2"/>
          </p:nvPr>
        </p:nvSpPr>
        <p:spPr>
          <a:xfrm>
            <a:off x="428625" y="500063"/>
            <a:ext cx="8215313" cy="3214687"/>
          </a:xfrm>
        </p:spPr>
        <p:txBody>
          <a:bodyPr/>
          <a:lstStyle/>
          <a:p>
            <a:r>
              <a:rPr lang="ru-RU" sz="2800" smtClean="0">
                <a:ea typeface="HGｺﾞｼｯｸE"/>
              </a:rPr>
              <a:t/>
            </a:r>
            <a:br>
              <a:rPr lang="ru-RU" sz="2800" smtClean="0">
                <a:ea typeface="HGｺﾞｼｯｸE"/>
              </a:rPr>
            </a:br>
            <a:endParaRPr lang="ru-RU" sz="2800" smtClean="0">
              <a:ea typeface="HGｺﾞｼｯｸE"/>
            </a:endParaRPr>
          </a:p>
        </p:txBody>
      </p:sp>
      <p:sp>
        <p:nvSpPr>
          <p:cNvPr id="9220" name="Текст 3"/>
          <p:cNvSpPr txBox="1">
            <a:spLocks/>
          </p:cNvSpPr>
          <p:nvPr/>
        </p:nvSpPr>
        <p:spPr bwMode="auto">
          <a:xfrm>
            <a:off x="285750" y="285750"/>
            <a:ext cx="85725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800" b="1">
                <a:solidFill>
                  <a:srgbClr val="4A452A"/>
                </a:solidFill>
                <a:latin typeface="Corbel" pitchFamily="34" charset="0"/>
                <a:cs typeface="HGｺﾞｼｯｸE"/>
              </a:rPr>
              <a:t/>
            </a:r>
            <a:br>
              <a:rPr lang="ru-RU" sz="2800" b="1">
                <a:solidFill>
                  <a:srgbClr val="4A452A"/>
                </a:solidFill>
                <a:latin typeface="Corbel" pitchFamily="34" charset="0"/>
                <a:cs typeface="HGｺﾞｼｯｸE"/>
              </a:rPr>
            </a:br>
            <a:r>
              <a:rPr lang="ru-RU" sz="3600" b="1">
                <a:solidFill>
                  <a:srgbClr val="4A452A"/>
                </a:solidFill>
                <a:latin typeface="Corbel" pitchFamily="34" charset="0"/>
                <a:cs typeface="HGｺﾞｼｯｸE"/>
              </a:rPr>
              <a:t> Скрути всю полоску через равные промежутки. Старайся закручивать плотно, немного растягивая бумагу в месте скручивания. Затем, место скручивания сжимай пальцами, чтобы полоска не распускалась.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135</Words>
  <Application>Microsoft Office PowerPoint</Application>
  <PresentationFormat>Экран (4:3)</PresentationFormat>
  <Paragraphs>50</Paragraphs>
  <Slides>12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Игрушки из скрученных полосок</vt:lpstr>
      <vt:lpstr>Слайд 2</vt:lpstr>
      <vt:lpstr>Для работы потребуется:</vt:lpstr>
      <vt:lpstr>Слайд 4</vt:lpstr>
      <vt:lpstr>Слайд 5</vt:lpstr>
      <vt:lpstr>Слайд 6</vt:lpstr>
      <vt:lpstr>Слайд 7</vt:lpstr>
      <vt:lpstr>Слайд 8</vt:lpstr>
      <vt:lpstr>Слайд 9</vt:lpstr>
      <vt:lpstr>Вот такая несложная техника. И при помощи этой техники, мы будем выполнять следующие поделки.</vt:lpstr>
      <vt:lpstr>ананас</vt:lpstr>
      <vt:lpstr>Море.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20</cp:revision>
  <dcterms:created xsi:type="dcterms:W3CDTF">2014-07-21T14:50:47Z</dcterms:created>
  <dcterms:modified xsi:type="dcterms:W3CDTF">2014-07-21T18:03:33Z</dcterms:modified>
</cp:coreProperties>
</file>