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66" r:id="rId4"/>
    <p:sldId id="300" r:id="rId5"/>
    <p:sldId id="260" r:id="rId6"/>
    <p:sldId id="261" r:id="rId7"/>
    <p:sldId id="258" r:id="rId8"/>
    <p:sldId id="263" r:id="rId9"/>
    <p:sldId id="270" r:id="rId10"/>
    <p:sldId id="265" r:id="rId11"/>
    <p:sldId id="285" r:id="rId12"/>
    <p:sldId id="264" r:id="rId13"/>
    <p:sldId id="301" r:id="rId14"/>
    <p:sldId id="278" r:id="rId15"/>
    <p:sldId id="269" r:id="rId16"/>
    <p:sldId id="279" r:id="rId17"/>
    <p:sldId id="299" r:id="rId18"/>
    <p:sldId id="280" r:id="rId19"/>
    <p:sldId id="282" r:id="rId20"/>
    <p:sldId id="284" r:id="rId21"/>
    <p:sldId id="281" r:id="rId22"/>
    <p:sldId id="283" r:id="rId23"/>
    <p:sldId id="287" r:id="rId24"/>
    <p:sldId id="286" r:id="rId25"/>
    <p:sldId id="268" r:id="rId26"/>
    <p:sldId id="272" r:id="rId27"/>
    <p:sldId id="271" r:id="rId28"/>
    <p:sldId id="273" r:id="rId29"/>
    <p:sldId id="274" r:id="rId30"/>
    <p:sldId id="275" r:id="rId31"/>
    <p:sldId id="276" r:id="rId32"/>
    <p:sldId id="277" r:id="rId33"/>
    <p:sldId id="262" r:id="rId34"/>
    <p:sldId id="288" r:id="rId35"/>
    <p:sldId id="289" r:id="rId36"/>
    <p:sldId id="290" r:id="rId37"/>
    <p:sldId id="291" r:id="rId38"/>
    <p:sldId id="298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3" d="100"/>
          <a:sy n="8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16.09.2012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Липиды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Автор: Першина О.В.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Учитель биологии 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ГОУ СОШ №405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 Москва.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5105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4800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Comic Sans MS"/>
              </a:rPr>
              <a:t>Липиды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3400" y="1600200"/>
            <a:ext cx="3581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Простые </a:t>
            </a:r>
            <a:endParaRPr lang="ru-RU" sz="12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(ацильные остатки одинаковы)</a:t>
            </a:r>
            <a:endParaRPr lang="ru-RU" sz="16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096000" y="1752600"/>
            <a:ext cx="1951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Сложные 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3347864" y="980728"/>
            <a:ext cx="3325813" cy="812800"/>
            <a:chOff x="2120" y="604"/>
            <a:chExt cx="2095" cy="512"/>
          </a:xfrm>
        </p:grpSpPr>
        <p:sp>
          <p:nvSpPr>
            <p:cNvPr id="9" name="AutoShape 37" descr="Водяные капли"/>
            <p:cNvSpPr>
              <a:spLocks noChangeArrowheads="1"/>
            </p:cNvSpPr>
            <p:nvPr/>
          </p:nvSpPr>
          <p:spPr bwMode="auto">
            <a:xfrm rot="-1620861">
              <a:off x="4071" y="636"/>
              <a:ext cx="144" cy="480"/>
            </a:xfrm>
            <a:prstGeom prst="downArrow">
              <a:avLst>
                <a:gd name="adj1" fmla="val 39167"/>
                <a:gd name="adj2" fmla="val 160972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38" descr="Водяные капли"/>
            <p:cNvSpPr>
              <a:spLocks noChangeArrowheads="1"/>
            </p:cNvSpPr>
            <p:nvPr/>
          </p:nvSpPr>
          <p:spPr bwMode="auto">
            <a:xfrm rot="2326259">
              <a:off x="2120" y="604"/>
              <a:ext cx="105" cy="478"/>
            </a:xfrm>
            <a:prstGeom prst="downArrow">
              <a:avLst>
                <a:gd name="adj1" fmla="val 39167"/>
                <a:gd name="adj2" fmla="val 219842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457200" y="4754563"/>
            <a:ext cx="3429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Воски </a:t>
            </a:r>
          </a:p>
          <a:p>
            <a:pPr>
              <a:spcBef>
                <a:spcPct val="50000"/>
              </a:spcBef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(высшие КК, высшие спирты)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1752600" y="3352800"/>
            <a:ext cx="3048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Сложные эфиры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стеринов (полициклические спирты)</a:t>
            </a:r>
          </a:p>
        </p:txBody>
      </p: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1524000" y="2438400"/>
            <a:ext cx="1143000" cy="2209800"/>
            <a:chOff x="960" y="1536"/>
            <a:chExt cx="720" cy="1392"/>
          </a:xfrm>
        </p:grpSpPr>
        <p:sp>
          <p:nvSpPr>
            <p:cNvPr id="14" name="Line 43"/>
            <p:cNvSpPr>
              <a:spLocks noChangeShapeType="1"/>
            </p:cNvSpPr>
            <p:nvPr/>
          </p:nvSpPr>
          <p:spPr bwMode="auto">
            <a:xfrm flipH="1">
              <a:off x="960" y="15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45"/>
            <p:cNvSpPr>
              <a:spLocks noChangeShapeType="1"/>
            </p:cNvSpPr>
            <p:nvPr/>
          </p:nvSpPr>
          <p:spPr bwMode="auto">
            <a:xfrm>
              <a:off x="1200" y="158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46"/>
            <p:cNvSpPr>
              <a:spLocks noChangeShapeType="1"/>
            </p:cNvSpPr>
            <p:nvPr/>
          </p:nvSpPr>
          <p:spPr bwMode="auto">
            <a:xfrm>
              <a:off x="1200" y="1536"/>
              <a:ext cx="96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724400" y="2971800"/>
            <a:ext cx="2286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Фосфолипиды </a:t>
            </a: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(высшие КК, глицерин, остатки </a:t>
            </a:r>
            <a:r>
              <a:rPr 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</a:t>
            </a:r>
            <a:r>
              <a:rPr lang="en-US" b="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</a:t>
            </a:r>
            <a:r>
              <a:rPr lang="en-US" b="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 азотистых оснований)</a:t>
            </a: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4953000" y="5029200"/>
            <a:ext cx="34671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Гликолипиды </a:t>
            </a: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(многоатомные спирты, КК,</a:t>
            </a:r>
          </a:p>
          <a:p>
            <a:pPr>
              <a:spcBef>
                <a:spcPct val="50000"/>
              </a:spcBef>
            </a:pPr>
            <a:r>
              <a:rPr lang="ru-RU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углеводы)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7010400" y="3421063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Липопротеиды</a:t>
            </a:r>
            <a:r>
              <a:rPr lang="ru-RU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(белки и липиды)</a:t>
            </a:r>
          </a:p>
        </p:txBody>
      </p: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6248400" y="2286000"/>
            <a:ext cx="1600200" cy="2743200"/>
            <a:chOff x="3936" y="1440"/>
            <a:chExt cx="1008" cy="1728"/>
          </a:xfrm>
        </p:grpSpPr>
        <p:sp>
          <p:nvSpPr>
            <p:cNvPr id="21" name="Line 50"/>
            <p:cNvSpPr>
              <a:spLocks noChangeShapeType="1"/>
            </p:cNvSpPr>
            <p:nvPr/>
          </p:nvSpPr>
          <p:spPr bwMode="auto">
            <a:xfrm flipH="1">
              <a:off x="3936" y="1440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51"/>
            <p:cNvSpPr>
              <a:spLocks noChangeShapeType="1"/>
            </p:cNvSpPr>
            <p:nvPr/>
          </p:nvSpPr>
          <p:spPr bwMode="auto">
            <a:xfrm flipH="1">
              <a:off x="4272" y="1488"/>
              <a:ext cx="384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>
              <a:off x="4704" y="1440"/>
              <a:ext cx="24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3068960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Жиры</a:t>
            </a:r>
            <a:br>
              <a:rPr lang="ru-RU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триглицериды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  <p:bldP spid="7" grpId="0" autoUpdateAnimBg="0"/>
      <p:bldP spid="11" grpId="0" autoUpdateAnimBg="0"/>
      <p:bldP spid="12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липидов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76871"/>
            <a:ext cx="4038600" cy="4078053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Жиры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Масла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Стероиды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Воска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Холестерин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36911"/>
            <a:ext cx="4038600" cy="3718013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Фосфолипиды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Гликолипиды</a:t>
            </a: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Липопротеиды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2203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Животные</a:t>
            </a: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867400" y="1676400"/>
            <a:ext cx="294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Растительные</a:t>
            </a: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3124200"/>
            <a:ext cx="125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Твёрдые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52600" y="27432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Жидкие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543800" y="3276600"/>
            <a:ext cx="125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Твёрдые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867400" y="274320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Жидкие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57400" y="46482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Жиры </a:t>
            </a: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 применению)</a:t>
            </a:r>
            <a:endParaRPr lang="ru-RU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19200" y="5791200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Пищевые</a:t>
            </a:r>
            <a:endParaRPr lang="ru-RU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52800" y="6248400"/>
            <a:ext cx="188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Медицинские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943600" y="6248400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Технические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838200" y="2133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2192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6629400" y="2286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7010400" y="22860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2286000" y="1295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5105400" y="12954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1828800" y="5486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267200" y="54864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334000" y="54864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819400" y="1676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(по происхождению)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048000" y="27432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(по агрегатному состоянию)</a:t>
            </a:r>
          </a:p>
        </p:txBody>
      </p:sp>
      <p:pic>
        <p:nvPicPr>
          <p:cNvPr id="26" name="Picture 30" descr="SY0126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867400"/>
            <a:ext cx="387350" cy="82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utoUpdateAnimBg="0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8"/>
          <p:cNvSpPr>
            <a:spLocks noChangeArrowheads="1"/>
          </p:cNvSpPr>
          <p:nvPr/>
        </p:nvSpPr>
        <p:spPr bwMode="auto">
          <a:xfrm>
            <a:off x="1042988" y="404813"/>
            <a:ext cx="6985000" cy="936625"/>
          </a:xfrm>
          <a:prstGeom prst="bevel">
            <a:avLst>
              <a:gd name="adj" fmla="val 12500"/>
            </a:avLst>
          </a:prstGeom>
          <a:solidFill>
            <a:srgbClr val="BAD1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smtClean="0">
                <a:solidFill>
                  <a:schemeClr val="accent2"/>
                </a:solidFill>
              </a:rPr>
              <a:t>Виды липидов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54275" name="Rectangle 9"/>
          <p:cNvSpPr>
            <a:spLocks noChangeArrowheads="1"/>
          </p:cNvSpPr>
          <p:nvPr/>
        </p:nvSpPr>
        <p:spPr bwMode="auto">
          <a:xfrm>
            <a:off x="395288" y="3500438"/>
            <a:ext cx="8353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>
                <a:solidFill>
                  <a:schemeClr val="accent2"/>
                </a:solidFill>
              </a:rPr>
              <a:t>Жиры</a:t>
            </a:r>
            <a:r>
              <a:rPr lang="ru-RU" sz="2000">
                <a:solidFill>
                  <a:schemeClr val="accent2"/>
                </a:solidFill>
              </a:rPr>
              <a:t> остаются твёрдыми при 20 °С. </a:t>
            </a:r>
            <a:r>
              <a:rPr lang="ru-RU" sz="2000" b="1" i="1">
                <a:solidFill>
                  <a:schemeClr val="accent2"/>
                </a:solidFill>
              </a:rPr>
              <a:t>Масла</a:t>
            </a:r>
            <a:r>
              <a:rPr lang="ru-RU" sz="2000">
                <a:solidFill>
                  <a:schemeClr val="accent2"/>
                </a:solidFill>
              </a:rPr>
              <a:t> находятся при этой температуре в жидкой фазе. </a:t>
            </a:r>
          </a:p>
          <a:p>
            <a:pPr algn="just"/>
            <a:r>
              <a:rPr lang="ru-RU" sz="2000">
                <a:solidFill>
                  <a:schemeClr val="accent2"/>
                </a:solidFill>
              </a:rPr>
              <a:t>Масла включают ненасыщенные жирные кислоты (имеющие одну или несколько двойных связей C=C) , жиры – насыщенные жирные кислоты (без двойных связей). </a:t>
            </a:r>
          </a:p>
        </p:txBody>
      </p:sp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2627313" y="1628775"/>
            <a:ext cx="4032250" cy="647700"/>
          </a:xfrm>
          <a:prstGeom prst="rect">
            <a:avLst/>
          </a:prstGeom>
          <a:solidFill>
            <a:srgbClr val="A8DE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Нейтральные жиры </a:t>
            </a:r>
          </a:p>
        </p:txBody>
      </p:sp>
      <p:sp>
        <p:nvSpPr>
          <p:cNvPr id="54277" name="Oval 13"/>
          <p:cNvSpPr>
            <a:spLocks noChangeArrowheads="1"/>
          </p:cNvSpPr>
          <p:nvPr/>
        </p:nvSpPr>
        <p:spPr bwMode="auto">
          <a:xfrm>
            <a:off x="1619250" y="2636838"/>
            <a:ext cx="2089150" cy="647700"/>
          </a:xfrm>
          <a:prstGeom prst="ellipse">
            <a:avLst/>
          </a:prstGeom>
          <a:solidFill>
            <a:srgbClr val="A8DE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Жиры</a:t>
            </a:r>
            <a:r>
              <a:rPr lang="ru-RU"/>
              <a:t> </a:t>
            </a:r>
          </a:p>
        </p:txBody>
      </p:sp>
      <p:sp>
        <p:nvSpPr>
          <p:cNvPr id="54278" name="Oval 14"/>
          <p:cNvSpPr>
            <a:spLocks noChangeArrowheads="1"/>
          </p:cNvSpPr>
          <p:nvPr/>
        </p:nvSpPr>
        <p:spPr bwMode="auto">
          <a:xfrm>
            <a:off x="5580063" y="2708275"/>
            <a:ext cx="2089150" cy="647700"/>
          </a:xfrm>
          <a:prstGeom prst="ellipse">
            <a:avLst/>
          </a:prstGeom>
          <a:solidFill>
            <a:srgbClr val="A8DE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Масла</a:t>
            </a:r>
            <a:r>
              <a:rPr lang="ru-RU"/>
              <a:t> </a:t>
            </a:r>
          </a:p>
        </p:txBody>
      </p:sp>
      <p:sp>
        <p:nvSpPr>
          <p:cNvPr id="54279" name="Line 15"/>
          <p:cNvSpPr>
            <a:spLocks noChangeShapeType="1"/>
          </p:cNvSpPr>
          <p:nvPr/>
        </p:nvSpPr>
        <p:spPr bwMode="auto">
          <a:xfrm flipH="1">
            <a:off x="3419475" y="2276475"/>
            <a:ext cx="1152525" cy="431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4280" name="Line 16"/>
          <p:cNvSpPr>
            <a:spLocks noChangeShapeType="1"/>
          </p:cNvSpPr>
          <p:nvPr/>
        </p:nvSpPr>
        <p:spPr bwMode="auto">
          <a:xfrm>
            <a:off x="4643438" y="2276475"/>
            <a:ext cx="1296987" cy="431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4281" name="Rectangle 19"/>
          <p:cNvSpPr>
            <a:spLocks noChangeArrowheads="1"/>
          </p:cNvSpPr>
          <p:nvPr/>
        </p:nvSpPr>
        <p:spPr bwMode="auto">
          <a:xfrm>
            <a:off x="611188" y="5589588"/>
            <a:ext cx="825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Продолжите заполнять таблицу «Химическая организация клетки».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Виды липидов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Фосфолипиды</a:t>
            </a:r>
            <a:endParaRPr lang="ru-RU" dirty="0"/>
          </a:p>
        </p:txBody>
      </p:sp>
      <p:pic>
        <p:nvPicPr>
          <p:cNvPr id="8" name="Содержимое 7" descr="phospholipi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0537" y="2237581"/>
            <a:ext cx="3971925" cy="3800475"/>
          </a:xfrm>
        </p:spPr>
      </p:pic>
      <p:pic>
        <p:nvPicPr>
          <p:cNvPr id="9" name="Содержимое 8" descr="2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43537"/>
            <a:ext cx="4038600" cy="29885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Растительные масла содержат ненасыщенные жирные кислоты </a:t>
            </a:r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2281213" cy="2592288"/>
          </a:xfrm>
        </p:spPr>
      </p:pic>
      <p:pic>
        <p:nvPicPr>
          <p:cNvPr id="8" name="Содержимое 7" descr="zhi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06403"/>
            <a:ext cx="4038600" cy="40628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04088"/>
            <a:ext cx="60590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Виды липидов </a:t>
            </a:r>
            <a:br>
              <a:rPr lang="ru-RU" i="1" dirty="0" smtClean="0"/>
            </a:br>
            <a:r>
              <a:rPr lang="ru-RU" dirty="0" smtClean="0"/>
              <a:t>Стероиды </a:t>
            </a:r>
            <a:endParaRPr lang="ru-RU" dirty="0"/>
          </a:p>
        </p:txBody>
      </p:sp>
      <p:pic>
        <p:nvPicPr>
          <p:cNvPr id="5" name="Содержимое 4" descr="chakrasend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849606" cy="5112568"/>
          </a:xfrm>
        </p:spPr>
      </p:pic>
      <p:pic>
        <p:nvPicPr>
          <p:cNvPr id="6" name="Содержимое 5" descr="adrenal_white_b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7" y="2780928"/>
            <a:ext cx="2708765" cy="21602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Воск</a:t>
            </a:r>
            <a:r>
              <a:rPr lang="ru-RU" i="1" dirty="0" smtClean="0"/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080103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160740" cy="46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6 Buff Gu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16832"/>
            <a:ext cx="4608512" cy="42766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/>
              <a:t>Холестерин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16833"/>
            <a:ext cx="8820472" cy="43204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Холестерин,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органическое соединение из класса стероидов; важнейший стерин животных. </a:t>
            </a:r>
          </a:p>
          <a:p>
            <a:pPr algn="ctr"/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Бесцветные кристаллы с </a:t>
            </a:r>
            <a:r>
              <a:rPr lang="ru-RU" sz="3200" i="1" dirty="0" err="1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ru-RU" sz="3200" i="1" baseline="-25000" dirty="0" err="1" smtClean="0">
                <a:solidFill>
                  <a:schemeClr val="bg2">
                    <a:lumMod val="10000"/>
                  </a:schemeClr>
                </a:solidFill>
              </a:rPr>
              <a:t>пл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149 °С, нерастворимые в воде, хорошо растворимы в неполярных органических растворителях.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086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32656"/>
            <a:ext cx="4187542" cy="19442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Живые организмы (коровы, свиньи, овцы, гуси, киты, тюлени, рыбы: акула, тресковые, сельди)</a:t>
            </a:r>
          </a:p>
          <a:p>
            <a:pPr>
              <a:buFontTx/>
              <a:buNone/>
            </a:pP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Масла растений: хлопка, льна, сои, арахиса, кунжута, рапса, горчицы, оливы, подсолнечника, кукурузы, конопли, клещевины, мака, масличной пальмы, кокоса и других.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Холестерин </a:t>
            </a:r>
            <a:endParaRPr lang="ru-RU" dirty="0"/>
          </a:p>
        </p:txBody>
      </p:sp>
      <p:pic>
        <p:nvPicPr>
          <p:cNvPr id="6" name="Содержимое 5" descr="chole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8408244" cy="273630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ak-ponizit-holester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463826" cy="4392488"/>
          </a:xfrm>
        </p:spPr>
      </p:pic>
      <p:pic>
        <p:nvPicPr>
          <p:cNvPr id="6" name="Содержимое 5" descr="a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0750" y="2924944"/>
            <a:ext cx="3143250" cy="35433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 факторам, повышающим уровень «плохого» холестерина, относятся: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курение;</a:t>
            </a:r>
          </a:p>
          <a:p>
            <a:r>
              <a:rPr lang="ru-RU" dirty="0" smtClean="0"/>
              <a:t>избыточный вес или ожирение, переедание;</a:t>
            </a:r>
          </a:p>
          <a:p>
            <a:r>
              <a:rPr lang="ru-RU" dirty="0" smtClean="0"/>
              <a:t>гиподинамия или недостаточная физическая активность;</a:t>
            </a:r>
          </a:p>
          <a:p>
            <a:r>
              <a:rPr lang="ru-RU" dirty="0" smtClean="0"/>
              <a:t>злоупотребление алкоголем,</a:t>
            </a:r>
          </a:p>
          <a:p>
            <a:r>
              <a:rPr lang="ru-RU" dirty="0" smtClean="0"/>
              <a:t> приёме некоторых лекарств;</a:t>
            </a:r>
          </a:p>
          <a:p>
            <a:r>
              <a:rPr lang="ru-RU" dirty="0" smtClean="0"/>
              <a:t>также некоторые эндокринные нарушения — сахарный диабет.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 факторам, повышающим уровень «плохого» холестерина, относятся: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278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Неправильное питание </a:t>
            </a:r>
            <a:r>
              <a:rPr lang="ru-RU" b="1" dirty="0" smtClean="0"/>
              <a:t>с высоким содержанием</a:t>
            </a:r>
          </a:p>
          <a:p>
            <a:r>
              <a:rPr lang="ru-RU" dirty="0" smtClean="0"/>
              <a:t>холестерина, </a:t>
            </a:r>
          </a:p>
          <a:p>
            <a:r>
              <a:rPr lang="ru-RU" dirty="0" smtClean="0"/>
              <a:t>транс-жиров(содержащихся в частично </a:t>
            </a:r>
            <a:r>
              <a:rPr lang="ru-RU" dirty="0" err="1" smtClean="0"/>
              <a:t>гидрогенизированных</a:t>
            </a:r>
            <a:r>
              <a:rPr lang="ru-RU" dirty="0" smtClean="0"/>
              <a:t> жирах), </a:t>
            </a:r>
          </a:p>
          <a:p>
            <a:r>
              <a:rPr lang="ru-RU" dirty="0" smtClean="0"/>
              <a:t>насыщенных животных жиров в пище (в частности, жирное мясо, сало), </a:t>
            </a:r>
          </a:p>
          <a:p>
            <a:r>
              <a:rPr lang="ru-RU" dirty="0" smtClean="0"/>
              <a:t>высоким содержанием в пище углеводов (особенно </a:t>
            </a:r>
            <a:r>
              <a:rPr lang="ru-RU" dirty="0" err="1" smtClean="0"/>
              <a:t>легкоусваиваемых</a:t>
            </a:r>
            <a:r>
              <a:rPr lang="ru-RU" dirty="0" smtClean="0"/>
              <a:t>, типа сладостей и кондитерских изделий), </a:t>
            </a:r>
          </a:p>
          <a:p>
            <a:pPr algn="ctr">
              <a:buNone/>
            </a:pPr>
            <a:r>
              <a:rPr lang="ru-RU" b="1" dirty="0" smtClean="0"/>
              <a:t>С недостаточным содержанием </a:t>
            </a:r>
          </a:p>
          <a:p>
            <a:r>
              <a:rPr lang="ru-RU" dirty="0" smtClean="0"/>
              <a:t>клетчатки и пектинов,</a:t>
            </a:r>
          </a:p>
          <a:p>
            <a:r>
              <a:rPr lang="ru-RU" dirty="0" err="1" smtClean="0"/>
              <a:t>липотропных</a:t>
            </a:r>
            <a:r>
              <a:rPr lang="ru-RU" dirty="0" smtClean="0"/>
              <a:t> факторов,  </a:t>
            </a:r>
          </a:p>
          <a:p>
            <a:r>
              <a:rPr lang="ru-RU" dirty="0" smtClean="0"/>
              <a:t>ненасыщенных жирных кислот, </a:t>
            </a:r>
          </a:p>
          <a:p>
            <a:r>
              <a:rPr lang="ru-RU" dirty="0" smtClean="0"/>
              <a:t>микроэлементов и витаминов;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 факторам, снижающим уровень «плохого» холестерина, относятся физкультура, спорт и вообще регулярная физическая активность. </a:t>
            </a:r>
          </a:p>
          <a:p>
            <a:pPr algn="ctr">
              <a:buNone/>
            </a:pPr>
            <a:endParaRPr lang="ru-RU" sz="3600" dirty="0" smtClean="0"/>
          </a:p>
          <a:p>
            <a:pPr algn="ctr"/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Функции липидов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Строительная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(входят в состав клеточных мембран)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Энергетическая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(1 г жира при окислении дает 339 ккал энергии)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Защитная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(теплорегуляция, механическая защита органов, воска - защита от потери влаги)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Запасающая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(запас энергии и воды, жировая клетчатка – депо крови)</a:t>
            </a:r>
          </a:p>
          <a:p>
            <a:pPr algn="ctr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Регулирующая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(обмен веществ в организме)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Строительная функция  </a:t>
            </a:r>
            <a:endParaRPr lang="ru-RU" dirty="0"/>
          </a:p>
        </p:txBody>
      </p:sp>
      <p:pic>
        <p:nvPicPr>
          <p:cNvPr id="5" name="Содержимое 4" descr="9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64106"/>
            <a:ext cx="4038600" cy="2547425"/>
          </a:xfrm>
        </p:spPr>
      </p:pic>
      <p:pic>
        <p:nvPicPr>
          <p:cNvPr id="6" name="Содержимое 5" descr="kletk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607026" cy="511256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Энергетическая функция</a:t>
            </a:r>
            <a:br>
              <a:rPr lang="ru-RU" dirty="0" smtClean="0"/>
            </a:br>
            <a:r>
              <a:rPr lang="ru-RU" dirty="0" smtClean="0"/>
              <a:t>Терморегуляторная функция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men-perspi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3510390" cy="2808312"/>
          </a:xfr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22206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расщеплении жиров освобождается энергия.</a:t>
            </a:r>
          </a:p>
          <a:p>
            <a:r>
              <a:rPr lang="ru-RU" sz="3200" dirty="0" smtClean="0"/>
              <a:t>Потоотделение – способ терморегуляции организма.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Терморегуляторная функция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3781549761_2042e22a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408712" cy="4255384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Запасающая функция</a:t>
            </a:r>
            <a:endParaRPr lang="ru-RU" dirty="0"/>
          </a:p>
        </p:txBody>
      </p:sp>
      <p:pic>
        <p:nvPicPr>
          <p:cNvPr id="5" name="Содержимое 4" descr="6888534_IMG0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203" b="6836"/>
          <a:stretch>
            <a:fillRect/>
          </a:stretch>
        </p:blipFill>
        <p:spPr>
          <a:xfrm>
            <a:off x="457200" y="2780928"/>
            <a:ext cx="4038600" cy="2664296"/>
          </a:xfrm>
        </p:spPr>
      </p:pic>
      <p:pic>
        <p:nvPicPr>
          <p:cNvPr id="6" name="Содержимое 5" descr="ph025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9549" b="6573"/>
          <a:stretch>
            <a:fillRect/>
          </a:stretch>
        </p:blipFill>
        <p:spPr>
          <a:xfrm>
            <a:off x="4716016" y="2780928"/>
            <a:ext cx="4038600" cy="26642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свойства липидов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Слабо проводят тепло и электричество.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Плохо растворяются в воде.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Растворяются в бензине, </a:t>
            </a: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бензоле,хлороформе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Животные жиры плавятся при высокой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b="1" i="1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Растительные жиры при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низкой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ru-RU" b="1" i="1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Высокая вязкость.</a:t>
            </a:r>
          </a:p>
          <a:p>
            <a:pPr>
              <a:lnSpc>
                <a:spcPct val="90000"/>
              </a:lnSpc>
            </a:pPr>
            <a:endParaRPr lang="ru-RU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Запасающая функция</a:t>
            </a:r>
            <a:endParaRPr lang="ru-RU" dirty="0"/>
          </a:p>
        </p:txBody>
      </p:sp>
      <p:pic>
        <p:nvPicPr>
          <p:cNvPr id="5" name="Содержимое 4" descr="hibernating_chipmun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381250" cy="2114550"/>
          </a:xfrm>
        </p:spPr>
      </p:pic>
      <p:pic>
        <p:nvPicPr>
          <p:cNvPr id="6" name="Содержимое 5" descr="рн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916832"/>
            <a:ext cx="4038600" cy="2672819"/>
          </a:xfrm>
        </p:spPr>
      </p:pic>
      <p:pic>
        <p:nvPicPr>
          <p:cNvPr id="8" name="Содержимое 7" descr="73214149_CHetveromedvedeypribuyvshi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861048"/>
            <a:ext cx="4038600" cy="2688554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804248" y="5229199"/>
            <a:ext cx="1882552" cy="11257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Защитная функция- </a:t>
            </a:r>
            <a:r>
              <a:rPr lang="ru-RU" sz="3600" dirty="0" smtClean="0"/>
              <a:t>воск</a:t>
            </a:r>
            <a:r>
              <a:rPr lang="ru-RU" sz="3600" b="1" i="1" dirty="0" smtClean="0"/>
              <a:t>а</a:t>
            </a:r>
            <a:r>
              <a:rPr lang="ru-RU" sz="3600" dirty="0" smtClean="0"/>
              <a:t> защищают растения от потери влаги, от высыхания  </a:t>
            </a:r>
            <a:endParaRPr lang="ru-RU" sz="3600" dirty="0"/>
          </a:p>
        </p:txBody>
      </p:sp>
      <p:pic>
        <p:nvPicPr>
          <p:cNvPr id="5" name="Содержимое 4" descr="sadovaya-sli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3028950"/>
          </a:xfrm>
        </p:spPr>
      </p:pic>
      <p:pic>
        <p:nvPicPr>
          <p:cNvPr id="6" name="Содержимое 5" descr="Pahyveria-fl-2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4038600" cy="30289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Защитная функция- </a:t>
            </a:r>
            <a:r>
              <a:rPr lang="ru-RU" sz="3600" dirty="0" smtClean="0"/>
              <a:t>воск</a:t>
            </a:r>
            <a:r>
              <a:rPr lang="ru-RU" sz="3600" b="1" i="1" dirty="0" smtClean="0"/>
              <a:t>а</a:t>
            </a:r>
            <a:endParaRPr lang="ru-RU" b="1" i="1" dirty="0"/>
          </a:p>
        </p:txBody>
      </p:sp>
      <p:pic>
        <p:nvPicPr>
          <p:cNvPr id="6" name="Содержимое 5" descr="apple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564904"/>
            <a:ext cx="3349210" cy="2880320"/>
          </a:xfrm>
        </p:spPr>
      </p:pic>
      <p:pic>
        <p:nvPicPr>
          <p:cNvPr id="5" name="Содержимое 4" descr="023047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Вариант 1</a:t>
            </a:r>
            <a:endParaRPr lang="ru-RU" dirty="0" smtClean="0"/>
          </a:p>
          <a:p>
            <a:r>
              <a:rPr lang="ru-RU" dirty="0" smtClean="0"/>
              <a:t>Какой из приведенных жиров жидкий?</a:t>
            </a:r>
          </a:p>
          <a:p>
            <a:r>
              <a:rPr lang="ru-RU" dirty="0" smtClean="0"/>
              <a:t>а. </a:t>
            </a:r>
          </a:p>
          <a:p>
            <a:pPr>
              <a:buNone/>
            </a:pPr>
            <a:r>
              <a:rPr lang="ru-RU" dirty="0" smtClean="0"/>
              <a:t>    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17</a:t>
            </a:r>
            <a:r>
              <a:rPr lang="ru-RU" dirty="0" smtClean="0"/>
              <a:t>H</a:t>
            </a:r>
            <a:r>
              <a:rPr lang="ru-RU" baseline="-25000" dirty="0" smtClean="0"/>
              <a:t>33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 – O – CO – C</a:t>
            </a:r>
            <a:r>
              <a:rPr lang="ru-RU" baseline="-25000" dirty="0" smtClean="0"/>
              <a:t>17</a:t>
            </a:r>
            <a:r>
              <a:rPr lang="ru-RU" dirty="0" smtClean="0"/>
              <a:t>H</a:t>
            </a:r>
            <a:r>
              <a:rPr lang="ru-RU" baseline="-25000" dirty="0" smtClean="0"/>
              <a:t>35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15</a:t>
            </a:r>
            <a:r>
              <a:rPr lang="ru-RU" dirty="0" smtClean="0"/>
              <a:t>H</a:t>
            </a:r>
            <a:r>
              <a:rPr lang="ru-RU" baseline="-25000" dirty="0" smtClean="0"/>
              <a:t>31</a:t>
            </a:r>
            <a:endParaRPr lang="ru-RU" dirty="0" smtClean="0"/>
          </a:p>
          <a:p>
            <a:r>
              <a:rPr lang="ru-RU" dirty="0" smtClean="0"/>
              <a:t>б. </a:t>
            </a:r>
          </a:p>
          <a:p>
            <a:pPr>
              <a:buNone/>
            </a:pPr>
            <a:r>
              <a:rPr lang="ru-RU" dirty="0" smtClean="0"/>
              <a:t>    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17</a:t>
            </a:r>
            <a:r>
              <a:rPr lang="ru-RU" dirty="0" smtClean="0"/>
              <a:t>H</a:t>
            </a:r>
            <a:r>
              <a:rPr lang="ru-RU" baseline="-25000" dirty="0" smtClean="0"/>
              <a:t>33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 – O – CO – C</a:t>
            </a:r>
            <a:r>
              <a:rPr lang="ru-RU" baseline="-25000" dirty="0" smtClean="0"/>
              <a:t>15</a:t>
            </a:r>
            <a:r>
              <a:rPr lang="ru-RU" dirty="0" smtClean="0"/>
              <a:t>H</a:t>
            </a:r>
            <a:r>
              <a:rPr lang="ru-RU" baseline="-25000" dirty="0" smtClean="0"/>
              <a:t>29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15</a:t>
            </a:r>
            <a:r>
              <a:rPr lang="ru-RU" dirty="0" smtClean="0"/>
              <a:t>H</a:t>
            </a:r>
            <a:r>
              <a:rPr lang="ru-RU" baseline="-25000" dirty="0" smtClean="0"/>
              <a:t>31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Выбранный вами жир является:</a:t>
            </a:r>
          </a:p>
          <a:p>
            <a:r>
              <a:rPr lang="ru-RU" dirty="0" smtClean="0"/>
              <a:t>а. Простым</a:t>
            </a:r>
          </a:p>
          <a:p>
            <a:r>
              <a:rPr lang="ru-RU" dirty="0" smtClean="0"/>
              <a:t>б. Смешанным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Какие вещества могут образоваться при гидролизе жиров:</a:t>
            </a:r>
          </a:p>
          <a:p>
            <a:r>
              <a:rPr lang="ru-RU" dirty="0" smtClean="0"/>
              <a:t>а. Этиленгликоль</a:t>
            </a:r>
          </a:p>
          <a:p>
            <a:r>
              <a:rPr lang="ru-RU" dirty="0" smtClean="0"/>
              <a:t>б. Глицерин</a:t>
            </a:r>
          </a:p>
          <a:p>
            <a:r>
              <a:rPr lang="ru-RU" dirty="0" smtClean="0"/>
              <a:t>в. Уксусная кислота</a:t>
            </a:r>
          </a:p>
          <a:p>
            <a:r>
              <a:rPr lang="ru-RU" dirty="0" smtClean="0"/>
              <a:t>г. Этанол. </a:t>
            </a:r>
          </a:p>
          <a:p>
            <a:r>
              <a:rPr lang="ru-RU" dirty="0" smtClean="0"/>
              <a:t>д. Пальмитиновая кислота</a:t>
            </a:r>
          </a:p>
          <a:p>
            <a:r>
              <a:rPr lang="ru-RU" dirty="0" smtClean="0"/>
              <a:t>е. </a:t>
            </a:r>
            <a:r>
              <a:rPr lang="ru-RU" dirty="0" err="1" smtClean="0"/>
              <a:t>Линолевая</a:t>
            </a:r>
            <a:r>
              <a:rPr lang="ru-RU" dirty="0" smtClean="0"/>
              <a:t> кислота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Как называются ферменты, расщепляющие жиры:</a:t>
            </a:r>
          </a:p>
          <a:p>
            <a:r>
              <a:rPr lang="ru-RU" dirty="0" smtClean="0"/>
              <a:t>а. Амилазы</a:t>
            </a:r>
          </a:p>
          <a:p>
            <a:r>
              <a:rPr lang="ru-RU" dirty="0" smtClean="0"/>
              <a:t>б. Желчь</a:t>
            </a:r>
          </a:p>
          <a:p>
            <a:r>
              <a:rPr lang="ru-RU" dirty="0" smtClean="0"/>
              <a:t>в. Липазы</a:t>
            </a:r>
          </a:p>
          <a:p>
            <a:r>
              <a:rPr lang="ru-RU" dirty="0" smtClean="0"/>
              <a:t>г. Протеазы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Какой из перечисленных ученых синтезировал жиры из глицерина и жирных кислот:</a:t>
            </a:r>
          </a:p>
          <a:p>
            <a:r>
              <a:rPr lang="ru-RU" dirty="0" smtClean="0"/>
              <a:t>а. Бутлеров</a:t>
            </a:r>
          </a:p>
          <a:p>
            <a:r>
              <a:rPr lang="ru-RU" b="1" dirty="0" smtClean="0"/>
              <a:t>б. </a:t>
            </a:r>
            <a:r>
              <a:rPr lang="ru-RU" b="1" dirty="0" err="1" smtClean="0"/>
              <a:t>Бертло</a:t>
            </a:r>
            <a:endParaRPr lang="ru-RU" b="1" dirty="0" smtClean="0"/>
          </a:p>
          <a:p>
            <a:r>
              <a:rPr lang="ru-RU" dirty="0" smtClean="0"/>
              <a:t>в. Бертолле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Шееле</a:t>
            </a:r>
            <a:endParaRPr lang="ru-RU" dirty="0" smtClean="0"/>
          </a:p>
          <a:p>
            <a:r>
              <a:rPr lang="ru-RU" dirty="0" smtClean="0"/>
              <a:t>д. </a:t>
            </a:r>
            <a:r>
              <a:rPr lang="ru-RU" dirty="0" err="1" smtClean="0"/>
              <a:t>Шеврель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Ответы:</a:t>
            </a:r>
          </a:p>
          <a:p>
            <a:r>
              <a:rPr lang="ru-RU" dirty="0" smtClean="0"/>
              <a:t>1) б; 2) б; 3) </a:t>
            </a:r>
            <a:r>
              <a:rPr lang="ru-RU" dirty="0" err="1" smtClean="0"/>
              <a:t>б,д,е</a:t>
            </a:r>
            <a:r>
              <a:rPr lang="ru-RU" dirty="0" smtClean="0"/>
              <a:t>; 4) в; 5) б.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Вариант 2</a:t>
            </a:r>
          </a:p>
          <a:p>
            <a:r>
              <a:rPr lang="ru-RU" dirty="0" smtClean="0"/>
              <a:t>1. Какой из приведенных жиров твердый:</a:t>
            </a:r>
          </a:p>
          <a:p>
            <a:r>
              <a:rPr lang="ru-RU" dirty="0" smtClean="0"/>
              <a:t>а. </a:t>
            </a:r>
          </a:p>
          <a:p>
            <a:r>
              <a:rPr lang="ru-RU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17</a:t>
            </a:r>
            <a:r>
              <a:rPr lang="ru-RU" dirty="0" smtClean="0"/>
              <a:t>H</a:t>
            </a:r>
            <a:r>
              <a:rPr lang="ru-RU" baseline="-25000" dirty="0" smtClean="0"/>
              <a:t>29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 – O – CO – C</a:t>
            </a:r>
            <a:r>
              <a:rPr lang="ru-RU" baseline="-25000" dirty="0" smtClean="0"/>
              <a:t>17</a:t>
            </a:r>
            <a:r>
              <a:rPr lang="ru-RU" dirty="0" smtClean="0"/>
              <a:t>H</a:t>
            </a:r>
            <a:r>
              <a:rPr lang="ru-RU" baseline="-25000" dirty="0" smtClean="0"/>
              <a:t>33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17</a:t>
            </a:r>
            <a:r>
              <a:rPr lang="ru-RU" dirty="0" smtClean="0"/>
              <a:t>H</a:t>
            </a:r>
            <a:r>
              <a:rPr lang="ru-RU" baseline="-25000" dirty="0" smtClean="0"/>
              <a:t>33</a:t>
            </a:r>
            <a:endParaRPr lang="ru-RU" dirty="0" smtClean="0"/>
          </a:p>
          <a:p>
            <a:r>
              <a:rPr lang="ru-RU" dirty="0" smtClean="0"/>
              <a:t>б. </a:t>
            </a:r>
          </a:p>
          <a:p>
            <a:r>
              <a:rPr lang="ru-RU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17</a:t>
            </a:r>
            <a:r>
              <a:rPr lang="ru-RU" dirty="0" smtClean="0"/>
              <a:t>H</a:t>
            </a:r>
            <a:r>
              <a:rPr lang="ru-RU" baseline="-25000" dirty="0" smtClean="0"/>
              <a:t>35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 – O – CO – C</a:t>
            </a:r>
            <a:r>
              <a:rPr lang="ru-RU" baseline="-25000" dirty="0" smtClean="0"/>
              <a:t>15</a:t>
            </a:r>
            <a:r>
              <a:rPr lang="ru-RU" dirty="0" smtClean="0"/>
              <a:t>H</a:t>
            </a:r>
            <a:r>
              <a:rPr lang="ru-RU" baseline="-25000" dirty="0" smtClean="0"/>
              <a:t>31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 – O – CO – C</a:t>
            </a:r>
            <a:r>
              <a:rPr lang="ru-RU" baseline="-25000" dirty="0" smtClean="0"/>
              <a:t>15</a:t>
            </a:r>
            <a:r>
              <a:rPr lang="ru-RU" dirty="0" smtClean="0"/>
              <a:t>H</a:t>
            </a:r>
            <a:r>
              <a:rPr lang="ru-RU" baseline="-25000" dirty="0" smtClean="0"/>
              <a:t>31</a:t>
            </a:r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 err="1" smtClean="0"/>
              <a:t>триолеилглицерин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</a:rPr>
              <a:t>Липиды </a:t>
            </a:r>
            <a:r>
              <a:rPr lang="ru-RU" sz="4000" b="1" i="1" dirty="0" smtClean="0">
                <a:solidFill>
                  <a:schemeClr val="accent2"/>
                </a:solidFill>
              </a:rPr>
              <a:t>– </a:t>
            </a:r>
            <a:r>
              <a:rPr lang="ru-RU" sz="4000" dirty="0" smtClean="0">
                <a:solidFill>
                  <a:schemeClr val="accent2"/>
                </a:solidFill>
              </a:rPr>
              <a:t>состоят из жирных кислот и многоатомного спирта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8892480" cy="438912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Жирные кислоты</a:t>
            </a:r>
            <a:r>
              <a:rPr lang="ru-RU" sz="2800" dirty="0" smtClean="0">
                <a:solidFill>
                  <a:srgbClr val="002060"/>
                </a:solidFill>
              </a:rPr>
              <a:t> имеют общую формулу </a:t>
            </a:r>
            <a:r>
              <a:rPr lang="ru-RU" sz="2800" dirty="0" smtClean="0">
                <a:solidFill>
                  <a:srgbClr val="002060"/>
                </a:solidFill>
              </a:rPr>
              <a:t>                 .                          </a:t>
            </a:r>
            <a:r>
              <a:rPr lang="ru-RU" sz="4400" b="1" dirty="0" smtClean="0">
                <a:solidFill>
                  <a:srgbClr val="002060"/>
                </a:solidFill>
              </a:rPr>
              <a:t>R</a:t>
            </a:r>
            <a:r>
              <a:rPr lang="ru-RU" sz="4400" b="1" dirty="0" smtClean="0">
                <a:solidFill>
                  <a:srgbClr val="002060"/>
                </a:solidFill>
              </a:rPr>
              <a:t>∙</a:t>
            </a:r>
            <a:r>
              <a:rPr lang="ru-RU" sz="4400" b="1" dirty="0" smtClean="0">
                <a:solidFill>
                  <a:srgbClr val="002060"/>
                </a:solidFill>
              </a:rPr>
              <a:t>COOH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где </a:t>
            </a:r>
            <a:r>
              <a:rPr lang="ru-RU" sz="2800" b="1" dirty="0" smtClean="0">
                <a:solidFill>
                  <a:srgbClr val="002060"/>
                </a:solidFill>
              </a:rPr>
              <a:t>R</a:t>
            </a:r>
            <a:r>
              <a:rPr lang="ru-RU" sz="2800" dirty="0" smtClean="0">
                <a:solidFill>
                  <a:srgbClr val="002060"/>
                </a:solidFill>
              </a:rPr>
              <a:t> – атом водорода или радикал типа </a:t>
            </a:r>
            <a:r>
              <a:rPr lang="ru-RU" sz="2800" b="1" dirty="0" smtClean="0">
                <a:solidFill>
                  <a:srgbClr val="002060"/>
                </a:solidFill>
              </a:rPr>
              <a:t>–CH</a:t>
            </a:r>
            <a:r>
              <a:rPr lang="ru-RU" sz="2800" b="1" baseline="-25000" dirty="0" smtClean="0">
                <a:solidFill>
                  <a:srgbClr val="002060"/>
                </a:solidFill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липидах радикал обычно представлен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длинной </a:t>
            </a:r>
            <a:r>
              <a:rPr lang="ru-RU" sz="2800" b="1" i="1" dirty="0" smtClean="0">
                <a:solidFill>
                  <a:srgbClr val="002060"/>
                </a:solidFill>
              </a:rPr>
              <a:t>углеводородной цепью; </a:t>
            </a:r>
            <a:r>
              <a:rPr lang="ru-RU" sz="2800" b="1" i="1" dirty="0" smtClean="0">
                <a:solidFill>
                  <a:srgbClr val="002060"/>
                </a:solidFill>
              </a:rPr>
              <a:t>этот «хвост</a:t>
            </a:r>
            <a:r>
              <a:rPr lang="ru-RU" sz="2800" b="1" i="1" dirty="0" smtClean="0">
                <a:solidFill>
                  <a:srgbClr val="002060"/>
                </a:solidFill>
              </a:rPr>
              <a:t>» </a:t>
            </a:r>
            <a:r>
              <a:rPr lang="ru-RU" sz="2800" dirty="0" err="1" smtClean="0">
                <a:solidFill>
                  <a:srgbClr val="002060"/>
                </a:solidFill>
              </a:rPr>
              <a:t>гидрофобен</a:t>
            </a:r>
            <a:r>
              <a:rPr lang="ru-RU" sz="2800" dirty="0" smtClean="0">
                <a:solidFill>
                  <a:srgbClr val="002060"/>
                </a:solidFill>
              </a:rPr>
              <a:t>, что и определяет плохую растворимость липидов в воде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Выбранный вами жир является:</a:t>
            </a:r>
          </a:p>
          <a:p>
            <a:r>
              <a:rPr lang="ru-RU" dirty="0" smtClean="0"/>
              <a:t>а. Смешанным</a:t>
            </a:r>
          </a:p>
          <a:p>
            <a:r>
              <a:rPr lang="ru-RU" dirty="0" smtClean="0"/>
              <a:t>б. Простым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Какие вещества могут образоваться при гидролизе жиров:</a:t>
            </a:r>
          </a:p>
          <a:p>
            <a:r>
              <a:rPr lang="ru-RU" dirty="0" smtClean="0"/>
              <a:t>а. Вода</a:t>
            </a:r>
          </a:p>
          <a:p>
            <a:r>
              <a:rPr lang="ru-RU" dirty="0" smtClean="0"/>
              <a:t>б. Муравьиная кислота</a:t>
            </a:r>
          </a:p>
          <a:p>
            <a:r>
              <a:rPr lang="ru-RU" dirty="0" smtClean="0"/>
              <a:t>в. Глицерин</a:t>
            </a:r>
          </a:p>
          <a:p>
            <a:r>
              <a:rPr lang="ru-RU" dirty="0" smtClean="0"/>
              <a:t>г. Олеиновая кислота</a:t>
            </a:r>
          </a:p>
          <a:p>
            <a:r>
              <a:rPr lang="ru-RU" dirty="0" smtClean="0"/>
              <a:t>д. Этанол</a:t>
            </a:r>
          </a:p>
          <a:p>
            <a:r>
              <a:rPr lang="ru-RU" dirty="0" smtClean="0"/>
              <a:t>е. Масляная кислота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В каком отделе пищеварительной системы происходит расщепление жиров:</a:t>
            </a:r>
          </a:p>
          <a:p>
            <a:r>
              <a:rPr lang="ru-RU" dirty="0" smtClean="0"/>
              <a:t>а. Ротовая полость</a:t>
            </a:r>
          </a:p>
          <a:p>
            <a:r>
              <a:rPr lang="ru-RU" dirty="0" smtClean="0"/>
              <a:t>б. Желудок</a:t>
            </a:r>
          </a:p>
          <a:p>
            <a:r>
              <a:rPr lang="ru-RU" dirty="0" smtClean="0"/>
              <a:t>в. Тонкий кишечник</a:t>
            </a:r>
          </a:p>
          <a:p>
            <a:r>
              <a:rPr lang="ru-RU" dirty="0" smtClean="0"/>
              <a:t>г. Толстый кишечник</a:t>
            </a:r>
          </a:p>
          <a:p>
            <a:r>
              <a:rPr lang="ru-RU" dirty="0" smtClean="0"/>
              <a:t>д. Прямая кишка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Какой из перечисленных ученых изучал жиры путем выделения из жирных кислот:</a:t>
            </a:r>
          </a:p>
          <a:p>
            <a:r>
              <a:rPr lang="ru-RU" dirty="0" smtClean="0"/>
              <a:t>а.</a:t>
            </a:r>
            <a:r>
              <a:rPr lang="ru-RU" b="1" dirty="0" smtClean="0"/>
              <a:t> </a:t>
            </a:r>
            <a:r>
              <a:rPr lang="ru-RU" b="1" dirty="0" err="1" smtClean="0"/>
              <a:t>Шеврель</a:t>
            </a:r>
            <a:endParaRPr lang="ru-RU" b="1" dirty="0" smtClean="0"/>
          </a:p>
          <a:p>
            <a:r>
              <a:rPr lang="ru-RU" dirty="0" smtClean="0"/>
              <a:t>б. </a:t>
            </a:r>
            <a:r>
              <a:rPr lang="ru-RU" dirty="0" err="1" smtClean="0"/>
              <a:t>Шееле</a:t>
            </a:r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 err="1" smtClean="0"/>
              <a:t>Бертло</a:t>
            </a:r>
            <a:endParaRPr lang="ru-RU" dirty="0" smtClean="0"/>
          </a:p>
          <a:p>
            <a:r>
              <a:rPr lang="ru-RU" dirty="0" smtClean="0"/>
              <a:t>г. Бертолле</a:t>
            </a:r>
          </a:p>
          <a:p>
            <a:r>
              <a:rPr lang="ru-RU" dirty="0" smtClean="0"/>
              <a:t>д. Бутлеров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Ответы: </a:t>
            </a:r>
            <a:r>
              <a:rPr lang="ru-RU" dirty="0" smtClean="0"/>
              <a:t>1) б; 2) а; 3) а, б, </a:t>
            </a:r>
            <a:r>
              <a:rPr lang="ru-RU" dirty="0" err="1" smtClean="0"/>
              <a:t>д</a:t>
            </a:r>
            <a:r>
              <a:rPr lang="ru-RU" dirty="0" smtClean="0"/>
              <a:t>; 4) в; 5) 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Жирные кислоты</a:t>
            </a:r>
            <a:endParaRPr lang="ru-RU" dirty="0"/>
          </a:p>
        </p:txBody>
      </p:sp>
      <p:pic>
        <p:nvPicPr>
          <p:cNvPr id="6" name="Содержимое 5" descr="Octadecanoic_acid_(stearic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2014" b="22951"/>
          <a:stretch>
            <a:fillRect/>
          </a:stretch>
        </p:blipFill>
        <p:spPr>
          <a:xfrm>
            <a:off x="1043608" y="4581128"/>
            <a:ext cx="6048672" cy="21223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920085"/>
            <a:ext cx="8075240" cy="158092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Стеариновая кислота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  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CH</a:t>
            </a:r>
            <a:r>
              <a:rPr lang="ru-RU" sz="3200" baseline="-25000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(CH</a:t>
            </a:r>
            <a:r>
              <a:rPr lang="ru-RU" sz="3200" baseline="-25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ru-RU" sz="3200" baseline="-25000" dirty="0" smtClean="0">
                <a:solidFill>
                  <a:schemeClr val="bg2">
                    <a:lumMod val="10000"/>
                  </a:schemeClr>
                </a:solidFill>
              </a:rPr>
              <a:t>16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COOH. 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Белые кристаллы, нерастворимые в воде и растворимые в эфире.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Глицерин </a:t>
            </a:r>
            <a:br>
              <a:rPr lang="ru-RU" dirty="0" smtClean="0"/>
            </a:br>
            <a:r>
              <a:rPr lang="ru-RU" dirty="0" smtClean="0"/>
              <a:t>– трехатомный спирт </a:t>
            </a:r>
            <a:endParaRPr lang="ru-RU" dirty="0"/>
          </a:p>
        </p:txBody>
      </p:sp>
      <p:pic>
        <p:nvPicPr>
          <p:cNvPr id="5" name="Содержимое 4" descr="formula-glicerin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798578" cy="1933004"/>
          </a:xfrm>
        </p:spPr>
      </p:pic>
      <p:pic>
        <p:nvPicPr>
          <p:cNvPr id="7" name="Содержимое 6" descr="refined-glycerine-c-p--250x25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0000" y="2550319"/>
            <a:ext cx="3175000" cy="3175000"/>
          </a:xfrm>
        </p:spPr>
      </p:pic>
      <p:pic>
        <p:nvPicPr>
          <p:cNvPr id="8" name="Содержимое 4" descr="вапрнгош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437112"/>
            <a:ext cx="2088232" cy="1392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Жиры – липиды </a:t>
            </a:r>
            <a:endParaRPr lang="ru-RU" dirty="0"/>
          </a:p>
        </p:txBody>
      </p:sp>
      <p:pic>
        <p:nvPicPr>
          <p:cNvPr id="7" name="Содержимое 6" descr="triacylglycer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52940"/>
            <a:ext cx="4038600" cy="2369757"/>
          </a:xfrm>
        </p:spPr>
      </p:pic>
      <p:pic>
        <p:nvPicPr>
          <p:cNvPr id="8" name="Содержимое 7" descr="lipid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84187"/>
            <a:ext cx="4038600" cy="25072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b="1" dirty="0" smtClean="0"/>
              <a:t>липида</a:t>
            </a:r>
            <a:r>
              <a:rPr lang="ru-RU" dirty="0" smtClean="0"/>
              <a:t>. </a:t>
            </a:r>
            <a:r>
              <a:rPr lang="ru-RU" dirty="0" err="1" smtClean="0"/>
              <a:t>Триглицерида</a:t>
            </a:r>
            <a:endParaRPr lang="ru-RU" dirty="0"/>
          </a:p>
        </p:txBody>
      </p:sp>
      <p:pic>
        <p:nvPicPr>
          <p:cNvPr id="34" name="Содержимое 6" descr="Trimyristin-3D-vd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9399" y="2348880"/>
            <a:ext cx="4944601" cy="4014117"/>
          </a:xfrm>
        </p:spPr>
      </p:pic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79512" y="1556792"/>
            <a:ext cx="4119563" cy="5151438"/>
            <a:chOff x="144" y="816"/>
            <a:chExt cx="2595" cy="3245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44" y="2592"/>
              <a:ext cx="25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CH</a:t>
              </a:r>
              <a:r>
                <a:rPr lang="ru-RU" sz="3200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             </a:t>
              </a:r>
              <a:r>
                <a:rPr lang="ru-RU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O      C      R</a:t>
              </a:r>
              <a:r>
                <a:rPr lang="ru-RU" sz="3200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2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2" y="1536"/>
              <a:ext cx="254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CH</a:t>
              </a:r>
              <a:r>
                <a:rPr lang="ru-RU" sz="3200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2           </a:t>
              </a:r>
              <a:r>
                <a:rPr lang="ru-RU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O      C      R</a:t>
              </a:r>
              <a:r>
                <a:rPr lang="ru-RU" sz="3200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1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44" y="3696"/>
              <a:ext cx="25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CH</a:t>
              </a:r>
              <a:r>
                <a:rPr lang="ru-RU" sz="32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2           </a:t>
              </a:r>
              <a:r>
                <a: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O      C       R</a:t>
              </a:r>
              <a:r>
                <a:rPr lang="ru-RU" sz="32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3</a:t>
              </a: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68" y="816"/>
              <a:ext cx="4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</a:rPr>
                <a:t>  O</a:t>
              </a:r>
              <a:endParaRPr lang="ru-RU" sz="2400" b="0">
                <a:latin typeface="Times New Roman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824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872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32" y="192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32" y="30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6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20" y="27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20" y="388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392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96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392" y="27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968" y="27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344" y="388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920" y="388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1680" y="1968"/>
              <a:ext cx="315" cy="720"/>
              <a:chOff x="1104" y="1968"/>
              <a:chExt cx="315" cy="720"/>
            </a:xfrm>
          </p:grpSpPr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1104" y="1968"/>
                <a:ext cx="31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3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charset="0"/>
                  </a:rPr>
                  <a:t>O</a:t>
                </a:r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" name="Group 38"/>
            <p:cNvGrpSpPr>
              <a:grpSpLocks/>
            </p:cNvGrpSpPr>
            <p:nvPr/>
          </p:nvGrpSpPr>
          <p:grpSpPr bwMode="auto">
            <a:xfrm>
              <a:off x="1632" y="3120"/>
              <a:ext cx="315" cy="672"/>
              <a:chOff x="1056" y="3120"/>
              <a:chExt cx="315" cy="672"/>
            </a:xfrm>
          </p:grpSpPr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1056" y="3120"/>
                <a:ext cx="31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3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charset="0"/>
                  </a:rPr>
                  <a:t>O</a:t>
                </a: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200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1248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Кислоты входящие в состав жиров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13176"/>
            <a:ext cx="8686800" cy="131142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latin typeface="Times New Roman" charset="0"/>
              </a:rPr>
              <a:t>Олеиновая</a:t>
            </a:r>
            <a:r>
              <a:rPr lang="ru-RU" sz="2800" i="1" dirty="0" smtClean="0">
                <a:latin typeface="Times New Roman" charset="0"/>
              </a:rPr>
              <a:t>      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r>
              <a:rPr lang="ru-RU" sz="2800" dirty="0" smtClean="0">
                <a:latin typeface="Times New Roman" charset="0"/>
              </a:rPr>
              <a:t>-</a:t>
            </a:r>
            <a:r>
              <a:rPr lang="en-US" sz="2800" dirty="0" smtClean="0">
                <a:latin typeface="Times New Roman" charset="0"/>
              </a:rPr>
              <a:t>(CH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baseline="-25000" dirty="0" smtClean="0">
                <a:latin typeface="Times New Roman" charset="0"/>
              </a:rPr>
              <a:t>7</a:t>
            </a:r>
            <a:r>
              <a:rPr lang="ru-RU" sz="2800" dirty="0" smtClean="0">
                <a:latin typeface="Times New Roman" charset="0"/>
              </a:rPr>
              <a:t>--</a:t>
            </a:r>
            <a:r>
              <a:rPr lang="en-US" sz="2800" dirty="0" smtClean="0">
                <a:latin typeface="Times New Roman" charset="0"/>
              </a:rPr>
              <a:t>CH </a:t>
            </a:r>
            <a:r>
              <a:rPr lang="ru-RU" sz="2800" dirty="0" smtClean="0">
                <a:latin typeface="Times New Roman" charset="0"/>
              </a:rPr>
              <a:t>=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ru-RU" sz="2800" dirty="0" smtClean="0">
                <a:latin typeface="Times New Roman" charset="0"/>
              </a:rPr>
              <a:t>-</a:t>
            </a:r>
            <a:r>
              <a:rPr lang="en-US" sz="2800" dirty="0" smtClean="0">
                <a:latin typeface="Times New Roman" charset="0"/>
              </a:rPr>
              <a:t>(CH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)</a:t>
            </a:r>
            <a:r>
              <a:rPr lang="en-US" sz="2800" baseline="-25000" dirty="0" smtClean="0">
                <a:latin typeface="Times New Roman" charset="0"/>
              </a:rPr>
              <a:t>7</a:t>
            </a:r>
            <a:r>
              <a:rPr lang="ru-RU" sz="2800" dirty="0" smtClean="0">
                <a:latin typeface="Times New Roman" charset="0"/>
              </a:rPr>
              <a:t>-</a:t>
            </a:r>
            <a:r>
              <a:rPr lang="en-US" sz="2800" dirty="0" smtClean="0">
                <a:latin typeface="Times New Roman" charset="0"/>
              </a:rPr>
              <a:t>COOH</a:t>
            </a:r>
            <a:r>
              <a:rPr lang="ru-RU" sz="2000" i="1" dirty="0" smtClean="0">
                <a:latin typeface="Times New Roman" charset="0"/>
              </a:rPr>
              <a:t> </a:t>
            </a:r>
            <a:endParaRPr lang="ru-RU" sz="2000" i="1" dirty="0">
              <a:latin typeface="Times New Roman" charset="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8600" y="1066800"/>
            <a:ext cx="8032750" cy="1989138"/>
            <a:chOff x="144" y="672"/>
            <a:chExt cx="5060" cy="125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44" y="1518"/>
              <a:ext cx="506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 dirty="0" err="1">
                  <a:latin typeface="Times New Roman" charset="0"/>
                </a:rPr>
                <a:t>Миристиновая</a:t>
              </a:r>
              <a:r>
                <a:rPr lang="ru-RU" sz="2800" b="0" i="1" dirty="0">
                  <a:latin typeface="Times New Roman" charset="0"/>
                </a:rPr>
                <a:t> </a:t>
              </a:r>
              <a:r>
                <a:rPr lang="ru-RU" sz="2800" b="0" i="1" dirty="0" smtClean="0">
                  <a:latin typeface="Times New Roman" charset="0"/>
                </a:rPr>
                <a:t>   </a:t>
              </a:r>
              <a:r>
                <a:rPr lang="en-US" sz="3600" dirty="0" smtClean="0">
                  <a:latin typeface="Times New Roman" charset="0"/>
                </a:rPr>
                <a:t>CH</a:t>
              </a:r>
              <a:r>
                <a:rPr lang="en-US" sz="3600" baseline="-25000" dirty="0" smtClean="0">
                  <a:latin typeface="Times New Roman" charset="0"/>
                </a:rPr>
                <a:t>3</a:t>
              </a:r>
              <a:r>
                <a:rPr lang="ru-RU" sz="3600" dirty="0" smtClean="0">
                  <a:latin typeface="Times New Roman" charset="0"/>
                </a:rPr>
                <a:t>-</a:t>
              </a:r>
              <a:r>
                <a:rPr lang="en-US" sz="3600" dirty="0" smtClean="0">
                  <a:latin typeface="Times New Roman" charset="0"/>
                </a:rPr>
                <a:t>(CH</a:t>
              </a:r>
              <a:r>
                <a:rPr lang="en-US" sz="3600" baseline="-25000" dirty="0" smtClean="0">
                  <a:latin typeface="Times New Roman" charset="0"/>
                </a:rPr>
                <a:t>2</a:t>
              </a:r>
              <a:r>
                <a:rPr lang="en-US" sz="3600" dirty="0" smtClean="0">
                  <a:latin typeface="Times New Roman" charset="0"/>
                </a:rPr>
                <a:t>)</a:t>
              </a:r>
              <a:r>
                <a:rPr lang="en-US" sz="3600" baseline="-25000" dirty="0" smtClean="0">
                  <a:latin typeface="Times New Roman" charset="0"/>
                </a:rPr>
                <a:t>12</a:t>
              </a:r>
              <a:r>
                <a:rPr lang="ru-RU" sz="3600" dirty="0" smtClean="0">
                  <a:latin typeface="Times New Roman" charset="0"/>
                </a:rPr>
                <a:t>-</a:t>
              </a:r>
              <a:r>
                <a:rPr lang="en-US" sz="3600" dirty="0" smtClean="0">
                  <a:latin typeface="Times New Roman" charset="0"/>
                </a:rPr>
                <a:t>COOH</a:t>
              </a:r>
              <a:r>
                <a:rPr lang="ru-RU" sz="2800" b="0" i="1" dirty="0" smtClean="0">
                  <a:latin typeface="Times New Roman" charset="0"/>
                </a:rPr>
                <a:t> </a:t>
              </a:r>
              <a:endParaRPr lang="ru-RU" sz="2800" b="0" i="1" dirty="0">
                <a:latin typeface="Times New Roman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2208" y="672"/>
              <a:ext cx="38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552" y="672"/>
              <a:ext cx="5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222250" y="3322057"/>
            <a:ext cx="6816726" cy="645933"/>
            <a:chOff x="140" y="1059"/>
            <a:chExt cx="4294" cy="302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40" y="1059"/>
              <a:ext cx="429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 dirty="0">
                  <a:latin typeface="Times New Roman" charset="0"/>
                </a:rPr>
                <a:t>Пальмитиновая</a:t>
              </a:r>
              <a:r>
                <a:rPr lang="ru-RU" sz="2800" b="0" i="1" dirty="0">
                  <a:latin typeface="Times New Roman" charset="0"/>
                </a:rPr>
                <a:t> </a:t>
              </a:r>
              <a:r>
                <a:rPr lang="en-US" sz="3600" dirty="0" smtClean="0">
                  <a:latin typeface="Times New Roman" charset="0"/>
                </a:rPr>
                <a:t>CH</a:t>
              </a:r>
              <a:r>
                <a:rPr lang="en-US" sz="3600" baseline="-25000" dirty="0" smtClean="0">
                  <a:latin typeface="Times New Roman" charset="0"/>
                </a:rPr>
                <a:t>3</a:t>
              </a:r>
              <a:r>
                <a:rPr lang="ru-RU" sz="3600" dirty="0" smtClean="0">
                  <a:latin typeface="Times New Roman" charset="0"/>
                </a:rPr>
                <a:t>-</a:t>
              </a:r>
              <a:r>
                <a:rPr lang="en-US" sz="3600" dirty="0" smtClean="0">
                  <a:latin typeface="Times New Roman" charset="0"/>
                </a:rPr>
                <a:t>(CH</a:t>
              </a:r>
              <a:r>
                <a:rPr lang="en-US" sz="3600" baseline="-25000" dirty="0" smtClean="0">
                  <a:latin typeface="Times New Roman" charset="0"/>
                </a:rPr>
                <a:t>2</a:t>
              </a:r>
              <a:r>
                <a:rPr lang="en-US" sz="3600" dirty="0" smtClean="0">
                  <a:latin typeface="Times New Roman" charset="0"/>
                </a:rPr>
                <a:t>)</a:t>
              </a:r>
              <a:r>
                <a:rPr lang="en-US" sz="3600" baseline="-25000" dirty="0" smtClean="0">
                  <a:latin typeface="Times New Roman" charset="0"/>
                </a:rPr>
                <a:t>14</a:t>
              </a:r>
              <a:r>
                <a:rPr lang="ru-RU" sz="3600" dirty="0" smtClean="0">
                  <a:latin typeface="Times New Roman" charset="0"/>
                </a:rPr>
                <a:t>-</a:t>
              </a:r>
              <a:r>
                <a:rPr lang="en-US" sz="3600" dirty="0" smtClean="0">
                  <a:latin typeface="Times New Roman" charset="0"/>
                </a:rPr>
                <a:t>COOH</a:t>
              </a:r>
              <a:r>
                <a:rPr lang="ru-RU" sz="2800" b="0" i="1" dirty="0" smtClean="0">
                  <a:latin typeface="Times New Roman" charset="0"/>
                </a:rPr>
                <a:t> </a:t>
              </a:r>
              <a:endParaRPr lang="ru-RU" sz="2800" b="0" i="1" dirty="0">
                <a:latin typeface="Times New Roman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304" y="1200"/>
              <a:ext cx="38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696" y="1200"/>
              <a:ext cx="48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11188" y="2895600"/>
            <a:ext cx="8061325" cy="1971675"/>
            <a:chOff x="385" y="1824"/>
            <a:chExt cx="5078" cy="1242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85" y="2659"/>
              <a:ext cx="507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 dirty="0">
                  <a:latin typeface="Times New Roman" charset="0"/>
                </a:rPr>
                <a:t>Стеариновая</a:t>
              </a:r>
              <a:r>
                <a:rPr lang="ru-RU" sz="2800" b="0" i="1" dirty="0">
                  <a:latin typeface="Times New Roman" charset="0"/>
                </a:rPr>
                <a:t>    </a:t>
              </a:r>
              <a:r>
                <a:rPr lang="en-US" sz="3600" dirty="0" smtClean="0">
                  <a:latin typeface="Times New Roman" charset="0"/>
                </a:rPr>
                <a:t>CH</a:t>
              </a:r>
              <a:r>
                <a:rPr lang="en-US" sz="3600" baseline="-25000" dirty="0" smtClean="0">
                  <a:latin typeface="Times New Roman" charset="0"/>
                </a:rPr>
                <a:t>3</a:t>
              </a:r>
              <a:r>
                <a:rPr lang="ru-RU" sz="3600" dirty="0" smtClean="0">
                  <a:latin typeface="Times New Roman" charset="0"/>
                </a:rPr>
                <a:t>-</a:t>
              </a:r>
              <a:r>
                <a:rPr lang="en-US" sz="3600" dirty="0" smtClean="0">
                  <a:latin typeface="Times New Roman" charset="0"/>
                </a:rPr>
                <a:t>(CH</a:t>
              </a:r>
              <a:r>
                <a:rPr lang="en-US" sz="3600" baseline="-25000" dirty="0" smtClean="0">
                  <a:latin typeface="Times New Roman" charset="0"/>
                </a:rPr>
                <a:t>2</a:t>
              </a:r>
              <a:r>
                <a:rPr lang="en-US" sz="3600" dirty="0" smtClean="0">
                  <a:latin typeface="Times New Roman" charset="0"/>
                </a:rPr>
                <a:t>)</a:t>
              </a:r>
              <a:r>
                <a:rPr lang="en-US" sz="3600" baseline="-25000" dirty="0" smtClean="0">
                  <a:latin typeface="Times New Roman" charset="0"/>
                </a:rPr>
                <a:t>16</a:t>
              </a:r>
              <a:r>
                <a:rPr lang="ru-RU" sz="3600" dirty="0" smtClean="0">
                  <a:latin typeface="Times New Roman" charset="0"/>
                </a:rPr>
                <a:t>-</a:t>
              </a:r>
              <a:r>
                <a:rPr lang="en-US" sz="3600" dirty="0" smtClean="0">
                  <a:latin typeface="Times New Roman" charset="0"/>
                </a:rPr>
                <a:t>COOH</a:t>
              </a:r>
              <a:r>
                <a:rPr lang="ru-RU" sz="2800" b="0" i="1" dirty="0" smtClean="0">
                  <a:latin typeface="Times New Roman" charset="0"/>
                </a:rPr>
                <a:t> </a:t>
              </a:r>
              <a:endParaRPr lang="ru-RU" sz="2800" b="0" i="1" dirty="0">
                <a:latin typeface="Times New Roman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304" y="1824"/>
              <a:ext cx="38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3600" y="1824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0" y="5733256"/>
            <a:ext cx="9151938" cy="519112"/>
            <a:chOff x="0" y="2765"/>
            <a:chExt cx="5765" cy="327"/>
          </a:xfrm>
        </p:grpSpPr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0" y="2765"/>
              <a:ext cx="57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 i="1" dirty="0" err="1">
                  <a:latin typeface="Times New Roman" charset="0"/>
                </a:rPr>
                <a:t>Линолевая</a:t>
              </a:r>
              <a:r>
                <a:rPr lang="ru-RU" sz="2800" b="0" i="1" dirty="0">
                  <a:latin typeface="Times New Roman" charset="0"/>
                </a:rPr>
                <a:t> </a:t>
              </a:r>
              <a:r>
                <a:rPr lang="en-US" sz="2800" b="0" dirty="0" smtClean="0">
                  <a:latin typeface="Times New Roman" charset="0"/>
                </a:rPr>
                <a:t>CH</a:t>
              </a:r>
              <a:r>
                <a:rPr lang="en-US" sz="2800" b="0" baseline="-25000" dirty="0" smtClean="0">
                  <a:latin typeface="Times New Roman" charset="0"/>
                </a:rPr>
                <a:t>3</a:t>
              </a:r>
              <a:r>
                <a:rPr lang="ru-RU" sz="2800" dirty="0" smtClean="0">
                  <a:latin typeface="Times New Roman" charset="0"/>
                </a:rPr>
                <a:t>-</a:t>
              </a:r>
              <a:r>
                <a:rPr lang="en-US" sz="2800" b="0" dirty="0" smtClean="0">
                  <a:latin typeface="Times New Roman" charset="0"/>
                </a:rPr>
                <a:t>(CH</a:t>
              </a:r>
              <a:r>
                <a:rPr lang="en-US" sz="2800" b="0" baseline="-25000" dirty="0" smtClean="0">
                  <a:latin typeface="Times New Roman" charset="0"/>
                </a:rPr>
                <a:t>2</a:t>
              </a:r>
              <a:r>
                <a:rPr lang="en-US" sz="2800" b="0" dirty="0" smtClean="0">
                  <a:latin typeface="Times New Roman" charset="0"/>
                </a:rPr>
                <a:t>)</a:t>
              </a:r>
              <a:r>
                <a:rPr lang="en-US" sz="2800" b="0" baseline="-25000" dirty="0" smtClean="0">
                  <a:latin typeface="Times New Roman" charset="0"/>
                </a:rPr>
                <a:t>4</a:t>
              </a:r>
              <a:r>
                <a:rPr lang="ru-RU" sz="2800" dirty="0" smtClean="0">
                  <a:latin typeface="Times New Roman" charset="0"/>
                </a:rPr>
                <a:t>-</a:t>
              </a:r>
              <a:r>
                <a:rPr lang="en-US" sz="2800" b="0" dirty="0" smtClean="0">
                  <a:latin typeface="Times New Roman" charset="0"/>
                </a:rPr>
                <a:t>CH</a:t>
              </a:r>
              <a:r>
                <a:rPr lang="ru-RU" sz="2800" b="0" dirty="0" smtClean="0">
                  <a:latin typeface="Times New Roman" charset="0"/>
                </a:rPr>
                <a:t>=</a:t>
              </a:r>
              <a:r>
                <a:rPr lang="en-US" sz="2800" b="0" dirty="0" smtClean="0">
                  <a:latin typeface="Times New Roman" charset="0"/>
                </a:rPr>
                <a:t>CH</a:t>
              </a:r>
              <a:r>
                <a:rPr lang="ru-RU" sz="2800" b="0" baseline="-25000" dirty="0" smtClean="0">
                  <a:latin typeface="Times New Roman" charset="0"/>
                </a:rPr>
                <a:t>2</a:t>
              </a:r>
              <a:r>
                <a:rPr lang="ru-RU" sz="2800" dirty="0" smtClean="0">
                  <a:latin typeface="Times New Roman" charset="0"/>
                </a:rPr>
                <a:t>-</a:t>
              </a:r>
              <a:r>
                <a:rPr lang="en-US" sz="2800" b="0" dirty="0" smtClean="0">
                  <a:latin typeface="Times New Roman" charset="0"/>
                </a:rPr>
                <a:t>CH</a:t>
              </a:r>
              <a:r>
                <a:rPr lang="en-US" sz="2800" b="0" baseline="-25000" dirty="0" smtClean="0">
                  <a:latin typeface="Times New Roman" charset="0"/>
                </a:rPr>
                <a:t>2</a:t>
              </a:r>
              <a:r>
                <a:rPr lang="ru-RU" sz="2800" b="0" dirty="0" smtClean="0">
                  <a:latin typeface="Times New Roman" charset="0"/>
                </a:rPr>
                <a:t>-</a:t>
              </a:r>
              <a:r>
                <a:rPr lang="en-US" sz="2800" b="0" dirty="0" smtClean="0">
                  <a:latin typeface="Times New Roman" charset="0"/>
                </a:rPr>
                <a:t>CH</a:t>
              </a:r>
              <a:r>
                <a:rPr lang="ru-RU" sz="2800" b="0" dirty="0" smtClean="0">
                  <a:latin typeface="Times New Roman" charset="0"/>
                </a:rPr>
                <a:t>=</a:t>
              </a:r>
              <a:r>
                <a:rPr lang="en-US" sz="2800" b="0" dirty="0" smtClean="0">
                  <a:latin typeface="Times New Roman" charset="0"/>
                </a:rPr>
                <a:t>CH</a:t>
              </a:r>
              <a:r>
                <a:rPr lang="ru-RU" sz="2800" dirty="0" smtClean="0">
                  <a:latin typeface="Times New Roman" charset="0"/>
                </a:rPr>
                <a:t>-</a:t>
              </a:r>
              <a:r>
                <a:rPr lang="en-US" sz="2800" b="0" dirty="0" smtClean="0">
                  <a:latin typeface="Times New Roman" charset="0"/>
                </a:rPr>
                <a:t>(CH</a:t>
              </a:r>
              <a:r>
                <a:rPr lang="en-US" sz="2800" b="0" baseline="-25000" dirty="0" smtClean="0">
                  <a:latin typeface="Times New Roman" charset="0"/>
                </a:rPr>
                <a:t>2</a:t>
              </a:r>
              <a:r>
                <a:rPr lang="en-US" sz="2800" b="0" dirty="0" smtClean="0">
                  <a:latin typeface="Times New Roman" charset="0"/>
                </a:rPr>
                <a:t>)</a:t>
              </a:r>
              <a:r>
                <a:rPr lang="en-US" sz="2800" b="0" baseline="-25000" dirty="0" smtClean="0">
                  <a:latin typeface="Times New Roman" charset="0"/>
                </a:rPr>
                <a:t>7</a:t>
              </a:r>
              <a:r>
                <a:rPr lang="ru-RU" sz="2800" dirty="0" smtClean="0">
                  <a:latin typeface="Times New Roman" charset="0"/>
                </a:rPr>
                <a:t>-</a:t>
              </a:r>
              <a:r>
                <a:rPr lang="en-US" sz="2800" b="0" dirty="0" smtClean="0">
                  <a:latin typeface="Times New Roman" charset="0"/>
                </a:rPr>
                <a:t>COOH</a:t>
              </a:r>
              <a:endParaRPr lang="ru-RU" b="0" i="1" dirty="0">
                <a:latin typeface="Times New Roman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296" y="29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2016" y="29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496" y="2880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2496" y="2928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>
              <a:off x="2928" y="2928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3408" y="2928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3840" y="2880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3840" y="2928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42"/>
            <p:cNvSpPr>
              <a:spLocks noChangeShapeType="1"/>
            </p:cNvSpPr>
            <p:nvPr/>
          </p:nvSpPr>
          <p:spPr bwMode="auto">
            <a:xfrm>
              <a:off x="4272" y="2928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>
              <a:off x="4944" y="2928"/>
              <a:ext cx="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 Box 56"/>
          <p:cNvSpPr txBox="1">
            <a:spLocks noChangeArrowheads="1"/>
          </p:cNvSpPr>
          <p:nvPr/>
        </p:nvSpPr>
        <p:spPr bwMode="auto">
          <a:xfrm>
            <a:off x="533400" y="228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913</Words>
  <Application>Microsoft Office PowerPoint</Application>
  <PresentationFormat>Экран (4:3)</PresentationFormat>
  <Paragraphs>195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Поток</vt:lpstr>
      <vt:lpstr>Липиды </vt:lpstr>
      <vt:lpstr>Источники </vt:lpstr>
      <vt:lpstr>Физические свойства липидов </vt:lpstr>
      <vt:lpstr>Липиды – состоят из жирных кислот и многоатомного спирта</vt:lpstr>
      <vt:lpstr>Жирные кислоты</vt:lpstr>
      <vt:lpstr>Глицерин  – трехатомный спирт </vt:lpstr>
      <vt:lpstr>Жиры – липиды </vt:lpstr>
      <vt:lpstr>Структура липида. Триглицерида</vt:lpstr>
      <vt:lpstr>Кислоты входящие в состав жиров</vt:lpstr>
      <vt:lpstr>Слайд 10</vt:lpstr>
      <vt:lpstr>Виды липидов</vt:lpstr>
      <vt:lpstr>Слайд 12</vt:lpstr>
      <vt:lpstr>Слайд 13</vt:lpstr>
      <vt:lpstr>Виды липидов  Фосфолипиды</vt:lpstr>
      <vt:lpstr>Растительные масла содержат ненасыщенные жирные кислоты </vt:lpstr>
      <vt:lpstr>Виды липидов  Стероиды </vt:lpstr>
      <vt:lpstr>Воска </vt:lpstr>
      <vt:lpstr>Слайд 18</vt:lpstr>
      <vt:lpstr>Холестерин</vt:lpstr>
      <vt:lpstr>Холестерин </vt:lpstr>
      <vt:lpstr>Слайд 21</vt:lpstr>
      <vt:lpstr>К факторам, повышающим уровень «плохого» холестерина, относятся:</vt:lpstr>
      <vt:lpstr>К факторам, повышающим уровень «плохого» холестерина, относятся:</vt:lpstr>
      <vt:lpstr>Слайд 24</vt:lpstr>
      <vt:lpstr>Функции липидов </vt:lpstr>
      <vt:lpstr>Строительная функция  </vt:lpstr>
      <vt:lpstr>Энергетическая функция Терморегуляторная функция   </vt:lpstr>
      <vt:lpstr>Терморегуляторная функция  </vt:lpstr>
      <vt:lpstr>Запасающая функция</vt:lpstr>
      <vt:lpstr>Запасающая функция</vt:lpstr>
      <vt:lpstr>Защитная функция- воска защищают растения от потери влаги, от высыхания  </vt:lpstr>
      <vt:lpstr>Защитная функция- воска</vt:lpstr>
      <vt:lpstr>Тест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42</cp:revision>
  <dcterms:created xsi:type="dcterms:W3CDTF">2010-12-10T18:03:05Z</dcterms:created>
  <dcterms:modified xsi:type="dcterms:W3CDTF">2012-09-16T19:14:06Z</dcterms:modified>
</cp:coreProperties>
</file>