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9DEBD9-5D3B-4FD1-98F5-FD0BF0D4D2A1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FE191B-B607-4664-81A0-269E334975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EBD9-5D3B-4FD1-98F5-FD0BF0D4D2A1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91B-B607-4664-81A0-269E33497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EBD9-5D3B-4FD1-98F5-FD0BF0D4D2A1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91B-B607-4664-81A0-269E33497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9DEBD9-5D3B-4FD1-98F5-FD0BF0D4D2A1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FE191B-B607-4664-81A0-269E334975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9DEBD9-5D3B-4FD1-98F5-FD0BF0D4D2A1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FE191B-B607-4664-81A0-269E334975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EBD9-5D3B-4FD1-98F5-FD0BF0D4D2A1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91B-B607-4664-81A0-269E334975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EBD9-5D3B-4FD1-98F5-FD0BF0D4D2A1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91B-B607-4664-81A0-269E3349751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9DEBD9-5D3B-4FD1-98F5-FD0BF0D4D2A1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FE191B-B607-4664-81A0-269E334975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EBD9-5D3B-4FD1-98F5-FD0BF0D4D2A1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91B-B607-4664-81A0-269E33497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9DEBD9-5D3B-4FD1-98F5-FD0BF0D4D2A1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FE191B-B607-4664-81A0-269E3349751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9DEBD9-5D3B-4FD1-98F5-FD0BF0D4D2A1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FE191B-B607-4664-81A0-269E3349751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9DEBD9-5D3B-4FD1-98F5-FD0BF0D4D2A1}" type="datetimeFigureOut">
              <a:rPr lang="ru-RU" smtClean="0"/>
              <a:t>05.08.2013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FE191B-B607-4664-81A0-269E334975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1%83%D1%81%D1%81%D0%BA%D0%B8%D0%B9" TargetMode="External"/><Relationship Id="rId2" Type="http://schemas.openxmlformats.org/officeDocument/2006/relationships/hyperlink" Target="http://ru.wikipedia.org/wiki/%D0%A1%D0%BE%D0%BB%D0%B4%D0%B0%D1%82%D1%91%D0%BD%D0%BA%D0%BE%D0%B2,_%D0%9A%D0%BE%D0%B7%D1%8C%D0%BC%D0%B0_%D0%A2%D0%B5%D1%80%D0%B5%D0%BD%D1%82%D1%8C%D0%B5%D0%B2%D0%B8%D1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ru.wikipedia.org/wiki/%D0%9F%D1%80%D0%B5%D0%B4%D0%BF%D1%80%D0%B8%D0%BD%D0%B8%D0%BC%D0%B0%D1%82%D0%B5%D0%BB%D1%8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7%D0%B5%D1%80%D0%B1%D0%B0%D0%B9%D0%B4%D0%B6%D0%B0%D0%BD" TargetMode="External"/><Relationship Id="rId2" Type="http://schemas.openxmlformats.org/officeDocument/2006/relationships/hyperlink" Target="http://ru.wikipedia.org/wiki/%D0%93%D0%B0%D0%B4%D0%B6%D0%B8_%D0%97%D0%B5%D0%B9%D0%BD%D0%B0%D0%BB%D0%B0%D0%B1%D0%B4%D0%B8%D0%BD_%D0%A2%D0%B0%D0%B3%D0%B8%D0%B5%D0%B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ru.wikipedia.org/wiki/%D0%9C%D0%B8%D0%BB%D0%BB%D0%B8%D0%BE%D0%BD%D0%B5%D1%8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0%D1%80%D1%84%D0%BE-%D0%9C%D0%B0%D1%80%D0%B8%D0%B8%D0%BD%D1%81%D0%BA%D0%B0%D1%8F_%D0%BE%D0%B1%D0%B8%D1%82%D0%B5%D0%BB%D1%8C" TargetMode="External"/><Relationship Id="rId2" Type="http://schemas.openxmlformats.org/officeDocument/2006/relationships/hyperlink" Target="http://ru.wikipedia.org/wiki/%D0%95%D0%BB%D0%B8%D0%B7%D0%B0%D0%B2%D0%B5%D1%82%D0%B0_%D0%A4%D1%91%D0%B4%D0%BE%D1%80%D0%BE%D0%B2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hyperlink" Target="http://commons.wikimedia.org/wiki/File:Elizaveta_Federovna.gif?uselang=ru" TargetMode="External"/><Relationship Id="rId4" Type="http://schemas.openxmlformats.org/officeDocument/2006/relationships/hyperlink" Target="http://ru.wikipedia.org/wiki/%D0%9C%D0%BE%D1%81%D0%BA%D0%B2%D0%B0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ru.wikipedia.org/wiki/%D0%93%D0%B0%D0%B9_%D0%A6%D0%B8%D0%BB%D1%8C%D0%BD%D0%B8%D0%B9_%D0%9C%D0%B5%D1%86%D0%B5%D0%BD%D0%B0%D1%8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rambler.ru/search?query=%D0%B1%D0%BB%D0%B0%D0%B3%D0%BE%D1%82%D0%B2%D0%BE%D1%80%D0%B8%D1%82%D0%B5%D0%BB%D1%8C%D0%BD%D0%BE%D1%81%D1%82%D1%8C%20%D0%BD%D0%B0%20%D0%BA%D1%83%D0%B1%D0%B0%D0%BD%D0%B8" TargetMode="External"/><Relationship Id="rId3" Type="http://schemas.openxmlformats.org/officeDocument/2006/relationships/hyperlink" Target="http://ru.wikipedia.org/wiki/%D0%AD%D0%BD%D1%86%D0%B8%D0%BA%D0%BB%D0%BE%D0%BF%D0%B5%D0%B4%D0%B8%D1%87%D0%B5%D1%81%D0%BA%D0%B8%D0%B9_%D1%81%D0%BB%D0%BE%D0%B2%D0%B0%D1%80%D1%8C_%D0%91%D1%80%D0%BE%D0%BA%D0%B3%D0%B0%D1%83%D0%B7%D0%B0_%D0%B8_%D0%95%D1%84%D1%80%D0%BE%D0%BD%D0%B0" TargetMode="External"/><Relationship Id="rId7" Type="http://schemas.openxmlformats.org/officeDocument/2006/relationships/hyperlink" Target="http://ru.wikipedia.org/wiki/%C1%EB%E0%E3%EE%F2%E2%EE%F0%E8%F2%E5%EB%FC%ED%EE%F1%F2%FC" TargetMode="External"/><Relationship Id="rId2" Type="http://schemas.openxmlformats.org/officeDocument/2006/relationships/hyperlink" Target="http://ru.wikisource.org/wiki/%D0%AD%D0%A1%D0%91%D0%95/%D0%91%D0%BB%D0%B0%D0%B3%D0%BE%D1%82%D0%B2%D0%BE%D1%80%D0%B8%D1%82%D0%B5%D0%BB%D1%8C%D0%BD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rambler.ru/search?query=%D0%B1%D0%BB%D0%B0%D0%B3%D0%BE%D1%82%D0%B2%D0%BE%D1%80%D0%B8%D1%82%D0%B5%D0%BB%D1%8C%D0%BD%D0%BE%D1%81%D1%82%D1%8C" TargetMode="External"/><Relationship Id="rId11" Type="http://schemas.openxmlformats.org/officeDocument/2006/relationships/hyperlink" Target="http://www.7cvetik.info/program/about/" TargetMode="External"/><Relationship Id="rId5" Type="http://schemas.openxmlformats.org/officeDocument/2006/relationships/hyperlink" Target="http://www.rau.suwww.rau.su/observer/N1_2005/1_11.HTM" TargetMode="External"/><Relationship Id="rId10" Type="http://schemas.openxmlformats.org/officeDocument/2006/relationships/hyperlink" Target="http://detskij-dvorik.ru/stihiglavnaya/drugie-stihi/195-stixi-o-dobrote.html" TargetMode="External"/><Relationship Id="rId4" Type="http://schemas.openxmlformats.org/officeDocument/2006/relationships/hyperlink" Target="http://ru.wikipedia.org/wiki/%CC%E5%F6%E5%ED%E0%F2" TargetMode="External"/><Relationship Id="rId9" Type="http://schemas.openxmlformats.org/officeDocument/2006/relationships/hyperlink" Target="http://elenkav.ucoz.ru/publ/o_nravstvennosti/mir_cheloveka_mir_obshhestva/stikhi_o_dobrote/68-1-0-5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Номинация: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Лучшая идея Урока благотворительности».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помощь</a:t>
            </a:r>
            <a:endParaRPr lang="ru-RU" dirty="0"/>
          </a:p>
        </p:txBody>
      </p:sp>
      <p:pic>
        <p:nvPicPr>
          <p:cNvPr id="4098" name="Picture 2" descr="F:\Downloads\6 благот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2294" y="2143116"/>
            <a:ext cx="3643081" cy="2355859"/>
          </a:xfrm>
          <a:prstGeom prst="rect">
            <a:avLst/>
          </a:prstGeom>
          <a:noFill/>
        </p:spPr>
      </p:pic>
      <p:pic>
        <p:nvPicPr>
          <p:cNvPr id="4099" name="Picture 3" descr="F:\Downloads\10бла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8" y="3429000"/>
            <a:ext cx="3643340" cy="3133272"/>
          </a:xfrm>
          <a:prstGeom prst="rect">
            <a:avLst/>
          </a:prstGeom>
          <a:noFill/>
        </p:spPr>
      </p:pic>
      <p:pic>
        <p:nvPicPr>
          <p:cNvPr id="4100" name="Picture 4" descr="F:\Downloads\5благо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500032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Общественная поддержка благотворительности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F:\Downloads\1 помощь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8685" y="1928802"/>
            <a:ext cx="3876690" cy="2584460"/>
          </a:xfrm>
          <a:prstGeom prst="rect">
            <a:avLst/>
          </a:prstGeom>
          <a:noFill/>
        </p:spPr>
      </p:pic>
      <p:pic>
        <p:nvPicPr>
          <p:cNvPr id="5123" name="Picture 3" descr="F:\Downloads\2 помощ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3" y="770555"/>
            <a:ext cx="3369066" cy="2515569"/>
          </a:xfrm>
          <a:prstGeom prst="rect">
            <a:avLst/>
          </a:prstGeom>
          <a:noFill/>
        </p:spPr>
      </p:pic>
      <p:pic>
        <p:nvPicPr>
          <p:cNvPr id="5124" name="Picture 4" descr="F:\Downloads\3 помощ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4357694"/>
            <a:ext cx="3071834" cy="22936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Знаменитые благотворители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>
                <a:hlinkClick r:id="rId2" tooltip="Солдатёнков, Козьма Терентьевич"/>
              </a:rPr>
              <a:t>Солдатёнков</a:t>
            </a:r>
            <a:r>
              <a:rPr lang="ru-RU" dirty="0" smtClean="0">
                <a:hlinkClick r:id="rId2" tooltip="Солдатёнков, Козьма Терентьевич"/>
              </a:rPr>
              <a:t>, </a:t>
            </a:r>
            <a:r>
              <a:rPr lang="ru-RU" dirty="0" err="1" smtClean="0">
                <a:hlinkClick r:id="rId2" tooltip="Солдатёнков, Козьма Терентьевич"/>
              </a:rPr>
              <a:t>Козьма</a:t>
            </a:r>
            <a:r>
              <a:rPr lang="ru-RU" dirty="0" smtClean="0">
                <a:hlinkClick r:id="rId2" tooltip="Солдатёнков, Козьма Терентьевич"/>
              </a:rPr>
              <a:t> Терентьевич</a:t>
            </a:r>
            <a:r>
              <a:rPr lang="ru-RU" dirty="0" smtClean="0"/>
              <a:t> (</a:t>
            </a:r>
            <a:r>
              <a:rPr lang="ru-RU" dirty="0" smtClean="0">
                <a:hlinkClick r:id="rId3" tooltip="Русский"/>
              </a:rPr>
              <a:t>русский</a:t>
            </a:r>
            <a:r>
              <a:rPr lang="ru-RU" dirty="0" smtClean="0"/>
              <a:t> </a:t>
            </a:r>
            <a:r>
              <a:rPr lang="ru-RU" dirty="0" smtClean="0">
                <a:hlinkClick r:id="rId4" tooltip="Предприниматель"/>
              </a:rPr>
              <a:t>предприниматель</a:t>
            </a:r>
            <a:r>
              <a:rPr lang="ru-RU" dirty="0" smtClean="0"/>
              <a:t> ) - одно из его самых известных начинаний - </a:t>
            </a:r>
            <a:r>
              <a:rPr lang="ru-RU" dirty="0" err="1" smtClean="0"/>
              <a:t>Солдатёнковская</a:t>
            </a:r>
            <a:r>
              <a:rPr lang="ru-RU" dirty="0" smtClean="0"/>
              <a:t> больница для неимущих - позднее Больница им. С.П.Боткина</a:t>
            </a:r>
          </a:p>
          <a:p>
            <a:endParaRPr lang="ru-RU" dirty="0"/>
          </a:p>
        </p:txBody>
      </p:sp>
      <p:pic>
        <p:nvPicPr>
          <p:cNvPr id="11267" name="Picture 3" descr="F:\Downloads\солдатёнков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3786189"/>
            <a:ext cx="1928826" cy="237150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 lvl="0"/>
            <a:r>
              <a:rPr lang="ru-RU" dirty="0" err="1" smtClean="0">
                <a:hlinkClick r:id="rId2" tooltip="Гаджи Зейналабдин Тагиев"/>
              </a:rPr>
              <a:t>Гаджи</a:t>
            </a:r>
            <a:r>
              <a:rPr lang="ru-RU" dirty="0" smtClean="0">
                <a:hlinkClick r:id="rId2" tooltip="Гаджи Зейналабдин Тагиев"/>
              </a:rPr>
              <a:t> </a:t>
            </a:r>
            <a:r>
              <a:rPr lang="ru-RU" dirty="0" err="1" smtClean="0">
                <a:hlinkClick r:id="rId2" tooltip="Гаджи Зейналабдин Тагиев"/>
              </a:rPr>
              <a:t>Зейналабдин</a:t>
            </a:r>
            <a:r>
              <a:rPr lang="ru-RU" dirty="0" smtClean="0">
                <a:hlinkClick r:id="rId2" tooltip="Гаджи Зейналабдин Тагиев"/>
              </a:rPr>
              <a:t> Тагиев</a:t>
            </a:r>
            <a:r>
              <a:rPr lang="ru-RU" dirty="0" smtClean="0"/>
              <a:t> (</a:t>
            </a:r>
            <a:r>
              <a:rPr lang="ru-RU" dirty="0" smtClean="0">
                <a:hlinkClick r:id="rId3" tooltip="Азербайджан"/>
              </a:rPr>
              <a:t>азербайджанский</a:t>
            </a:r>
            <a:r>
              <a:rPr lang="ru-RU" dirty="0" smtClean="0"/>
              <a:t> </a:t>
            </a:r>
            <a:r>
              <a:rPr lang="ru-RU" dirty="0" smtClean="0">
                <a:hlinkClick r:id="rId4" tooltip="Миллионер"/>
              </a:rPr>
              <a:t>миллионер</a:t>
            </a:r>
            <a:r>
              <a:rPr lang="ru-RU" dirty="0" smtClean="0"/>
              <a:t>, заказчик и финансист перевода на азербайджанский язык Корана, создания первой на Кавказе женской гимназии, строительства Бакинского водопровода, театра и др. начинаний) </a:t>
            </a:r>
          </a:p>
          <a:p>
            <a:endParaRPr lang="ru-RU" dirty="0"/>
          </a:p>
        </p:txBody>
      </p:sp>
      <p:pic>
        <p:nvPicPr>
          <p:cNvPr id="12290" name="Picture 2" descr="F:\Downloads\гаджи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24313" y="2714624"/>
            <a:ext cx="1697839" cy="221457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684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tooltip="Елизавета Фёдоровна"/>
              </a:rPr>
              <a:t>Елизавета Фёдоровна</a:t>
            </a:r>
            <a:r>
              <a:rPr lang="ru-RU" dirty="0" smtClean="0"/>
              <a:t> (Основательница </a:t>
            </a:r>
            <a:r>
              <a:rPr lang="ru-RU" dirty="0" err="1" smtClean="0">
                <a:hlinkClick r:id="rId3" tooltip="Марфо-Мариинская обитель"/>
              </a:rPr>
              <a:t>Марфо-Мариинской</a:t>
            </a:r>
            <a:r>
              <a:rPr lang="ru-RU" dirty="0" smtClean="0">
                <a:hlinkClick r:id="rId3" tooltip="Марфо-Мариинская обитель"/>
              </a:rPr>
              <a:t> обители милосердия</a:t>
            </a:r>
            <a:r>
              <a:rPr lang="ru-RU" dirty="0" smtClean="0"/>
              <a:t> в </a:t>
            </a:r>
            <a:r>
              <a:rPr lang="ru-RU" dirty="0" smtClean="0">
                <a:hlinkClick r:id="rId4" tooltip="Москва"/>
              </a:rPr>
              <a:t>Москве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upload.wikimedia.org/wikipedia/commons/thumb/4/4a/Elizaveta_Federovna.gif/88px-Elizaveta_Federovna.gif">
            <a:hlinkClick r:id="rId5"/>
          </p:cNvPr>
          <p:cNvPicPr>
            <a:picLocks noGrp="1"/>
          </p:cNvPicPr>
          <p:nvPr>
            <p:ph sz="quarter"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928794" y="2571744"/>
            <a:ext cx="271464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«Благотворительность превращает вещество в дух, обращает монету в пламя»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</a:t>
            </a:r>
            <a:r>
              <a:rPr lang="ru-RU" dirty="0" smtClean="0"/>
              <a:t>Ребе</a:t>
            </a:r>
            <a:endParaRPr lang="ru-RU" dirty="0"/>
          </a:p>
        </p:txBody>
      </p:sp>
      <p:pic>
        <p:nvPicPr>
          <p:cNvPr id="10242" name="Picture 2" descr="F:\Downloads\реб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571876"/>
            <a:ext cx="2143135" cy="214313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r>
              <a:rPr lang="ru-RU" dirty="0" smtClean="0"/>
              <a:t>Лишь добрыми словами боль отводят,</a:t>
            </a:r>
            <a:br>
              <a:rPr lang="ru-RU" dirty="0" smtClean="0"/>
            </a:br>
            <a:r>
              <a:rPr lang="ru-RU" dirty="0" smtClean="0"/>
              <a:t>А тёплые слова для всех важны!</a:t>
            </a:r>
            <a:br>
              <a:rPr lang="ru-RU" dirty="0" smtClean="0"/>
            </a:br>
            <a:r>
              <a:rPr lang="ru-RU" dirty="0" smtClean="0"/>
              <a:t>Отзывчивость как помощь к нам приходит,</a:t>
            </a:r>
            <a:br>
              <a:rPr lang="ru-RU" dirty="0" smtClean="0"/>
            </a:br>
            <a:r>
              <a:rPr lang="ru-RU" dirty="0" smtClean="0"/>
              <a:t>Благие чувства - лекари души!</a:t>
            </a:r>
            <a:br>
              <a:rPr lang="ru-RU" dirty="0" smtClean="0"/>
            </a:br>
            <a:r>
              <a:rPr lang="ru-RU" dirty="0" smtClean="0"/>
              <a:t>Мы разные, но Богом мы хранимы!</a:t>
            </a:r>
            <a:br>
              <a:rPr lang="ru-RU" dirty="0" smtClean="0"/>
            </a:br>
            <a:r>
              <a:rPr lang="ru-RU" dirty="0" smtClean="0"/>
              <a:t>У каждого свой Ангел и судьба!</a:t>
            </a:r>
            <a:br>
              <a:rPr lang="ru-RU" dirty="0" smtClean="0"/>
            </a:br>
            <a:r>
              <a:rPr lang="ru-RU" dirty="0" smtClean="0"/>
              <a:t>Обидчивы бываем и ранимы,</a:t>
            </a:r>
            <a:br>
              <a:rPr lang="ru-RU" dirty="0" smtClean="0"/>
            </a:br>
            <a:r>
              <a:rPr lang="ru-RU" dirty="0" smtClean="0"/>
              <a:t>От грубых слов от зависти и зла.</a:t>
            </a:r>
            <a:br>
              <a:rPr lang="ru-RU" dirty="0" smtClean="0"/>
            </a:br>
            <a:r>
              <a:rPr lang="ru-RU" dirty="0" smtClean="0"/>
              <a:t>Случается что чувства пропадают,</a:t>
            </a:r>
            <a:br>
              <a:rPr lang="ru-RU" dirty="0" smtClean="0"/>
            </a:br>
            <a:r>
              <a:rPr lang="ru-RU" dirty="0" smtClean="0"/>
              <a:t>Душа пуста и только боль утрат.</a:t>
            </a:r>
            <a:br>
              <a:rPr lang="ru-RU" dirty="0" smtClean="0"/>
            </a:br>
            <a:r>
              <a:rPr lang="ru-RU" dirty="0" smtClean="0"/>
              <a:t>От добрых слов все чувства оживают,</a:t>
            </a:r>
            <a:br>
              <a:rPr lang="ru-RU" dirty="0" smtClean="0"/>
            </a:br>
            <a:r>
              <a:rPr lang="ru-RU" dirty="0" smtClean="0"/>
              <a:t>Боль затихает снова жизни рад!</a:t>
            </a:r>
            <a:br>
              <a:rPr lang="ru-RU" dirty="0" smtClean="0"/>
            </a:br>
            <a:r>
              <a:rPr lang="ru-RU" dirty="0" smtClean="0"/>
              <a:t>А жизнь идёт всё по местам расставив,</a:t>
            </a:r>
            <a:br>
              <a:rPr lang="ru-RU" dirty="0" smtClean="0"/>
            </a:br>
            <a:r>
              <a:rPr lang="ru-RU" dirty="0" smtClean="0"/>
              <a:t>Но жить нельзя нахохлившись всегда.</a:t>
            </a:r>
            <a:br>
              <a:rPr lang="ru-RU" dirty="0" smtClean="0"/>
            </a:br>
            <a:r>
              <a:rPr lang="ru-RU" dirty="0" smtClean="0"/>
              <a:t>Пусть нас благие чувства не оставят,</a:t>
            </a:r>
            <a:br>
              <a:rPr lang="ru-RU" dirty="0" smtClean="0"/>
            </a:br>
            <a:r>
              <a:rPr lang="ru-RU" dirty="0" smtClean="0"/>
              <a:t>Пусть добротой наполнится </a:t>
            </a:r>
            <a:r>
              <a:rPr lang="ru-RU" dirty="0" smtClean="0"/>
              <a:t>душа!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слово: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25,5 : 5</a:t>
            </a:r>
          </a:p>
          <a:p>
            <a:pPr lvl="0"/>
            <a:r>
              <a:rPr lang="ru-RU" dirty="0" smtClean="0"/>
              <a:t>3,4 – 1,8</a:t>
            </a:r>
          </a:p>
          <a:p>
            <a:pPr lvl="0"/>
            <a:r>
              <a:rPr lang="ru-RU" dirty="0" smtClean="0"/>
              <a:t>3,2 + 2,5</a:t>
            </a:r>
          </a:p>
          <a:p>
            <a:pPr lvl="0"/>
            <a:r>
              <a:rPr lang="ru-RU" dirty="0" smtClean="0"/>
              <a:t>8 : 0,2</a:t>
            </a:r>
          </a:p>
          <a:p>
            <a:pPr lvl="0"/>
            <a:r>
              <a:rPr lang="ru-RU" dirty="0" smtClean="0"/>
              <a:t>3 : 0,5</a:t>
            </a:r>
          </a:p>
          <a:p>
            <a:pPr lvl="0"/>
            <a:r>
              <a:rPr lang="ru-RU" dirty="0" smtClean="0"/>
              <a:t>4 – 2,4</a:t>
            </a:r>
          </a:p>
          <a:p>
            <a:pPr lvl="0"/>
            <a:r>
              <a:rPr lang="ru-RU" dirty="0" smtClean="0"/>
              <a:t>7 : 2</a:t>
            </a:r>
          </a:p>
          <a:p>
            <a:endParaRPr lang="ru-RU" dirty="0"/>
          </a:p>
        </p:txBody>
      </p:sp>
      <p:pic>
        <p:nvPicPr>
          <p:cNvPr id="7170" name="Picture 2" descr="F:\Downloads\7благо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4" y="2843213"/>
            <a:ext cx="2805243" cy="230029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571612"/>
          <a:ext cx="8072496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416"/>
                <a:gridCol w="1345416"/>
                <a:gridCol w="1345416"/>
                <a:gridCol w="1345416"/>
                <a:gridCol w="1345416"/>
                <a:gridCol w="1345416"/>
              </a:tblGrid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Меценат</a:t>
            </a:r>
            <a:r>
              <a:rPr lang="ru-RU" dirty="0" smtClean="0"/>
              <a:t> — лицо, способствующее на безвозмездной основе развитию науки и искусства, оказывающее им материальную помощь из личных средств.</a:t>
            </a:r>
          </a:p>
          <a:p>
            <a:r>
              <a:rPr lang="ru-RU" dirty="0" smtClean="0"/>
              <a:t>Название происходит от имени римлянина </a:t>
            </a:r>
            <a:r>
              <a:rPr lang="ru-RU" dirty="0" smtClean="0">
                <a:hlinkClick r:id="rId2" tooltip="Гай Цильний Меценат"/>
              </a:rPr>
              <a:t>Гая </a:t>
            </a:r>
            <a:r>
              <a:rPr lang="ru-RU" dirty="0" err="1" smtClean="0">
                <a:hlinkClick r:id="rId2" tooltip="Гай Цильний Меценат"/>
              </a:rPr>
              <a:t>Цильния</a:t>
            </a:r>
            <a:r>
              <a:rPr lang="ru-RU" dirty="0" smtClean="0">
                <a:hlinkClick r:id="rId2" tooltip="Гай Цильний Меценат"/>
              </a:rPr>
              <a:t> Мецената</a:t>
            </a:r>
            <a:r>
              <a:rPr lang="ru-RU" dirty="0" smtClean="0"/>
              <a:t> (</a:t>
            </a:r>
            <a:r>
              <a:rPr lang="ru-RU" dirty="0" err="1" smtClean="0"/>
              <a:t>Мекената</a:t>
            </a:r>
            <a:r>
              <a:rPr lang="ru-RU" dirty="0" smtClean="0"/>
              <a:t>), который был покровителем искусств при императоре Августе.</a:t>
            </a:r>
          </a:p>
          <a:p>
            <a:endParaRPr lang="ru-RU" dirty="0"/>
          </a:p>
        </p:txBody>
      </p:sp>
      <p:pic>
        <p:nvPicPr>
          <p:cNvPr id="15362" name="Picture 2" descr="F:\Downloads\9бла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572008"/>
            <a:ext cx="2359420" cy="17145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Учитель математики – </a:t>
            </a:r>
            <a:r>
              <a:rPr lang="ru-RU" b="1" dirty="0" err="1" smtClean="0"/>
              <a:t>Аббасова</a:t>
            </a:r>
            <a:r>
              <a:rPr lang="ru-RU" b="1" dirty="0" smtClean="0"/>
              <a:t> Елена Филипповна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/>
          <a:lstStyle/>
          <a:p>
            <a:r>
              <a:rPr lang="ru-RU" b="1" dirty="0" smtClean="0"/>
              <a:t>Классный час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 smtClean="0"/>
              <a:t>Благотворительность - что это?»    </a:t>
            </a:r>
            <a:endParaRPr lang="ru-RU" b="1" dirty="0" smtClean="0"/>
          </a:p>
          <a:p>
            <a:r>
              <a:rPr lang="ru-RU" b="1" dirty="0" smtClean="0"/>
              <a:t>6 </a:t>
            </a:r>
            <a:r>
              <a:rPr lang="ru-RU" b="1" dirty="0" smtClean="0"/>
              <a:t>класс.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Милосердие </a:t>
            </a:r>
            <a:r>
              <a:rPr lang="ru-RU" dirty="0" smtClean="0"/>
              <a:t>- это доброта и уважение, это любовь к людям, сострадание к людям, стремление принести людям пользу и радость, быть отзывчивым на горе и беду другого человека, стремление оказать помощь деньгами и т.д. </a:t>
            </a:r>
            <a:endParaRPr lang="ru-RU" dirty="0"/>
          </a:p>
        </p:txBody>
      </p:sp>
      <p:pic>
        <p:nvPicPr>
          <p:cNvPr id="6147" name="Picture 3" descr="F:\Downloads\12бла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7742" y="3643314"/>
            <a:ext cx="2590340" cy="28361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Януш</a:t>
            </a:r>
            <a:r>
              <a:rPr lang="ru-RU" b="1" dirty="0" smtClean="0"/>
              <a:t> Корчак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194" name="Picture 2" descr="F:\Downloads\корчак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7" y="1694779"/>
            <a:ext cx="2714644" cy="3056608"/>
          </a:xfrm>
          <a:prstGeom prst="rect">
            <a:avLst/>
          </a:prstGeom>
          <a:noFill/>
        </p:spPr>
      </p:pic>
      <p:pic>
        <p:nvPicPr>
          <p:cNvPr id="8195" name="Picture 3" descr="F:\Downloads\корчак и дет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714625"/>
            <a:ext cx="3000396" cy="37187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Юлия Петровна </a:t>
            </a:r>
            <a:r>
              <a:rPr lang="ru-RU" b="1" dirty="0" err="1" smtClean="0"/>
              <a:t>Вревская</a:t>
            </a:r>
            <a:endParaRPr lang="ru-RU" dirty="0"/>
          </a:p>
        </p:txBody>
      </p:sp>
      <p:pic>
        <p:nvPicPr>
          <p:cNvPr id="9218" name="Picture 2" descr="F:\Downloads\веревская 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697888"/>
            <a:ext cx="2643205" cy="350867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txBody>
          <a:bodyPr/>
          <a:lstStyle/>
          <a:p>
            <a:r>
              <a:rPr lang="ru-RU" dirty="0" smtClean="0"/>
              <a:t>благотворительная программа «Цветик - </a:t>
            </a:r>
            <a:r>
              <a:rPr lang="ru-RU" dirty="0" err="1" smtClean="0"/>
              <a:t>Семицветик</a:t>
            </a:r>
            <a:r>
              <a:rPr lang="ru-RU" dirty="0" smtClean="0"/>
              <a:t>. Вместе поможем детям»</a:t>
            </a:r>
            <a:endParaRPr lang="ru-RU" dirty="0"/>
          </a:p>
        </p:txBody>
      </p:sp>
      <p:pic>
        <p:nvPicPr>
          <p:cNvPr id="4" name="Содержимое 3" descr="http://www.7cvetik.info/static/img/logo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428868"/>
            <a:ext cx="3170400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«Во внутреннем мире человека доброта – это солнце». </a:t>
            </a:r>
            <a:r>
              <a:rPr lang="ru-RU" dirty="0" smtClean="0"/>
              <a:t> (Виктор Мари Гюго)</a:t>
            </a:r>
            <a:endParaRPr lang="ru-RU" dirty="0"/>
          </a:p>
        </p:txBody>
      </p:sp>
      <p:pic>
        <p:nvPicPr>
          <p:cNvPr id="14339" name="Picture 3" descr="F:\Downloads\солнц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86058"/>
            <a:ext cx="2143140" cy="2071702"/>
          </a:xfrm>
          <a:prstGeom prst="rect">
            <a:avLst/>
          </a:prstGeom>
          <a:noFill/>
        </p:spPr>
      </p:pic>
      <p:pic>
        <p:nvPicPr>
          <p:cNvPr id="14340" name="Picture 4" descr="F:\Downloads\солнышк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429132"/>
            <a:ext cx="2143140" cy="2000264"/>
          </a:xfrm>
          <a:prstGeom prst="rect">
            <a:avLst/>
          </a:prstGeom>
          <a:noFill/>
        </p:spPr>
      </p:pic>
      <p:pic>
        <p:nvPicPr>
          <p:cNvPr id="14341" name="Picture 5" descr="F:\Downloads\солнышко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857496"/>
            <a:ext cx="2643196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Спасибо за внимание!</a:t>
            </a:r>
          </a:p>
          <a:p>
            <a:r>
              <a:rPr lang="ru-RU" sz="4000" dirty="0" smtClean="0"/>
              <a:t>Будем добрее друг к другу!</a:t>
            </a:r>
            <a:endParaRPr lang="ru-RU" sz="40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u="sng" dirty="0" smtClean="0">
                <a:hlinkClick r:id="rId2" tooltip="s:ЭСБЕ/Благотворительность"/>
              </a:rPr>
              <a:t>Благотворительность</a:t>
            </a:r>
            <a:r>
              <a:rPr lang="ru-RU" dirty="0" smtClean="0"/>
              <a:t> // </a:t>
            </a:r>
            <a:r>
              <a:rPr lang="ru-RU" u="sng" dirty="0" smtClean="0">
                <a:hlinkClick r:id="rId3" tooltip="Энциклопедический словарь Брокгауза и Ефрона"/>
              </a:rPr>
              <a:t>Энциклопедический словарь Брокгауза и </a:t>
            </a:r>
            <a:r>
              <a:rPr lang="ru-RU" u="sng" dirty="0" err="1" smtClean="0">
                <a:hlinkClick r:id="rId3" tooltip="Энциклопедический словарь Брокгауза и Ефрона"/>
              </a:rPr>
              <a:t>Ефрона</a:t>
            </a:r>
            <a:r>
              <a:rPr lang="ru-RU" dirty="0" smtClean="0"/>
              <a:t>: В 86 томах (82 т. и 4 доп.). — СПб., 1890—1907.</a:t>
            </a:r>
          </a:p>
          <a:p>
            <a:pPr lvl="0"/>
            <a:r>
              <a:rPr lang="ru-RU" u="sng" dirty="0" smtClean="0">
                <a:hlinkClick r:id="rId4"/>
              </a:rPr>
              <a:t>http://ru.wikipedia.org/wiki/%CC%E5%F6%E5%ED%E0%F2</a:t>
            </a:r>
            <a:endParaRPr lang="ru-RU" dirty="0" smtClean="0"/>
          </a:p>
          <a:p>
            <a:pPr lvl="0"/>
            <a:r>
              <a:rPr lang="ru-RU" u="sng" dirty="0" smtClean="0">
                <a:hlinkClick r:id="rId5"/>
              </a:rPr>
              <a:t>http://www.rau.suwww.rau.su/observer/N1_2005/1_11.HTM</a:t>
            </a:r>
            <a:endParaRPr lang="ru-RU" dirty="0" smtClean="0"/>
          </a:p>
          <a:p>
            <a:pPr lvl="0"/>
            <a:r>
              <a:rPr lang="ru-RU" u="sng" dirty="0" smtClean="0">
                <a:hlinkClick r:id="rId6"/>
              </a:rPr>
              <a:t>http://images.rambler.ru/search?query=%D0%B1%D0%BB%D0%B0%D0%B3%D0%BE%D1%82%D0%B2%D0%BE%D1%80%D0%B8%D1%82%D0%B5%D0%BB%D1%8C%D0%BD%D0%BE%D1%81%D1%82%D1%8C</a:t>
            </a:r>
            <a:endParaRPr lang="ru-RU" dirty="0" smtClean="0"/>
          </a:p>
          <a:p>
            <a:pPr lvl="0"/>
            <a:r>
              <a:rPr lang="ru-RU" u="sng" dirty="0" smtClean="0">
                <a:hlinkClick r:id="rId7"/>
              </a:rPr>
              <a:t>http://ru.wikipedia.org/wiki/%C1%EB%E0%E3%EE%F2%E2%EE%F0%E8%F2%E5%EB%FC%ED%EE%F1%F2%FC</a:t>
            </a:r>
            <a:endParaRPr lang="ru-RU" dirty="0" smtClean="0"/>
          </a:p>
          <a:p>
            <a:pPr lvl="0"/>
            <a:r>
              <a:rPr lang="ru-RU" u="sng" dirty="0" smtClean="0">
                <a:hlinkClick r:id="rId8"/>
              </a:rPr>
              <a:t>http://images.rambler.ru/search?query=%D0%B1%D0%BB%D0%B0%D0%B3%D0%BE%D1%82%D0%B2%D0%BE%D1%80%D0%B8%D1%82%D0%B5%D0%BB%D1%8C%D0%BD%D0%BE%D1%81%D1%82%D1%8C%20%D0%BD%D0%B0%20%D0%BA%D1%83%D0%B1%D0%B0%D0%BD%D0%B8</a:t>
            </a:r>
            <a:endParaRPr lang="ru-RU" dirty="0" smtClean="0"/>
          </a:p>
          <a:p>
            <a:pPr lvl="0"/>
            <a:r>
              <a:rPr lang="ru-RU" u="sng" dirty="0" smtClean="0">
                <a:hlinkClick r:id="rId9"/>
              </a:rPr>
              <a:t>http://elenkav.ucoz.ru/publ/o_nravstvennosti/mir_cheloveka_mir_obshhestva/stikhi_o_dobrote/68-1-0-55</a:t>
            </a:r>
            <a:endParaRPr lang="ru-RU" dirty="0" smtClean="0"/>
          </a:p>
          <a:p>
            <a:pPr lvl="0"/>
            <a:r>
              <a:rPr lang="ru-RU" u="sng" dirty="0" smtClean="0">
                <a:hlinkClick r:id="rId10"/>
              </a:rPr>
              <a:t>http://detskij-dvorik.ru/stihiglavnaya/drugie-stihi/195-stixi-o-dobrote.html</a:t>
            </a:r>
            <a:endParaRPr lang="ru-RU" dirty="0" smtClean="0"/>
          </a:p>
          <a:p>
            <a:pPr lvl="0"/>
            <a:r>
              <a:rPr lang="ru-RU" u="sng" dirty="0" smtClean="0">
                <a:hlinkClick r:id="rId11"/>
              </a:rPr>
              <a:t>http://www.7cvetik.info/program/about/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 забывай дарить тепло, пока ты дышишь,</a:t>
            </a:r>
            <a:br>
              <a:rPr lang="ru-RU" sz="2800" dirty="0" smtClean="0"/>
            </a:br>
            <a:r>
              <a:rPr lang="ru-RU" sz="2800" dirty="0" smtClean="0"/>
              <a:t>Не забывай творить добро, пока живёшь!</a:t>
            </a:r>
            <a:br>
              <a:rPr lang="ru-RU" sz="2800" dirty="0" smtClean="0"/>
            </a:br>
            <a:r>
              <a:rPr lang="ru-RU" sz="2800" dirty="0" smtClean="0"/>
              <a:t>Всё, с чистого листа, не перепишешь.</a:t>
            </a:r>
            <a:br>
              <a:rPr lang="ru-RU" sz="2800" dirty="0" smtClean="0"/>
            </a:br>
            <a:r>
              <a:rPr lang="ru-RU" sz="2800" dirty="0" smtClean="0"/>
              <a:t>Со временем, ты это всё поймёшь.</a:t>
            </a:r>
            <a:br>
              <a:rPr lang="ru-RU" sz="2800" dirty="0" smtClean="0"/>
            </a:br>
            <a:r>
              <a:rPr lang="ru-RU" sz="2800" dirty="0" smtClean="0"/>
              <a:t> Жизнь невозможно повторить сначала,</a:t>
            </a:r>
            <a:br>
              <a:rPr lang="ru-RU" sz="2800" dirty="0" smtClean="0"/>
            </a:br>
            <a:r>
              <a:rPr lang="ru-RU" sz="2800" dirty="0" smtClean="0"/>
              <a:t> Ушедших близких тоже не вернуть...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Угадай слово: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60007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1) 0,5 + 0,23</a:t>
            </a:r>
          </a:p>
          <a:p>
            <a:r>
              <a:rPr lang="ru-RU" dirty="0" smtClean="0"/>
              <a:t>2) 5,6 – 3,5</a:t>
            </a:r>
          </a:p>
          <a:p>
            <a:r>
              <a:rPr lang="ru-RU" dirty="0" smtClean="0"/>
              <a:t>3) 0,2 : 0,1</a:t>
            </a:r>
          </a:p>
          <a:p>
            <a:r>
              <a:rPr lang="ru-RU" dirty="0" smtClean="0"/>
              <a:t>4) 23,45 + 22,55</a:t>
            </a:r>
          </a:p>
          <a:p>
            <a:r>
              <a:rPr lang="ru-RU" dirty="0" smtClean="0"/>
              <a:t>5) 13,2 – 9,3</a:t>
            </a:r>
          </a:p>
          <a:p>
            <a:r>
              <a:rPr lang="ru-RU" dirty="0" smtClean="0"/>
              <a:t>6) 8,4 – 3,7</a:t>
            </a:r>
          </a:p>
          <a:p>
            <a:r>
              <a:rPr lang="ru-RU" dirty="0" smtClean="0"/>
              <a:t>7) 4,5 : 0,9</a:t>
            </a:r>
          </a:p>
          <a:p>
            <a:r>
              <a:rPr lang="ru-RU" dirty="0" smtClean="0"/>
              <a:t>8) 0,25 ∙ 4</a:t>
            </a:r>
          </a:p>
          <a:p>
            <a:r>
              <a:rPr lang="ru-RU" dirty="0" smtClean="0"/>
              <a:t>9) 5,2 + 3,7</a:t>
            </a:r>
          </a:p>
          <a:p>
            <a:r>
              <a:rPr lang="ru-RU" dirty="0" smtClean="0"/>
              <a:t>10) 3,4 + 6,6</a:t>
            </a:r>
          </a:p>
          <a:p>
            <a:r>
              <a:rPr lang="ru-RU" dirty="0" smtClean="0"/>
              <a:t>11) 3,7 – 1,8</a:t>
            </a:r>
          </a:p>
          <a:p>
            <a:r>
              <a:rPr lang="ru-RU" dirty="0" smtClean="0"/>
              <a:t>12) 8,6 : 2</a:t>
            </a:r>
          </a:p>
          <a:p>
            <a:r>
              <a:rPr lang="ru-RU" dirty="0" smtClean="0"/>
              <a:t>13) 15,6 : 3</a:t>
            </a:r>
          </a:p>
          <a:p>
            <a:r>
              <a:rPr lang="ru-RU" dirty="0" smtClean="0"/>
              <a:t>14) 1,5 + 0,5</a:t>
            </a:r>
          </a:p>
          <a:p>
            <a:r>
              <a:rPr lang="ru-RU" dirty="0" smtClean="0"/>
              <a:t>15) 5 – 0,3</a:t>
            </a:r>
          </a:p>
          <a:p>
            <a:r>
              <a:rPr lang="ru-RU" dirty="0" smtClean="0"/>
              <a:t>16) 1 : 0,2</a:t>
            </a:r>
          </a:p>
          <a:p>
            <a:r>
              <a:rPr lang="ru-RU" dirty="0" smtClean="0"/>
              <a:t>17) 6 – 1,3</a:t>
            </a:r>
          </a:p>
          <a:p>
            <a:r>
              <a:rPr lang="ru-RU" dirty="0" smtClean="0"/>
              <a:t>18) 3 – 1,1</a:t>
            </a:r>
          </a:p>
          <a:p>
            <a:r>
              <a:rPr lang="ru-RU" dirty="0" smtClean="0"/>
              <a:t>19) 3,5 : 0,7</a:t>
            </a:r>
          </a:p>
          <a:p>
            <a:endParaRPr lang="ru-RU" dirty="0"/>
          </a:p>
        </p:txBody>
      </p:sp>
      <p:pic>
        <p:nvPicPr>
          <p:cNvPr id="13314" name="Picture 2" descr="F:\Downloads\13бла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1438" y="2714625"/>
            <a:ext cx="2762264" cy="28575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86763" cy="1757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51"/>
                <a:gridCol w="629751"/>
                <a:gridCol w="629751"/>
                <a:gridCol w="629751"/>
                <a:gridCol w="629751"/>
                <a:gridCol w="629751"/>
                <a:gridCol w="629751"/>
                <a:gridCol w="629751"/>
                <a:gridCol w="629751"/>
                <a:gridCol w="629751"/>
                <a:gridCol w="629751"/>
                <a:gridCol w="629751"/>
                <a:gridCol w="629751"/>
              </a:tblGrid>
              <a:tr h="8786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86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0,73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85000" lnSpcReduction="20000"/>
          </a:bodyPr>
          <a:lstStyle/>
          <a:p>
            <a:r>
              <a:rPr lang="ru-RU" sz="4800" dirty="0" smtClean="0"/>
              <a:t>Благотворительность-</a:t>
            </a:r>
            <a:r>
              <a:rPr lang="ru-RU" sz="4800" dirty="0" smtClean="0"/>
              <a:t>— оказание бескорыстной (безвозмездной или на льготных условиях) помощи тем, кто в этом нуждается. Основной чертой благотворительности является свободный и непринуждённый выбор вида, времени и места, а также содержания помощи</a:t>
            </a:r>
            <a:r>
              <a:rPr lang="ru-RU" sz="4800" dirty="0" smtClean="0"/>
              <a:t> </a:t>
            </a:r>
            <a:endParaRPr lang="ru-RU" sz="4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Downloads\3благотвор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4572032" cy="4572032"/>
          </a:xfrm>
          <a:prstGeom prst="rect">
            <a:avLst/>
          </a:prstGeom>
          <a:noFill/>
        </p:spPr>
      </p:pic>
      <p:pic>
        <p:nvPicPr>
          <p:cNvPr id="1027" name="Picture 3" descr="F:\Downloads\2благо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8527" y="2714620"/>
            <a:ext cx="3624428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Передача еды</a:t>
            </a:r>
            <a:endParaRPr lang="ru-RU" dirty="0"/>
          </a:p>
        </p:txBody>
      </p:sp>
      <p:pic>
        <p:nvPicPr>
          <p:cNvPr id="2050" name="Picture 2" descr="F:\Downloads\добро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4643470" cy="3126603"/>
          </a:xfrm>
          <a:prstGeom prst="rect">
            <a:avLst/>
          </a:prstGeom>
          <a:noFill/>
        </p:spPr>
      </p:pic>
      <p:pic>
        <p:nvPicPr>
          <p:cNvPr id="2051" name="Picture 3" descr="F:\Downloads\8 благо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9992" y="3071810"/>
            <a:ext cx="3093970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Гуманитарная помощь</a:t>
            </a:r>
            <a:endParaRPr lang="ru-RU" dirty="0"/>
          </a:p>
        </p:txBody>
      </p:sp>
      <p:pic>
        <p:nvPicPr>
          <p:cNvPr id="3074" name="Picture 2" descr="F:\Downloads\помощь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8685" y="1928802"/>
            <a:ext cx="3876690" cy="2584460"/>
          </a:xfrm>
          <a:prstGeom prst="rect">
            <a:avLst/>
          </a:prstGeom>
          <a:noFill/>
        </p:spPr>
      </p:pic>
      <p:pic>
        <p:nvPicPr>
          <p:cNvPr id="3075" name="Picture 3" descr="F:\Downloads\4 благот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62351"/>
            <a:ext cx="3286148" cy="3067071"/>
          </a:xfrm>
          <a:prstGeom prst="rect">
            <a:avLst/>
          </a:prstGeom>
          <a:noFill/>
        </p:spPr>
      </p:pic>
      <p:pic>
        <p:nvPicPr>
          <p:cNvPr id="3076" name="Picture 4" descr="F:\Downloads\4 помощ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68012" y="818172"/>
            <a:ext cx="3290202" cy="23250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375</Words>
  <Application>Microsoft Office PowerPoint</Application>
  <PresentationFormat>Экран (4:3)</PresentationFormat>
  <Paragraphs>103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Номинация:  «Лучшая идея Урока благотворительности». </vt:lpstr>
      <vt:lpstr>   Учитель математики – Аббасова Елена Филипповна </vt:lpstr>
      <vt:lpstr>Слайд 3</vt:lpstr>
      <vt:lpstr>Угадай слово:</vt:lpstr>
      <vt:lpstr>Слайд 5</vt:lpstr>
      <vt:lpstr>Слайд 6</vt:lpstr>
      <vt:lpstr>Слайд 7</vt:lpstr>
      <vt:lpstr>Передача еды</vt:lpstr>
      <vt:lpstr>Гуманитарная помощь</vt:lpstr>
      <vt:lpstr>Социальная помощь</vt:lpstr>
      <vt:lpstr>Общественная поддержка благотворительности </vt:lpstr>
      <vt:lpstr>Знаменитые благотворители </vt:lpstr>
      <vt:lpstr>Слайд 13</vt:lpstr>
      <vt:lpstr>Елизавета Фёдоровна (Основательница Марфо-Мариинской обители милосердия в Москве) </vt:lpstr>
      <vt:lpstr>Слайд 15</vt:lpstr>
      <vt:lpstr>Слайд 16</vt:lpstr>
      <vt:lpstr>Отгадай слово:</vt:lpstr>
      <vt:lpstr>Слайд 18</vt:lpstr>
      <vt:lpstr>Слайд 19</vt:lpstr>
      <vt:lpstr>Слайд 20</vt:lpstr>
      <vt:lpstr>Януш Корчак </vt:lpstr>
      <vt:lpstr>Юлия Петровна Вревская</vt:lpstr>
      <vt:lpstr>благотворительная программа «Цветик - Семицветик. Вместе поможем детям»</vt:lpstr>
      <vt:lpstr>Слайд 24</vt:lpstr>
      <vt:lpstr>Слайд 25</vt:lpstr>
      <vt:lpstr>Источники: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Номинация:  «Лучшая идея Урока благотворительности». </dc:title>
  <dc:creator>House</dc:creator>
  <cp:lastModifiedBy>House</cp:lastModifiedBy>
  <cp:revision>7</cp:revision>
  <dcterms:created xsi:type="dcterms:W3CDTF">2013-08-05T14:37:30Z</dcterms:created>
  <dcterms:modified xsi:type="dcterms:W3CDTF">2013-08-05T15:42:58Z</dcterms:modified>
</cp:coreProperties>
</file>