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E080-7853-401F-929D-605821F707FB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2A737-CFAD-49AC-A087-AC405868A2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A737-CFAD-49AC-A087-AC405868A23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75CA-21FD-47E7-A4F1-986549A06FBF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1E66-5583-435E-A15C-16E66B43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/>
          <a:lstStyle/>
          <a:p>
            <a:r>
              <a:rPr lang="ru-RU" dirty="0" smtClean="0">
                <a:cs typeface="MV Boli" pitchFamily="2" charset="0"/>
              </a:rPr>
              <a:t>Тестовый контроль на уроках биологии </a:t>
            </a:r>
            <a:endParaRPr lang="ru-RU" dirty="0">
              <a:cs typeface="MV Bol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714884"/>
            <a:ext cx="5686420" cy="1643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cs typeface="MV Boli" pitchFamily="2" charset="0"/>
              </a:rPr>
              <a:t>Учитель биологии лицея №470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cs typeface="MV Boli" pitchFamily="2" charset="0"/>
              </a:rPr>
              <a:t>Скачко </a:t>
            </a:r>
            <a:r>
              <a:rPr lang="ru-RU" sz="2400" dirty="0">
                <a:solidFill>
                  <a:schemeClr val="tx1"/>
                </a:solidFill>
                <a:cs typeface="MV Boli" pitchFamily="2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cs typeface="MV Boli" pitchFamily="2" charset="0"/>
              </a:rPr>
              <a:t>ария Павловна</a:t>
            </a:r>
            <a:endParaRPr lang="ru-RU" sz="2400" dirty="0">
              <a:solidFill>
                <a:schemeClr val="tx1"/>
              </a:solidFill>
              <a:cs typeface="MV Boli" pitchFamily="2" charset="0"/>
            </a:endParaRPr>
          </a:p>
        </p:txBody>
      </p:sp>
      <p:pic>
        <p:nvPicPr>
          <p:cNvPr id="1037" name="Picture 13" descr="C:\Users\Sergey\AppData\Local\Microsoft\Windows\Temporary Internet Files\Content.IE5\R50KAT89\MC90039812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677924" cy="1813255"/>
          </a:xfrm>
          <a:prstGeom prst="rect">
            <a:avLst/>
          </a:prstGeom>
          <a:noFill/>
        </p:spPr>
      </p:pic>
      <p:pic>
        <p:nvPicPr>
          <p:cNvPr id="1038" name="Picture 14" descr="C:\Users\Sergey\AppData\Local\Microsoft\Windows\Temporary Internet Files\Content.IE5\TO7N4NXK\MC9002931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2289838" cy="223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После овладения основными приемами ответов на тесты с одним или несколькими правильными ответами можно вводить задания с выбором одного неправильного ответа.</a:t>
            </a:r>
          </a:p>
          <a:p>
            <a:pPr>
              <a:buNone/>
            </a:pPr>
            <a:r>
              <a:rPr lang="ru-RU" sz="2000" dirty="0" smtClean="0"/>
              <a:t>Пример:</a:t>
            </a:r>
          </a:p>
          <a:p>
            <a:pPr>
              <a:buNone/>
            </a:pPr>
            <a:r>
              <a:rPr lang="ru-RU" sz="2000" dirty="0" smtClean="0"/>
              <a:t>Выберите </a:t>
            </a:r>
            <a:r>
              <a:rPr lang="ru-RU" sz="2000" u="sng" dirty="0" smtClean="0"/>
              <a:t>НЕ</a:t>
            </a:r>
            <a:r>
              <a:rPr lang="ru-RU" sz="2000" dirty="0" smtClean="0"/>
              <a:t> правильные ответы</a:t>
            </a:r>
          </a:p>
          <a:p>
            <a:pPr>
              <a:buNone/>
            </a:pPr>
            <a:r>
              <a:rPr lang="ru-RU" sz="2000" dirty="0" smtClean="0"/>
              <a:t>Растения корни которых человек использует в пищу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А)</a:t>
            </a:r>
            <a:r>
              <a:rPr lang="ru-RU" sz="2000" dirty="0" smtClean="0"/>
              <a:t> картофель</a:t>
            </a:r>
          </a:p>
          <a:p>
            <a:pPr>
              <a:buNone/>
            </a:pPr>
            <a:r>
              <a:rPr lang="ru-RU" sz="2000" dirty="0" smtClean="0"/>
              <a:t>Б) морковь</a:t>
            </a:r>
          </a:p>
          <a:p>
            <a:pPr>
              <a:buNone/>
            </a:pPr>
            <a:r>
              <a:rPr lang="ru-RU" sz="2000" dirty="0" smtClean="0"/>
              <a:t>В) свёкла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Г) </a:t>
            </a:r>
            <a:r>
              <a:rPr lang="ru-RU" sz="2000" dirty="0" smtClean="0"/>
              <a:t>лук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Д)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петрушка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Кроме заданий с выбором ответа, на начальных этапах для проверки знаний используются задания с пропущенными в тексте словами. Особенно эти задания используются в тек случаях, когда учащиеся не могут связанно изложить учебный материал , на первых уроках по теме, при проверки знаний слабоуспевающих учащихся, при изучений сложных вопросов в программе. Заранее подбирается текст, из него исключаются ключевые слова.</a:t>
            </a:r>
          </a:p>
          <a:p>
            <a:pPr>
              <a:buNone/>
            </a:pPr>
            <a:r>
              <a:rPr lang="ru-RU" sz="2000" dirty="0" smtClean="0"/>
              <a:t>Пример: </a:t>
            </a:r>
          </a:p>
          <a:p>
            <a:pPr>
              <a:buNone/>
            </a:pPr>
            <a:r>
              <a:rPr lang="ru-RU" sz="2000" dirty="0" smtClean="0"/>
              <a:t>Вставьте в текст пропущенные слова о зонах корня:</a:t>
            </a:r>
          </a:p>
          <a:p>
            <a:pPr>
              <a:buNone/>
            </a:pPr>
            <a:r>
              <a:rPr lang="ru-RU" sz="2000" dirty="0" smtClean="0"/>
              <a:t>Часть корня, которая предохраняет его верхушку, называется </a:t>
            </a:r>
            <a:r>
              <a:rPr lang="en-US" sz="2000" dirty="0" smtClean="0"/>
              <a:t>_______</a:t>
            </a:r>
            <a:r>
              <a:rPr lang="ru-RU" sz="2000" dirty="0" smtClean="0"/>
              <a:t>__. Он защищает молодые клетки корня, которые образуют зону _______. Поглощение воды и минеральных осуществляют особые клетки корня, называемые _________.  Растворы минеральных солей поступают из зоны _________ в зону _________, а от туда в сосуда стебля.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6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После овладения основным инструментарием теста, можно вводить более сложные задания: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Задания на установление соответствия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Задания с упорядочиванием последовательности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Задания с открытым ответом</a:t>
            </a:r>
          </a:p>
          <a:p>
            <a:pPr>
              <a:buNone/>
            </a:pPr>
            <a:r>
              <a:rPr lang="ru-RU" sz="2000" dirty="0" smtClean="0"/>
              <a:t>Для более точного оценивания знаний можно использовать несколько видов заданий в одном тесте. Так составляются полугодовые и годовые диагностические работы. Их использование в течении длительного времени, для разных классов, позволяет выявить наиболее сложные и уязвимые моменты, и в дальнейшем использовать это в своей педагогической деятельности.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Тестовые задания для проверки знаний и умений позволяют более рационально использовать время на уроке, быстро устанавливать обратную связь с учениками и определить степень усвоения ими новых знаний, сосредоточить внимание на проблемах, выявить возможности дальнейшего продвижения в учебе </a:t>
            </a:r>
          </a:p>
          <a:p>
            <a:pPr>
              <a:buNone/>
            </a:pPr>
            <a:r>
              <a:rPr lang="ru-RU" sz="2000" dirty="0" smtClean="0"/>
              <a:t>Использование тестовых заданий в моей педагогической деятельности позволил решить ряд вопросов 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Возможность индивидуального анализа успешности усвоения знаний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сравнительного анализа с целью выявления общих затруднений и их причин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Повышение ценности отношения учащихся к собственным знаниям, за счет введения самоанализа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Устранения страха перед тестами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Возможность расширить и углубить задания, смещая акцент в необходимую для данных учащихся сторону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Максимально подготовить к итоговой аттестации в формате ЕГЭ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285992"/>
            <a:ext cx="771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5" descr="C:\Users\Sergey\AppData\Local\Microsoft\Windows\Temporary Internet Files\Content.IE5\D205FNA9\MC9002340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372721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643998" cy="5786478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400" dirty="0" smtClean="0"/>
              <a:t>Проверка знаний и умений направлена – важное звено в обучении любого предмета, в том числе и биологии. Изучение состояния биологической подготовки учащихся – непременное условие совершенствования учебно-воспитательного процесса. Систематическая проверка воспитывает у учащихся ответственное отношение к учебе, позволяет выявить индивидуальные особенности школьников и применить дифференцированный подход в обучении. Она дает более достоверную информацию о достижениях учащихся и пробелов в их подготовке, позволяет управлять процессом их обучения. Различает текущую, тематическую и итоговую проверку знаний и умений.  Для проверки используются различные методы и приемы: устные, письменные (текстовые и графические), практические.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/>
          <a:lstStyle/>
          <a:p>
            <a:r>
              <a:rPr lang="ru-RU" dirty="0" smtClean="0"/>
              <a:t>Устная проверка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28641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Быстрое получение информации об уровне подготовке учащихся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В процессе можно сочетать с углублением и расширением знаний, а так же их систематизацией, обобщением, выделением существенного и взаимосвязи 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Можно обсудить широкий круг вопросов, выявить как усвоен обязательный материал, ясна ли связь теоретического и практического материала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Определить хорошо ли овладели умениями 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Ликвидировать пробелы в учебной подготовке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214974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Не дает возможности сравнивать ответы учащихся на один и тот же вопрос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дает возможность делать объективные выводы об уровне овладения знаниями всего класса в целом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Письменная проверка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Большая объективность по сравнению с устной, т.к. легче осуществить равенство меры выполнения знаний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Можно выбрать общую для всех систему вопросов, определить критерии оценки работы учащихся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Более полное осуществление контролирующей и ориентирующей функции проверки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35785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Отсутствие непосредственного контакта между учителем и учеником, что не позволяет наблюдать за процессом мышления учащихся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Занимает много времени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позволяет оказать помощь слабым ученикам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Тестовая проверка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Набольшая объективность оценивания 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За сравнительно небольшой промежуток времени можно проверить усвоение большого объема учебного материала у всех учащихся класса, получить объективные данные для сравнения результатов одного или нескольких классов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dirty="0" smtClean="0"/>
              <a:t>Подготовка к итоговой аттестации в формате ЕГЭ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357850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Высокая вероятность угадывания правильного ответа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позволяет выявить умения логически излагать материал , строит  ответ доказательно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Трудно выявить степень овладения специфическими для курса биологии видами деятельности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/>
          <a:lstStyle/>
          <a:p>
            <a:r>
              <a:rPr lang="ru-RU" dirty="0" smtClean="0"/>
              <a:t>Обобщение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Т.к. не один из рассмотренных способов не обладает достаточным количеством преимуществ, следует использоваться в процессе учебном деятельности несколько способов контроля. А при самостоятельном составлении тестов необходимо учитывать возраст, степень освоения знаний и уровень подготовки </a:t>
            </a:r>
            <a:r>
              <a:rPr lang="ru-RU" dirty="0" smtClean="0"/>
              <a:t>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Знакомство школьников с различными видами тестов и обучение работы с ними</a:t>
            </a:r>
            <a:br>
              <a:rPr lang="ru-RU" sz="3200" dirty="0" smtClean="0"/>
            </a:br>
            <a:r>
              <a:rPr lang="ru-RU" sz="3200" dirty="0" smtClean="0"/>
              <a:t>1 этап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400050" indent="-400050">
              <a:buNone/>
            </a:pPr>
            <a:r>
              <a:rPr lang="ru-RU" sz="1800" dirty="0" smtClean="0"/>
              <a:t> </a:t>
            </a:r>
            <a:endParaRPr lang="ru-RU" sz="2000" dirty="0" smtClean="0"/>
          </a:p>
          <a:p>
            <a:pPr marL="400050" indent="-400050">
              <a:buNone/>
            </a:pPr>
            <a:r>
              <a:rPr lang="ru-RU" sz="2000" dirty="0" smtClean="0"/>
              <a:t>Важно обучить работе с заданиями на выбор одного правильного ответа. Учитель предлагает учащимся прочитать вопрос, найти главную часть, составить ответ и сопоставить с каждым из предлагаемых, выбрать правильный и записать обозначающий его цифру или букву. </a:t>
            </a:r>
            <a:r>
              <a:rPr lang="ru-RU" sz="2000" dirty="0" smtClean="0"/>
              <a:t>В начале лучше проводить работу фронтально. Количество ответов в задании не должно быть очень маленьким, т.к. это повышает вероятность угадывания, и очень большим, т.к. это увеличивает затрачиваемое время. Целесообразнее включат 4-5 ответов один из которых будет правильным. Пример: </a:t>
            </a:r>
          </a:p>
          <a:p>
            <a:pPr marL="457200" indent="-457200">
              <a:buNone/>
            </a:pPr>
            <a:r>
              <a:rPr lang="ru-RU" sz="2000" dirty="0" smtClean="0"/>
              <a:t>У большинства однодольных растений корневая система </a:t>
            </a:r>
          </a:p>
          <a:p>
            <a:pPr marL="457200" indent="-457200">
              <a:buNone/>
            </a:pPr>
            <a:r>
              <a:rPr lang="ru-RU" sz="2000" dirty="0" smtClean="0"/>
              <a:t>А) стержневая               </a:t>
            </a:r>
            <a:r>
              <a:rPr lang="ru-RU" sz="2000" u="sng" dirty="0" smtClean="0">
                <a:solidFill>
                  <a:srgbClr val="FF0000"/>
                </a:solidFill>
              </a:rPr>
              <a:t>Б)</a:t>
            </a:r>
            <a:r>
              <a:rPr lang="ru-RU" sz="2000" dirty="0" smtClean="0"/>
              <a:t> мочковатая</a:t>
            </a:r>
          </a:p>
          <a:p>
            <a:pPr marL="457200" indent="-457200">
              <a:buNone/>
            </a:pPr>
            <a:r>
              <a:rPr lang="ru-RU" sz="2000" dirty="0" smtClean="0"/>
              <a:t>                    В) смешанная</a:t>
            </a:r>
          </a:p>
          <a:p>
            <a:pPr marL="457200" indent="-457200">
              <a:buNone/>
            </a:pPr>
            <a:r>
              <a:rPr lang="ru-RU" sz="2000" dirty="0" smtClean="0"/>
              <a:t>Боковые корни развиваются</a:t>
            </a:r>
            <a:r>
              <a:rPr lang="ru-RU" sz="2000" dirty="0" smtClean="0"/>
              <a:t>:</a:t>
            </a:r>
          </a:p>
          <a:p>
            <a:pPr marL="457200" indent="-457200"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А)</a:t>
            </a:r>
            <a:r>
              <a:rPr lang="ru-RU" sz="2000" dirty="0" smtClean="0"/>
              <a:t> только на главном корне                    В) как на главном, так и на придаточных</a:t>
            </a:r>
          </a:p>
          <a:p>
            <a:pPr marL="457200" indent="-457200">
              <a:buNone/>
            </a:pPr>
            <a:r>
              <a:rPr lang="ru-RU" sz="2000" dirty="0" smtClean="0"/>
              <a:t>Б) только на придаточных корнях          Г) на стебле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826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Усложнение заданий с выбором одного правильного ответа, в которых предлагают выбрать из ряда правильных один характеризующий главный признак: основную причину биологического явления или процесса, значение органа и т.п. В этом случае предстоит выбрать наиболее точный ответ. </a:t>
            </a:r>
          </a:p>
          <a:p>
            <a:pPr>
              <a:buNone/>
            </a:pPr>
            <a:r>
              <a:rPr lang="ru-RU" sz="2000" dirty="0" smtClean="0"/>
              <a:t>Пример:</a:t>
            </a:r>
          </a:p>
          <a:p>
            <a:pPr>
              <a:buNone/>
            </a:pPr>
            <a:r>
              <a:rPr lang="ru-RU" sz="2000" dirty="0" smtClean="0"/>
              <a:t>Известно, что растения дышат. Выскажите предположения как  это можно доказать</a:t>
            </a:r>
          </a:p>
          <a:p>
            <a:pPr>
              <a:buNone/>
            </a:pPr>
            <a:r>
              <a:rPr lang="ru-RU" sz="2000" dirty="0" smtClean="0"/>
              <a:t>А) надо рассмотреть растение под микроскопом</a:t>
            </a:r>
          </a:p>
          <a:p>
            <a:pPr>
              <a:buNone/>
            </a:pPr>
            <a:r>
              <a:rPr lang="ru-RU" sz="2000" dirty="0" smtClean="0"/>
              <a:t>Б) следуют провести наблюдения за растущим растением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В)</a:t>
            </a:r>
            <a:r>
              <a:rPr lang="ru-RU" sz="2000" dirty="0" smtClean="0"/>
              <a:t> надо определить газ, который растения поглощают и выделяют в темноте </a:t>
            </a:r>
          </a:p>
          <a:p>
            <a:pPr>
              <a:buNone/>
            </a:pPr>
            <a:r>
              <a:rPr lang="ru-RU" sz="2000" dirty="0" smtClean="0"/>
              <a:t>Г) надо определить вещества, которые образуются в </a:t>
            </a:r>
            <a:r>
              <a:rPr lang="ru-RU" sz="2000" dirty="0" smtClean="0"/>
              <a:t>р</a:t>
            </a:r>
            <a:r>
              <a:rPr lang="ru-RU" sz="2000" dirty="0" smtClean="0"/>
              <a:t>астениях на свету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 мере овладения школьниками тестовым заданиями, в которых дается несколько правильных ответов, число их может увеличиваться до 5-7, не сообщая учащимся число правильных ответов. Это побуждает к мыслительной деятельности, в основе которой лежит воспроизведение знаний </a:t>
            </a:r>
          </a:p>
          <a:p>
            <a:pPr>
              <a:buNone/>
            </a:pPr>
            <a:r>
              <a:rPr lang="ru-RU" sz="2000" dirty="0" smtClean="0"/>
              <a:t>Пример:</a:t>
            </a:r>
          </a:p>
          <a:p>
            <a:pPr>
              <a:buNone/>
            </a:pPr>
            <a:r>
              <a:rPr lang="ru-RU" sz="2000" dirty="0" smtClean="0"/>
              <a:t>Каковы роль листа в жизни растения?</a:t>
            </a:r>
          </a:p>
          <a:p>
            <a:pPr>
              <a:buNone/>
            </a:pPr>
            <a:r>
              <a:rPr lang="ru-RU" sz="2000" dirty="0" smtClean="0"/>
              <a:t>А) осуществляет поглощение воды и минеральных солей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Б)</a:t>
            </a:r>
            <a:r>
              <a:rPr lang="ru-RU" sz="2000" dirty="0" smtClean="0"/>
              <a:t> в нем происходит фотосинтез</a:t>
            </a:r>
          </a:p>
          <a:p>
            <a:pPr>
              <a:buNone/>
            </a:pPr>
            <a:r>
              <a:rPr lang="ru-RU" sz="2000" dirty="0" smtClean="0"/>
              <a:t>В) выполняют опорную функцию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Г) </a:t>
            </a:r>
            <a:r>
              <a:rPr lang="ru-RU" sz="2000" dirty="0" smtClean="0"/>
              <a:t>выполнят функцию испарения воды</a:t>
            </a:r>
          </a:p>
          <a:p>
            <a:pPr>
              <a:buNone/>
            </a:pPr>
            <a:r>
              <a:rPr lang="ru-RU" sz="2000" dirty="0" smtClean="0"/>
              <a:t>Д) используются животными для питания 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Е) </a:t>
            </a:r>
            <a:r>
              <a:rPr lang="ru-RU" sz="2000" dirty="0" smtClean="0"/>
              <a:t>может выполнять функцию размножения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1068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Тестовый контроль на уроках биологии </vt:lpstr>
      <vt:lpstr>Слайд 2</vt:lpstr>
      <vt:lpstr>Устная проверка</vt:lpstr>
      <vt:lpstr>Письменная проверка</vt:lpstr>
      <vt:lpstr>Тестовая проверка</vt:lpstr>
      <vt:lpstr>Обобщение</vt:lpstr>
      <vt:lpstr>Знакомство школьников с различными видами тестов и обучение работы с ними 1 этап</vt:lpstr>
      <vt:lpstr>2 этап</vt:lpstr>
      <vt:lpstr>3 этап</vt:lpstr>
      <vt:lpstr>4 этап</vt:lpstr>
      <vt:lpstr>5 этап</vt:lpstr>
      <vt:lpstr>6 этап</vt:lpstr>
      <vt:lpstr>Выводы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Тестовый контроль на уроках биологии</dc:title>
  <dc:creator>Sergey</dc:creator>
  <cp:lastModifiedBy>Sergey</cp:lastModifiedBy>
  <cp:revision>21</cp:revision>
  <dcterms:created xsi:type="dcterms:W3CDTF">2013-08-23T12:15:38Z</dcterms:created>
  <dcterms:modified xsi:type="dcterms:W3CDTF">2013-08-24T12:58:09Z</dcterms:modified>
</cp:coreProperties>
</file>