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71" r:id="rId6"/>
    <p:sldId id="265" r:id="rId7"/>
    <p:sldId id="263" r:id="rId8"/>
    <p:sldId id="269" r:id="rId9"/>
    <p:sldId id="264" r:id="rId10"/>
    <p:sldId id="260" r:id="rId11"/>
    <p:sldId id="272" r:id="rId12"/>
    <p:sldId id="267" r:id="rId13"/>
    <p:sldId id="26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DF9BF5D-22FA-4196-A170-8A35FA382E77}" type="datetimeFigureOut">
              <a:rPr lang="ru-RU"/>
              <a:pPr>
                <a:defRPr/>
              </a:pPr>
              <a:t>25.03.2013</a:t>
            </a:fld>
            <a:endParaRPr lang="ru-RU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031DF26-05D7-41CE-84B0-C0875911FF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</p:grpSp>
      <p:sp>
        <p:nvSpPr>
          <p:cNvPr id="635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35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9ED2A-703D-4661-8950-65BF282EA68C}" type="datetimeFigureOut">
              <a:rPr lang="ru-RU"/>
              <a:pPr>
                <a:defRPr/>
              </a:pPr>
              <a:t>25.03.2013</a:t>
            </a:fld>
            <a:endParaRPr lang="ru-RU" dirty="0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67C9E-A4E6-4FE1-AAC4-B2230627F5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AC4AF-AD37-4BC5-AB2D-073A188B4F77}" type="datetimeFigureOut">
              <a:rPr lang="ru-RU"/>
              <a:pPr>
                <a:defRPr/>
              </a:pPr>
              <a:t>25.03.2013</a:t>
            </a:fld>
            <a:endParaRPr lang="ru-RU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70F05-F116-41A1-A7CF-D0EE70F21C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C6CE8-74EE-420A-9731-A1524CBAE91E}" type="datetimeFigureOut">
              <a:rPr lang="ru-RU"/>
              <a:pPr>
                <a:defRPr/>
              </a:pPr>
              <a:t>25.03.2013</a:t>
            </a:fld>
            <a:endParaRPr lang="ru-RU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07204-2AEA-4DD2-8051-007248A1DC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520EF-D884-428C-9750-FC418E87D8A2}" type="datetimeFigureOut">
              <a:rPr lang="ru-RU"/>
              <a:pPr>
                <a:defRPr/>
              </a:pPr>
              <a:t>25.03.2013</a:t>
            </a:fld>
            <a:endParaRPr lang="ru-RU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6EC6A-627F-44CC-8D5D-4173DB959C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095D0-585C-435A-9EFA-9F9E3CBF8F6C}" type="datetimeFigureOut">
              <a:rPr lang="ru-RU"/>
              <a:pPr>
                <a:defRPr/>
              </a:pPr>
              <a:t>25.03.2013</a:t>
            </a:fld>
            <a:endParaRPr lang="ru-RU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BDFDC-3623-4D31-9BBD-826F10DDF7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09E06-E746-432D-A579-D790188ED678}" type="datetimeFigureOut">
              <a:rPr lang="ru-RU"/>
              <a:pPr>
                <a:defRPr/>
              </a:pPr>
              <a:t>25.03.2013</a:t>
            </a:fld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47F4E-BA17-4458-BA3F-EC1D35EAF2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C4BB4-DB36-460D-986C-9CC47AB61159}" type="datetimeFigureOut">
              <a:rPr lang="ru-RU"/>
              <a:pPr>
                <a:defRPr/>
              </a:pPr>
              <a:t>25.03.2013</a:t>
            </a:fld>
            <a:endParaRPr lang="ru-RU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1DA62-DEE2-43B4-A398-CDD299CF28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F433C-7A09-47B5-9FFB-9E6C93273642}" type="datetimeFigureOut">
              <a:rPr lang="ru-RU"/>
              <a:pPr>
                <a:defRPr/>
              </a:pPr>
              <a:t>25.03.2013</a:t>
            </a:fld>
            <a:endParaRPr lang="ru-RU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2B309-7231-44E7-8D7C-683AB17586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4A5A8-D7F9-4DF2-904C-15F3BBDBCAD2}" type="datetimeFigureOut">
              <a:rPr lang="ru-RU"/>
              <a:pPr>
                <a:defRPr/>
              </a:pPr>
              <a:t>25.03.2013</a:t>
            </a:fld>
            <a:endParaRPr lang="ru-RU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2AD5F-E838-48D5-BD96-A0CFA2C8BC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E9C95-8002-4F81-B2EA-F04A23001121}" type="datetimeFigureOut">
              <a:rPr lang="ru-RU"/>
              <a:pPr>
                <a:defRPr/>
              </a:pPr>
              <a:t>25.03.2013</a:t>
            </a:fld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977F8-707D-41CC-A800-2EAF19CFA8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B1503-9A46-4DE5-A1FC-15C60CD6D6DA}" type="datetimeFigureOut">
              <a:rPr lang="ru-RU"/>
              <a:pPr>
                <a:defRPr/>
              </a:pPr>
              <a:t>25.03.2013</a:t>
            </a:fld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44D43-AEE3-42D1-A21A-CC2841488F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6246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6246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6246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6247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6247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B6847BE7-2751-4FD4-A995-64FD3EBE2898}" type="datetimeFigureOut">
              <a:rPr lang="ru-RU"/>
              <a:pPr>
                <a:defRPr/>
              </a:pPr>
              <a:t>25.03.2013</a:t>
            </a:fld>
            <a:endParaRPr lang="ru-RU" dirty="0"/>
          </a:p>
        </p:txBody>
      </p:sp>
      <p:sp>
        <p:nvSpPr>
          <p:cNvPr id="624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7848A9A-A838-4FC0-A15A-F2DC1DBB87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16013" y="188913"/>
            <a:ext cx="5651500" cy="1470025"/>
          </a:xfrm>
        </p:spPr>
        <p:txBody>
          <a:bodyPr/>
          <a:lstStyle/>
          <a:p>
            <a:pPr algn="r" eaLnBrk="1" hangingPunct="1"/>
            <a:r>
              <a:rPr lang="ru-RU" sz="6000" i="1" smtClean="0"/>
              <a:t>Снегирь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889375"/>
            <a:ext cx="6400800" cy="1752600"/>
          </a:xfrm>
        </p:spPr>
        <p:txBody>
          <a:bodyPr/>
          <a:lstStyle/>
          <a:p>
            <a:pPr marL="0" indent="0" algn="r" eaLnBrk="1" hangingPunct="1">
              <a:buFont typeface="Wingdings" pitchFamily="2" charset="2"/>
              <a:buNone/>
            </a:pPr>
            <a:endParaRPr lang="ru-RU" smtClean="0">
              <a:solidFill>
                <a:srgbClr val="898989"/>
              </a:solidFill>
            </a:endParaRPr>
          </a:p>
        </p:txBody>
      </p:sp>
      <p:pic>
        <p:nvPicPr>
          <p:cNvPr id="14339" name="Picture 2" descr="C:\Documents and Settings\206.206-CB1D62FF3F6\Рабочий стол\rebus-bird-0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484313"/>
            <a:ext cx="8215312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ВЫПОЛНИТЕ ТЕСТ</a:t>
            </a:r>
          </a:p>
        </p:txBody>
      </p:sp>
      <p:sp>
        <p:nvSpPr>
          <p:cNvPr id="32770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500" smtClean="0"/>
          </a:p>
          <a:p>
            <a:pPr eaLnBrk="1" hangingPunct="1">
              <a:lnSpc>
                <a:spcPct val="80000"/>
              </a:lnSpc>
            </a:pPr>
            <a:r>
              <a:rPr lang="ru-RU" sz="1500" smtClean="0"/>
              <a:t>Выберите правильный ответ.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smtClean="0"/>
              <a:t>1.Перья  способствуют сохранению тепла в теле птицы, так как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smtClean="0"/>
              <a:t>а) состоят из ствола  и опахала;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smtClean="0"/>
              <a:t>б) воздух, который находится между ними, обладает большой теплопроводностью;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smtClean="0"/>
              <a:t>в) воздух, который находиться между ними, обладает малой теплопроводностью;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smtClean="0"/>
              <a:t>г) они смазаны маслянистой жидкостью, которая образуется в копчиковой железе.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smtClean="0"/>
              <a:t>2. У птиц, в отличие от пресмыкающихся есть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smtClean="0"/>
              <a:t>а) хвост;                      б) шея;                       в) крылья;                 г) когти.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smtClean="0"/>
              <a:t>3. Обтекаемая форма тела птиц -  это приспособление к: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smtClean="0"/>
              <a:t>а) полету;                                                        в) размножению;       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smtClean="0"/>
              <a:t>б) защите от хищников;                                 г) поиску корма.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smtClean="0"/>
              <a:t>4. На ногах птиц есть роговые чешуйки, что свидетельствует о их родстве с 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smtClean="0"/>
              <a:t>а) пресмыкающимися;                                  в) млекопитающими;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smtClean="0"/>
              <a:t>б) земноводными;                                         г) кольчатыми червями.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smtClean="0"/>
              <a:t>5. У птиц не является приспособлением к полету: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smtClean="0"/>
              <a:t>а) обтекаемая форма;                                  в) когти;</a:t>
            </a:r>
          </a:p>
          <a:p>
            <a:pPr eaLnBrk="1" hangingPunct="1">
              <a:lnSpc>
                <a:spcPct val="80000"/>
              </a:lnSpc>
            </a:pPr>
            <a:r>
              <a:rPr lang="ru-RU" sz="1500" smtClean="0"/>
              <a:t>б) крылья;                                                      г) образование цевки.</a:t>
            </a:r>
          </a:p>
          <a:p>
            <a:pPr eaLnBrk="1" hangingPunct="1">
              <a:lnSpc>
                <a:spcPct val="80000"/>
              </a:lnSpc>
            </a:pPr>
            <a:endParaRPr lang="ru-RU" sz="150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ctrTitle"/>
          </p:nvPr>
        </p:nvSpPr>
        <p:spPr>
          <a:xfrm>
            <a:off x="2051050" y="0"/>
            <a:ext cx="3673475" cy="1125538"/>
          </a:xfrm>
        </p:spPr>
        <p:txBody>
          <a:bodyPr/>
          <a:lstStyle/>
          <a:p>
            <a:pPr eaLnBrk="1" hangingPunct="1"/>
            <a:r>
              <a:rPr lang="ru-RU" smtClean="0"/>
              <a:t>Ответы</a:t>
            </a:r>
          </a:p>
        </p:txBody>
      </p:sp>
      <p:sp>
        <p:nvSpPr>
          <p:cNvPr id="3481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2420938"/>
            <a:ext cx="1873250" cy="3600450"/>
          </a:xfrm>
        </p:spPr>
        <p:txBody>
          <a:bodyPr/>
          <a:lstStyle/>
          <a:p>
            <a:pPr eaLnBrk="1" hangingPunct="1"/>
            <a:r>
              <a:rPr lang="ru-RU" smtClean="0"/>
              <a:t>1-в</a:t>
            </a:r>
          </a:p>
          <a:p>
            <a:pPr eaLnBrk="1" hangingPunct="1"/>
            <a:r>
              <a:rPr lang="ru-RU" smtClean="0"/>
              <a:t>2-в</a:t>
            </a:r>
          </a:p>
          <a:p>
            <a:pPr eaLnBrk="1" hangingPunct="1"/>
            <a:r>
              <a:rPr lang="ru-RU" smtClean="0"/>
              <a:t>3-а</a:t>
            </a:r>
          </a:p>
          <a:p>
            <a:pPr eaLnBrk="1" hangingPunct="1"/>
            <a:r>
              <a:rPr lang="ru-RU" smtClean="0"/>
              <a:t>4-а</a:t>
            </a:r>
          </a:p>
          <a:p>
            <a:pPr eaLnBrk="1" hangingPunct="1"/>
            <a:r>
              <a:rPr lang="ru-RU" smtClean="0"/>
              <a:t>5-в</a:t>
            </a:r>
          </a:p>
        </p:txBody>
      </p:sp>
      <p:pic>
        <p:nvPicPr>
          <p:cNvPr id="34819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1268413"/>
            <a:ext cx="6273800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ВЫВОД:  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41438"/>
            <a:ext cx="8229600" cy="537368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>
                <a:latin typeface="Times New Roman" pitchFamily="18" charset="0"/>
              </a:rPr>
              <a:t>Птицы более </a:t>
            </a:r>
            <a:r>
              <a:rPr lang="ru-RU" dirty="0" smtClean="0">
                <a:latin typeface="Times New Roman" pitchFamily="18" charset="0"/>
              </a:rPr>
              <a:t>высокоорганизованны </a:t>
            </a:r>
            <a:r>
              <a:rPr lang="ru-RU" dirty="0">
                <a:latin typeface="Times New Roman" pitchFamily="18" charset="0"/>
              </a:rPr>
              <a:t>по сравнению с </a:t>
            </a:r>
            <a:r>
              <a:rPr lang="ru-RU" dirty="0" smtClean="0">
                <a:latin typeface="Times New Roman" pitchFamily="18" charset="0"/>
              </a:rPr>
              <a:t>пресмыкающимися;</a:t>
            </a:r>
          </a:p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Тело птицы покрыто перьями, а передние конечности превратились в крылья;</a:t>
            </a:r>
          </a:p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счет интенсивного обмена веществ температура тела постоянная;</a:t>
            </a:r>
          </a:p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внешнего, внутреннего строения и размножения птиц позволили приспособиться к полету.  </a:t>
            </a:r>
          </a:p>
          <a:p>
            <a:pPr eaLnBrk="1" hangingPunct="1">
              <a:defRPr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sz="3600" dirty="0"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359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3400" smtClean="0"/>
              <a:t>ДОПОЛНИТЕЛЬНЫЙ МАТЕРИАЛ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dirty="0"/>
              <a:t>Выпишите номера правильных суждений.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/>
              <a:t>1. Все птицы способны к полету.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/>
              <a:t>2. Птицы – самый крупный класс по числу видов среди других классов наземных  позвоночных животных.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/>
              <a:t>3. У птиц на ногах обычно по 4 пальца:  три из них направлены вперед, а один назад.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/>
              <a:t>4. Клюв птицы – это видоизмененные верхняя и нижняя челюсти, лишенные зубов.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/>
              <a:t>5. Летательная поверхность крыла образована контурными перьями.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/>
              <a:t>6. Перьевой покров голубя не имеет пуха.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/>
              <a:t>7. Пуховые перья и пух – это одно и то же.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/>
              <a:t>8. Контурное перо состоит из стержня и опахала.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/>
              <a:t>9. Туловище птицы покрыто кроющими и пуховыми перьями.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/>
              <a:t>10. Маховые перья у большинства птиц прикрепляются к локтевой кости и костям кисти.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771775" y="274638"/>
            <a:ext cx="5915025" cy="1143000"/>
          </a:xfrm>
        </p:spPr>
        <p:txBody>
          <a:bodyPr/>
          <a:lstStyle/>
          <a:p>
            <a:pPr eaLnBrk="1" hangingPunct="1"/>
            <a:r>
              <a:rPr lang="ru-RU" sz="4400" smtClean="0"/>
              <a:t>Ласточка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7" name="Picture 2" descr="C:\Documents and Settings\206.206-CB1D62FF3F6\Рабочий стол\rebus-bird-0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412875"/>
            <a:ext cx="799782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132138" y="274638"/>
            <a:ext cx="5554662" cy="1143000"/>
          </a:xfrm>
        </p:spPr>
        <p:txBody>
          <a:bodyPr/>
          <a:lstStyle/>
          <a:p>
            <a:pPr eaLnBrk="1" hangingPunct="1"/>
            <a:r>
              <a:rPr lang="ru-RU" sz="4800" smtClean="0"/>
              <a:t>Синица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8435" name="Picture 2" descr="C:\Documents and Settings\206.206-CB1D62FF3F6\Рабочий стол\ребусы к уроку\rebus-bird-0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412875"/>
            <a:ext cx="8358188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750" y="188913"/>
            <a:ext cx="8229600" cy="3024187"/>
          </a:xfrm>
        </p:spPr>
        <p:txBody>
          <a:bodyPr/>
          <a:lstStyle/>
          <a:p>
            <a:pPr eaLnBrk="1" hangingPunct="1"/>
            <a:r>
              <a:rPr lang="ru-RU" sz="3000" smtClean="0">
                <a:latin typeface="Times New Roman" pitchFamily="18" charset="0"/>
              </a:rPr>
              <a:t>ЦАРСТВО …..</a:t>
            </a:r>
            <a:br>
              <a:rPr lang="ru-RU" sz="3000" smtClean="0">
                <a:latin typeface="Times New Roman" pitchFamily="18" charset="0"/>
              </a:rPr>
            </a:br>
            <a:r>
              <a:rPr lang="ru-RU" sz="3000" smtClean="0">
                <a:latin typeface="Times New Roman" pitchFamily="18" charset="0"/>
              </a:rPr>
              <a:t>ТИП …..</a:t>
            </a:r>
            <a:br>
              <a:rPr lang="ru-RU" sz="3000" smtClean="0">
                <a:latin typeface="Times New Roman" pitchFamily="18" charset="0"/>
              </a:rPr>
            </a:br>
            <a:r>
              <a:rPr lang="ru-RU" sz="3000" smtClean="0">
                <a:latin typeface="Times New Roman" pitchFamily="18" charset="0"/>
              </a:rPr>
              <a:t>ПОДТИП …..</a:t>
            </a:r>
            <a:br>
              <a:rPr lang="ru-RU" sz="3000" smtClean="0">
                <a:latin typeface="Times New Roman" pitchFamily="18" charset="0"/>
              </a:rPr>
            </a:br>
            <a:r>
              <a:rPr lang="ru-RU" sz="3000" smtClean="0">
                <a:latin typeface="Times New Roman" pitchFamily="18" charset="0"/>
              </a:rPr>
              <a:t>КЛАСС …..</a:t>
            </a:r>
            <a:endParaRPr lang="ru-RU" smtClean="0"/>
          </a:p>
        </p:txBody>
      </p:sp>
      <p:sp>
        <p:nvSpPr>
          <p:cNvPr id="20482" name="Прямоугольник 3"/>
          <p:cNvSpPr>
            <a:spLocks noChangeArrowheads="1"/>
          </p:cNvSpPr>
          <p:nvPr/>
        </p:nvSpPr>
        <p:spPr bwMode="auto">
          <a:xfrm>
            <a:off x="9396413" y="3105150"/>
            <a:ext cx="576262" cy="750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отметив особенности, связанные с полётом, внутренним строением и размножением</a:t>
            </a:r>
          </a:p>
        </p:txBody>
      </p:sp>
      <p:pic>
        <p:nvPicPr>
          <p:cNvPr id="20483" name="Picture 9" descr="06060804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 t="2200" r="75356" b="50575"/>
          <a:stretch>
            <a:fillRect/>
          </a:stretch>
        </p:blipFill>
        <p:spPr>
          <a:xfrm>
            <a:off x="5148263" y="3213100"/>
            <a:ext cx="2952750" cy="3346450"/>
          </a:xfrm>
        </p:spPr>
      </p:pic>
      <p:pic>
        <p:nvPicPr>
          <p:cNvPr id="20484" name="Picture 12" descr="06060810"/>
          <p:cNvPicPr>
            <a:picLocks noChangeAspect="1" noChangeArrowheads="1"/>
          </p:cNvPicPr>
          <p:nvPr/>
        </p:nvPicPr>
        <p:blipFill>
          <a:blip r:embed="rId4"/>
          <a:srcRect l="24678" t="51399" r="49446"/>
          <a:stretch>
            <a:fillRect/>
          </a:stretch>
        </p:blipFill>
        <p:spPr bwMode="auto">
          <a:xfrm>
            <a:off x="900113" y="3213100"/>
            <a:ext cx="3240087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ТЕМА: КЛАСС ПТИЦЫ</a:t>
            </a:r>
          </a:p>
        </p:txBody>
      </p:sp>
      <p:pic>
        <p:nvPicPr>
          <p:cNvPr id="22530" name="Picture 9" descr="гаичка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187450" y="1484313"/>
            <a:ext cx="6697663" cy="4897437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3400" smtClean="0"/>
              <a:t>Цель: </a:t>
            </a:r>
            <a:br>
              <a:rPr lang="ru-RU" sz="3400" smtClean="0"/>
            </a:br>
            <a:endParaRPr lang="ru-RU" sz="3400" smtClean="0"/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eaLnBrk="1" hangingPunct="1"/>
            <a:r>
              <a:rPr lang="ru-RU" smtClean="0"/>
              <a:t>ознакомить обучающихся с внешним строением птиц, отметив особенности, связанные с полётом, внутренним строением и размножением.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2058" name="Picture 10" descr="06060806"/>
          <p:cNvPicPr>
            <a:picLocks noChangeAspect="1" noChangeArrowheads="1"/>
          </p:cNvPicPr>
          <p:nvPr/>
        </p:nvPicPr>
        <p:blipFill>
          <a:blip r:embed="rId3"/>
          <a:srcRect l="50554" t="-800" r="24707" b="49800"/>
          <a:stretch>
            <a:fillRect/>
          </a:stretch>
        </p:blipFill>
        <p:spPr bwMode="auto">
          <a:xfrm>
            <a:off x="2484438" y="2852738"/>
            <a:ext cx="4103687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ЗАДАЧИ:</a:t>
            </a:r>
          </a:p>
        </p:txBody>
      </p:sp>
      <p:sp>
        <p:nvSpPr>
          <p:cNvPr id="2662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Изучить общую характеристику класса Птицы;</a:t>
            </a:r>
          </a:p>
          <a:p>
            <a:pPr eaLnBrk="1" hangingPunct="1"/>
            <a:r>
              <a:rPr lang="ru-RU" smtClean="0"/>
              <a:t>выявить доказательства происхождения птиц от пресмыкающихся; </a:t>
            </a:r>
          </a:p>
          <a:p>
            <a:pPr eaLnBrk="1" hangingPunct="1"/>
            <a:r>
              <a:rPr lang="ru-RU" smtClean="0"/>
              <a:t>отметить особенности, связанные с полётом, внутренним, внешним  строением и размножением.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4603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428625"/>
            <a:ext cx="8229600" cy="5702300"/>
          </a:xfrm>
        </p:spPr>
        <p:txBody>
          <a:bodyPr/>
          <a:lstStyle/>
          <a:p>
            <a:pPr eaLnBrk="1" hangingPunct="1"/>
            <a:r>
              <a:rPr lang="ru-RU" smtClean="0"/>
              <a:t>Птицы – наиболее многочисленная группа наземных позвоночных животных, объединяющая около 8600 видов, разделяющихся на 35-40 отрядов.</a:t>
            </a:r>
          </a:p>
          <a:p>
            <a:pPr eaLnBrk="1" hangingPunct="1"/>
            <a:r>
              <a:rPr lang="ru-RU" smtClean="0"/>
              <a:t>Птицу нельзя спутать ни с каким другим позвоночным животным.</a:t>
            </a:r>
          </a:p>
          <a:p>
            <a:pPr eaLnBrk="1" hangingPunct="1"/>
            <a:r>
              <a:rPr lang="ru-RU" smtClean="0"/>
              <a:t>На основе каких признаков внешнего строения животного можно сказать, что это птица? 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РАБОТА В ГРУППАХ</a:t>
            </a:r>
          </a:p>
        </p:txBody>
      </p:sp>
      <p:pic>
        <p:nvPicPr>
          <p:cNvPr id="30722" name="Picture 13" descr="06060816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 t="-101" r="75293"/>
          <a:stretch>
            <a:fillRect/>
          </a:stretch>
        </p:blipFill>
        <p:spPr>
          <a:xfrm>
            <a:off x="179388" y="1341438"/>
            <a:ext cx="4392612" cy="5129212"/>
          </a:xfrm>
        </p:spPr>
      </p:pic>
      <p:pic>
        <p:nvPicPr>
          <p:cNvPr id="30723" name="Picture 14" descr="06060822"/>
          <p:cNvPicPr>
            <a:picLocks noChangeAspect="1" noChangeArrowheads="1"/>
          </p:cNvPicPr>
          <p:nvPr/>
        </p:nvPicPr>
        <p:blipFill>
          <a:blip r:embed="rId4"/>
          <a:srcRect l="24707" t="52151" r="50565"/>
          <a:stretch>
            <a:fillRect/>
          </a:stretch>
        </p:blipFill>
        <p:spPr bwMode="auto">
          <a:xfrm>
            <a:off x="4859338" y="1412875"/>
            <a:ext cx="4105275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188</TotalTime>
  <Words>369</Words>
  <Application>Microsoft Office PowerPoint</Application>
  <PresentationFormat>Экран (4:3)</PresentationFormat>
  <Paragraphs>59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Wingdings</vt:lpstr>
      <vt:lpstr>Calibri</vt:lpstr>
      <vt:lpstr>Times New Roman</vt:lpstr>
      <vt:lpstr>Водяные знаки</vt:lpstr>
      <vt:lpstr>Водяные знаки</vt:lpstr>
      <vt:lpstr>Снегирь</vt:lpstr>
      <vt:lpstr>Ласточка</vt:lpstr>
      <vt:lpstr>Синица</vt:lpstr>
      <vt:lpstr>ЦАРСТВО ….. ТИП ….. ПОДТИП ….. КЛАСС …..</vt:lpstr>
      <vt:lpstr>ТЕМА: КЛАСС ПТИЦЫ</vt:lpstr>
      <vt:lpstr>Цель:  </vt:lpstr>
      <vt:lpstr>ЗАДАЧИ:</vt:lpstr>
      <vt:lpstr>Слайд 8</vt:lpstr>
      <vt:lpstr>РАБОТА В ГРУППАХ</vt:lpstr>
      <vt:lpstr>ВЫПОЛНИТЕ ТЕСТ</vt:lpstr>
      <vt:lpstr>Ответы</vt:lpstr>
      <vt:lpstr>ВЫВОД:  </vt:lpstr>
      <vt:lpstr>ДОПОЛНИТЕЛЬНЫЙ МАТЕРИАЛ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30</cp:revision>
  <dcterms:modified xsi:type="dcterms:W3CDTF">2013-03-25T07:55:14Z</dcterms:modified>
</cp:coreProperties>
</file>