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9"/>
  </p:notesMasterIdLst>
  <p:sldIdLst>
    <p:sldId id="256" r:id="rId2"/>
    <p:sldId id="287" r:id="rId3"/>
    <p:sldId id="288" r:id="rId4"/>
    <p:sldId id="291" r:id="rId5"/>
    <p:sldId id="292" r:id="rId6"/>
    <p:sldId id="293" r:id="rId7"/>
    <p:sldId id="289" r:id="rId8"/>
    <p:sldId id="290" r:id="rId9"/>
    <p:sldId id="295" r:id="rId10"/>
    <p:sldId id="329" r:id="rId11"/>
    <p:sldId id="283" r:id="rId12"/>
    <p:sldId id="284" r:id="rId13"/>
    <p:sldId id="294" r:id="rId14"/>
    <p:sldId id="285" r:id="rId15"/>
    <p:sldId id="336" r:id="rId16"/>
    <p:sldId id="308" r:id="rId17"/>
    <p:sldId id="32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D03"/>
    <a:srgbClr val="000000"/>
    <a:srgbClr val="FFFF00"/>
    <a:srgbClr val="FFFF66"/>
    <a:srgbClr val="003300"/>
    <a:srgbClr val="006600"/>
    <a:srgbClr val="282A76"/>
    <a:srgbClr val="00FF00"/>
    <a:srgbClr val="CC99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94660"/>
  </p:normalViewPr>
  <p:slideViewPr>
    <p:cSldViewPr>
      <p:cViewPr varScale="1">
        <p:scale>
          <a:sx n="83" d="100"/>
          <a:sy n="83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DB99E5-8FE1-4E3A-A113-A9D46CED0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EA10375-B05A-4CD0-BF1B-23AAB910D9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026B0-4581-47B9-948B-D5B98DCCA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41206BA-3F2E-46A0-827A-72EF5378E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3BA4-E9FD-4831-8BF7-0B6288A44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9D8DD-0E96-4A51-8777-AD790BCBC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9815-8E7D-4EB9-A63D-8F74999FD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5AC70-473B-4B1F-9959-5000B472E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AD81D-74F9-4AAF-B596-CA6941E57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918-287C-4FBE-9252-0F61B1A0C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8B3EB-AA60-4CC2-A9F0-296ABD87F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475981-8A1F-4657-BDBA-607A3465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664ACA7-5D42-486F-A812-8A6DA1E5C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82" r:id="rId2"/>
    <p:sldLayoutId id="2147483890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91" r:id="rId9"/>
    <p:sldLayoutId id="2147483888" r:id="rId10"/>
    <p:sldLayoutId id="21474838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AD%D0%BA%D1%81%D0%BF%D0%B5%D1%80%D0%B8%D0%BC%D0%B5%D0%BD%D1%82%D1%8B_%D0%BD%D0%B0%D1%86%D0%B8%D1%81%D1%82%D0%BE%D0%B2_%D0%BD%D0%B0%D0%B4_%D0%BB%D1%8E%D0%B4%D1%8C%D0%BC%D0%B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Расы. </a:t>
            </a:r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Расизм</a:t>
            </a:r>
          </a:p>
          <a:p>
            <a:pPr eaLnBrk="1" hangingPunct="1"/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Часть 10</a:t>
            </a:r>
            <a:r>
              <a:rPr lang="ru-RU" sz="4000" b="1" dirty="0" smtClean="0">
                <a:solidFill>
                  <a:schemeClr val="bg2">
                    <a:lumMod val="90000"/>
                  </a:schemeClr>
                </a:solidFill>
                <a:latin typeface="Calibri" pitchFamily="34" charset="0"/>
              </a:rPr>
              <a:t> </a:t>
            </a:r>
            <a:endParaRPr lang="ru-RU" sz="4000" b="1" dirty="0" smtClean="0">
              <a:solidFill>
                <a:schemeClr val="bg2">
                  <a:lumMod val="90000"/>
                </a:schemeClr>
              </a:solidFill>
              <a:latin typeface="Calibri" pitchFamily="34" charset="0"/>
            </a:endParaRPr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ГОУ СОШ №405</a:t>
            </a:r>
          </a:p>
          <a:p>
            <a:pPr eaLnBrk="1" hangingPunct="1"/>
            <a:r>
              <a:rPr lang="ru-RU" sz="2000" dirty="0" smtClean="0"/>
              <a:t>Москва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78311C-3DE2-4D2D-A701-220B07D2D52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4"/>
            <a:ext cx="7239000" cy="539434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Нацизм</a:t>
            </a:r>
            <a:br>
              <a:rPr lang="ru-RU" dirty="0" smtClean="0"/>
            </a:br>
            <a:r>
              <a:rPr lang="ru-RU" sz="3100" dirty="0" smtClean="0"/>
              <a:t>(от названия фашистской Национал-социалистской партии Германии (нацистской) - одно из названий германского фашизма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 flipV="1">
            <a:off x="7696200" y="6456362"/>
            <a:ext cx="1662146" cy="7588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750871"/>
          </a:xfrm>
        </p:spPr>
        <p:txBody>
          <a:bodyPr/>
          <a:lstStyle/>
          <a:p>
            <a:pPr algn="ctr"/>
            <a:r>
              <a:rPr lang="ru-RU" sz="4000" dirty="0" err="1" smtClean="0"/>
              <a:t>Шовини́зм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24194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err="1" smtClean="0">
                <a:solidFill>
                  <a:srgbClr val="FFFF66"/>
                </a:solidFill>
              </a:rPr>
              <a:t>Шовини́зм</a:t>
            </a:r>
            <a:r>
              <a:rPr lang="ru-RU" sz="2000" b="1" dirty="0" smtClean="0"/>
              <a:t> (</a:t>
            </a:r>
            <a:r>
              <a:rPr lang="ru-RU" sz="2000" b="1" dirty="0" smtClean="0">
                <a:hlinkClick r:id="rId2" tooltip="Французский язык"/>
              </a:rPr>
              <a:t>фр.</a:t>
            </a:r>
            <a:r>
              <a:rPr lang="ru-RU" sz="2000" b="1" dirty="0" smtClean="0"/>
              <a:t> </a:t>
            </a:r>
            <a:r>
              <a:rPr lang="ru-RU" sz="2000" b="1" i="1" dirty="0" err="1" smtClean="0"/>
              <a:t>chauvinisme</a:t>
            </a:r>
            <a:r>
              <a:rPr lang="ru-RU" sz="2000" b="1" dirty="0" smtClean="0"/>
              <a:t>) — идеология, суть которой заключается в проповеди превосходства с целью обоснования «права» на дискриминацию и угнетение человека человеком по какому-либо признаку.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В отличие от </a:t>
            </a:r>
            <a:r>
              <a:rPr lang="ru-RU" sz="2000" b="1" dirty="0" smtClean="0">
                <a:solidFill>
                  <a:srgbClr val="FFFF66"/>
                </a:solidFill>
              </a:rPr>
              <a:t>националистов</a:t>
            </a:r>
            <a:r>
              <a:rPr lang="ru-RU" sz="2000" b="1" dirty="0" smtClean="0"/>
              <a:t>, которые «поднимают» (возвышают) свою нацию с целью сделать её «первой» (самой лучшей), </a:t>
            </a:r>
            <a:r>
              <a:rPr lang="ru-RU" sz="2000" b="1" dirty="0" smtClean="0">
                <a:solidFill>
                  <a:srgbClr val="FFFF66"/>
                </a:solidFill>
              </a:rPr>
              <a:t>шовинисты</a:t>
            </a:r>
            <a:r>
              <a:rPr lang="ru-RU" sz="2000" b="1" dirty="0" smtClean="0"/>
              <a:t> (с той же целью: видеть свою нацию первой) позволяют себе «опускать» (унижают) представителей других национальностей, то есть первыми движет «любовь к своим», а вторыми — «ненависть к чужим».</a:t>
            </a:r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01122" cy="617063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800" b="1" dirty="0" smtClean="0"/>
              <a:t>И</a:t>
            </a:r>
            <a:r>
              <a:rPr lang="ru-RU" sz="2400" b="1" dirty="0" smtClean="0"/>
              <a:t>деологи национализма всегда выступают за равноправие наций, тогда как идеологи шовинизма наоборот, всегда наделяют свою нацию особыми правами.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b="1" dirty="0" smtClean="0"/>
              <a:t>Шовинизм проявляется как явление в </a:t>
            </a:r>
            <a:r>
              <a:rPr lang="ru-RU" sz="2400" b="1" dirty="0" err="1" smtClean="0"/>
              <a:t>цивилизационных</a:t>
            </a:r>
            <a:r>
              <a:rPr lang="ru-RU" sz="2400" b="1" dirty="0" smtClean="0"/>
              <a:t>, межгосударственных, межэтнических, кастовых, между родами и семьями, в социально правовых отношениях, в профессиональных и межведомственных отношениях.</a:t>
            </a:r>
          </a:p>
          <a:p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786874" cy="602775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/>
              <a:t>Чёрный расизм</a:t>
            </a:r>
            <a:r>
              <a:rPr lang="ru-RU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  (также </a:t>
            </a:r>
            <a:r>
              <a:rPr lang="ru-RU" b="1" dirty="0" smtClean="0"/>
              <a:t>обратный расизм</a:t>
            </a:r>
            <a:r>
              <a:rPr lang="ru-RU" dirty="0" smtClean="0"/>
              <a:t>, </a:t>
            </a:r>
            <a:r>
              <a:rPr lang="ru-RU" b="1" dirty="0" smtClean="0"/>
              <a:t>реверсивный расизм</a:t>
            </a:r>
            <a:r>
              <a:rPr lang="ru-RU" dirty="0" smtClean="0"/>
              <a:t>, </a:t>
            </a:r>
            <a:r>
              <a:rPr lang="ru-RU" b="1" dirty="0" err="1" smtClean="0"/>
              <a:t>блэкизм</a:t>
            </a:r>
            <a:r>
              <a:rPr lang="ru-RU" dirty="0" smtClean="0"/>
              <a:t>) — идеология, распространённая преимущественно в США и ЮАР среди людей негроидной расы и несущая в себе идею превосходства негров (африканцев, </a:t>
            </a:r>
            <a:r>
              <a:rPr lang="ru-RU" dirty="0" err="1" smtClean="0"/>
              <a:t>афроамериканцев</a:t>
            </a:r>
            <a:r>
              <a:rPr lang="ru-RU" dirty="0" smtClean="0"/>
              <a:t>) над европеоидами.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dirty="0" smtClean="0"/>
              <a:t>  Возникла в качестве ответных действий на белый расизм.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965185"/>
          </a:xfrm>
        </p:spPr>
        <p:txBody>
          <a:bodyPr/>
          <a:lstStyle/>
          <a:p>
            <a:pPr algn="ctr"/>
            <a:r>
              <a:rPr lang="ru-RU" dirty="0" err="1" smtClean="0"/>
              <a:t>Национали́зм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8401080" cy="484663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err="1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Национали́зм</a:t>
            </a:r>
            <a:r>
              <a:rPr lang="ru-RU" b="1" dirty="0" smtClean="0"/>
              <a:t> (фр. </a:t>
            </a:r>
            <a:r>
              <a:rPr lang="ru-RU" b="1" i="1" dirty="0" err="1" smtClean="0"/>
              <a:t>nationalisme</a:t>
            </a:r>
            <a:r>
              <a:rPr lang="ru-RU" b="1" dirty="0" smtClean="0"/>
              <a:t>) — идеология и направление политики, базовым принципом которых является тезис о </a:t>
            </a:r>
            <a:r>
              <a:rPr lang="ru-RU" b="1" u="sng" dirty="0" smtClean="0"/>
              <a:t>ценности нации </a:t>
            </a:r>
            <a:r>
              <a:rPr lang="ru-RU" b="1" dirty="0" smtClean="0"/>
              <a:t>как высшей формы общественного единства и её первичности в </a:t>
            </a:r>
            <a:r>
              <a:rPr lang="ru-RU" b="1" dirty="0" err="1" smtClean="0"/>
              <a:t>государствообразующем</a:t>
            </a:r>
            <a:r>
              <a:rPr lang="ru-RU" b="1" dirty="0" smtClean="0"/>
              <a:t> процессе.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303688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Что такое расизм?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7696200" y="5500701"/>
            <a:ext cx="1162080" cy="9556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Обама</a:t>
            </a:r>
            <a:r>
              <a:rPr lang="ru-RU" sz="2400" dirty="0" smtClean="0"/>
              <a:t> прибыл в бункер </a:t>
            </a:r>
            <a:r>
              <a:rPr lang="ru-RU" sz="2400" dirty="0" err="1" smtClean="0"/>
              <a:t>Каддафи</a:t>
            </a:r>
            <a:r>
              <a:rPr lang="ru-RU" sz="2400" dirty="0" smtClean="0"/>
              <a:t>, какие расы встретились?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8225" y="1994694"/>
            <a:ext cx="60769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9651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внимание)))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5572140"/>
            <a:ext cx="4410084" cy="714356"/>
          </a:xfrm>
        </p:spPr>
        <p:txBody>
          <a:bodyPr/>
          <a:lstStyle/>
          <a:p>
            <a:r>
              <a:rPr lang="ru-RU" dirty="0" smtClean="0"/>
              <a:t>Все расы АЛЬЯНСА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8750"/>
          <a:stretch>
            <a:fillRect/>
          </a:stretch>
        </p:blipFill>
        <p:spPr bwMode="auto">
          <a:xfrm>
            <a:off x="1928794" y="2571744"/>
            <a:ext cx="422034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3000364" cy="624207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2000" b="1" dirty="0" smtClean="0"/>
              <a:t>По данным Госдеп США:</a:t>
            </a:r>
            <a:br>
              <a:rPr lang="ru-RU" sz="2000" b="1" dirty="0" smtClean="0"/>
            </a:br>
            <a:r>
              <a:rPr lang="ru-RU" sz="2000" b="1" dirty="0" smtClean="0"/>
              <a:t>Антисемитские настроения в мире растут, констатировала спецпредставитель США по мониторингу и борьбе с антисемитизмом </a:t>
            </a:r>
            <a:r>
              <a:rPr lang="ru-RU" sz="2000" b="1" dirty="0" err="1" smtClean="0"/>
              <a:t>Ханна</a:t>
            </a:r>
            <a:r>
              <a:rPr lang="ru-RU" sz="2000" b="1" dirty="0" smtClean="0"/>
              <a:t> Розенталь</a:t>
            </a: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290"/>
            <a:ext cx="5683789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239000" cy="6099197"/>
          </a:xfrm>
        </p:spPr>
        <p:txBody>
          <a:bodyPr/>
          <a:lstStyle/>
          <a:p>
            <a:r>
              <a:rPr lang="ru-RU" sz="2800" b="1" dirty="0" smtClean="0"/>
              <a:t>«Я занимаю этот пост чуть больше года, и за это время я обнаружила шесть важных тенденций в росте антисемитских настроений по всему миру…..</a:t>
            </a:r>
          </a:p>
          <a:p>
            <a:r>
              <a:rPr lang="ru-RU" sz="2800" b="1" dirty="0" smtClean="0"/>
              <a:t> Так что «старомодный» антисемитизм жив». </a:t>
            </a:r>
          </a:p>
          <a:p>
            <a:pPr>
              <a:buNone/>
            </a:pPr>
            <a:r>
              <a:rPr lang="ru-RU" sz="2800" b="1" dirty="0" smtClean="0"/>
              <a:t>  Другой тенденцией в росте антисемитских настроений, по наблюдениям Розенталь, становится все более распространенное </a:t>
            </a:r>
          </a:p>
          <a:p>
            <a:pPr>
              <a:buNone/>
            </a:pPr>
            <a:r>
              <a:rPr lang="ru-RU" sz="2800" b="1" dirty="0" smtClean="0"/>
              <a:t>  </a:t>
            </a:r>
            <a:r>
              <a:rPr lang="ru-RU" sz="2800" b="1" dirty="0" smtClean="0">
                <a:solidFill>
                  <a:srgbClr val="FFFF00"/>
                </a:solidFill>
              </a:rPr>
              <a:t>отрицание Холокоста. </a:t>
            </a:r>
          </a:p>
          <a:p>
            <a:endParaRPr lang="ru-RU" sz="1200" b="1" dirty="0" smtClean="0"/>
          </a:p>
          <a:p>
            <a:endParaRPr lang="ru-RU" sz="12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другой стороны от Бранденбургских ворот находится мемориал Холокоста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5" y="2786058"/>
            <a:ext cx="505745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15436" cy="624207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Преднамеренная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попытка полного истребления целой нации, включая мужчин, женщин и детей</a:t>
            </a:r>
            <a:r>
              <a:rPr lang="ru-RU" sz="2800" dirty="0" smtClean="0"/>
              <a:t>, приведшая к уничтожению 60 % евреев Европы и около трети еврейского населения мира</a:t>
            </a:r>
            <a:r>
              <a:rPr lang="ru-RU" sz="2800" baseline="300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 Кроме того, были уничтожены также от четверти до трети цыганского народа, потери поляков составили 10 %.</a:t>
            </a:r>
          </a:p>
          <a:p>
            <a:pPr>
              <a:buNone/>
            </a:pPr>
            <a:r>
              <a:rPr lang="ru-RU" sz="2800" dirty="0" smtClean="0"/>
              <a:t>Погибли около 3 миллионов советских военнопленных, подвергались тотальному истреблению также чернокожие граждане Германии, душевнобольные и </a:t>
            </a:r>
            <a:r>
              <a:rPr lang="ru-RU" sz="2000" dirty="0" smtClean="0"/>
              <a:t>нетрудоспособные (при потере трудоспособности на срок более 5 лет — см. Программа умерщвления Т-4), </a:t>
            </a:r>
            <a:r>
              <a:rPr lang="ru-RU" sz="2800" dirty="0" smtClean="0"/>
              <a:t>около 9 тысяч </a:t>
            </a:r>
            <a:r>
              <a:rPr lang="ru-RU" sz="2800" dirty="0" err="1" smtClean="0"/>
              <a:t>гомосексуалов</a:t>
            </a:r>
            <a:r>
              <a:rPr lang="ru-RU" sz="2800" dirty="0" smtClean="0"/>
              <a:t> и 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9215502" cy="6313511"/>
          </a:xfrm>
        </p:spPr>
        <p:txBody>
          <a:bodyPr/>
          <a:lstStyle/>
          <a:p>
            <a:r>
              <a:rPr lang="ru-RU" sz="2800" dirty="0" smtClean="0"/>
              <a:t>Во время Второй мировой войны на оккупированных Германией территориях были построены </a:t>
            </a:r>
            <a:r>
              <a:rPr lang="ru-RU" sz="2800" dirty="0" smtClean="0">
                <a:solidFill>
                  <a:srgbClr val="FFFF00"/>
                </a:solidFill>
              </a:rPr>
              <a:t>лагеря смерти</a:t>
            </a:r>
            <a:r>
              <a:rPr lang="ru-RU" sz="2800" dirty="0" smtClean="0"/>
              <a:t>, предназначенные для убийства миллионов людей.</a:t>
            </a:r>
          </a:p>
          <a:p>
            <a:endParaRPr lang="ru-RU" sz="2800" dirty="0" smtClean="0"/>
          </a:p>
          <a:p>
            <a:r>
              <a:rPr lang="ru-RU" sz="2800" dirty="0" smtClean="0"/>
              <a:t>Истребление продолжалось вплоть до перехода военных действий на территорию Германии и её последующей капитуляции в мае </a:t>
            </a:r>
            <a:r>
              <a:rPr lang="ru-RU" sz="2800" dirty="0" smtClean="0">
                <a:solidFill>
                  <a:srgbClr val="FFFF00"/>
                </a:solidFill>
              </a:rPr>
              <a:t>1945 года</a:t>
            </a:r>
            <a:r>
              <a:rPr lang="ru-RU" sz="2800" dirty="0" smtClean="0"/>
              <a:t>.</a:t>
            </a:r>
          </a:p>
          <a:p>
            <a:endParaRPr lang="ru-RU" sz="2800" dirty="0" smtClean="0"/>
          </a:p>
          <a:p>
            <a:r>
              <a:rPr lang="ru-RU" sz="2800" dirty="0" smtClean="0"/>
              <a:t>Жестокие и часто приводящие к смерти антигуманные </a:t>
            </a:r>
            <a:r>
              <a:rPr lang="ru-RU" sz="2800" dirty="0" smtClean="0">
                <a:hlinkClick r:id="rId2" tooltip="Эксперименты нацистов над людьми"/>
              </a:rPr>
              <a:t>медицинские эксперименты</a:t>
            </a:r>
            <a:r>
              <a:rPr lang="ru-RU" sz="2800" dirty="0" smtClean="0"/>
              <a:t>, которые проводили нацисты над жертвами холокоста.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4071966" cy="535782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  </a:t>
            </a:r>
            <a:r>
              <a:rPr lang="ru-RU" sz="1800" dirty="0" smtClean="0"/>
              <a:t>29.10.2007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200" dirty="0" smtClean="0"/>
              <a:t>В городе </a:t>
            </a:r>
            <a:r>
              <a:rPr lang="ru-RU" sz="2200" dirty="0" err="1" smtClean="0"/>
              <a:t>Берген-Бельсен</a:t>
            </a:r>
            <a:r>
              <a:rPr lang="ru-RU" sz="2200" dirty="0" smtClean="0"/>
              <a:t> (</a:t>
            </a:r>
            <a:r>
              <a:rPr lang="ru-RU" sz="2200" dirty="0" err="1" smtClean="0"/>
              <a:t>Bergen-Belsen</a:t>
            </a:r>
            <a:r>
              <a:rPr lang="ru-RU" sz="2200" dirty="0" smtClean="0"/>
              <a:t>) на севере </a:t>
            </a:r>
            <a:r>
              <a:rPr lang="ru-RU" sz="3200" dirty="0" smtClean="0">
                <a:solidFill>
                  <a:schemeClr val="tx1"/>
                </a:solidFill>
              </a:rPr>
              <a:t>Германии открылся музей Холокоста.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br>
              <a:rPr lang="ru-RU" sz="2200" dirty="0" smtClean="0"/>
            </a:br>
            <a:r>
              <a:rPr lang="ru-RU" sz="2200" dirty="0" smtClean="0"/>
              <a:t>С 1943 года и до конца Второй мировой войны здесь находился концентрационный лагерь для евреев, цыган и гомосексуалистов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643182"/>
            <a:ext cx="3643338" cy="360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H="1">
            <a:off x="10215602" y="6357958"/>
            <a:ext cx="642942" cy="714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7166"/>
            <a:ext cx="1385882" cy="176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572396" y="714356"/>
            <a:ext cx="1267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Ж. </a:t>
            </a:r>
            <a:r>
              <a:rPr lang="ru-RU" b="1" dirty="0" err="1" smtClean="0">
                <a:solidFill>
                  <a:srgbClr val="FFFF00"/>
                </a:solidFill>
              </a:rPr>
              <a:t>Гобино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357718" cy="559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9626" y="928671"/>
            <a:ext cx="287432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22309"/>
          </a:xfrm>
        </p:spPr>
        <p:txBody>
          <a:bodyPr/>
          <a:lstStyle/>
          <a:p>
            <a:pPr algn="ctr"/>
            <a:r>
              <a:rPr lang="ru-RU" sz="4000" dirty="0" smtClean="0"/>
              <a:t>Фашизм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5241941"/>
          </a:xfrm>
        </p:spPr>
        <p:txBody>
          <a:bodyPr/>
          <a:lstStyle/>
          <a:p>
            <a:r>
              <a:rPr lang="ru-RU" sz="1800" b="1" dirty="0" smtClean="0">
                <a:solidFill>
                  <a:srgbClr val="FFFF66"/>
                </a:solidFill>
              </a:rPr>
              <a:t>Фашизм </a:t>
            </a:r>
            <a:r>
              <a:rPr lang="ru-RU" sz="1800" b="1" dirty="0" smtClean="0"/>
              <a:t>- идеология, политическое движение и социальная практика, которые характеризуются следующими признаками и чертами:</a:t>
            </a:r>
          </a:p>
          <a:p>
            <a:pPr>
              <a:buNone/>
            </a:pPr>
            <a:r>
              <a:rPr lang="ru-RU" sz="1800" b="1" dirty="0" smtClean="0"/>
              <a:t> [1] обоснование по расовому признаку </a:t>
            </a:r>
            <a:r>
              <a:rPr lang="ru-RU" sz="1800" b="1" u="sng" dirty="0" smtClean="0"/>
              <a:t>превосходства</a:t>
            </a:r>
            <a:r>
              <a:rPr lang="ru-RU" sz="1800" b="1" dirty="0" smtClean="0"/>
              <a:t> и исключительности одной, провозглашаемой в силу этого господствующей нации; </a:t>
            </a:r>
          </a:p>
          <a:p>
            <a:pPr>
              <a:buNone/>
            </a:pPr>
            <a:r>
              <a:rPr lang="ru-RU" sz="1800" b="1" dirty="0" smtClean="0"/>
              <a:t>[2] нетерпимость и </a:t>
            </a:r>
            <a:r>
              <a:rPr lang="ru-RU" sz="1800" b="1" u="sng" dirty="0" smtClean="0"/>
              <a:t>дискриминация</a:t>
            </a:r>
            <a:r>
              <a:rPr lang="ru-RU" sz="1800" b="1" dirty="0" smtClean="0"/>
              <a:t> по отношению к другим «чужеродным», «враждебным» нациям и национальным меньшинствам;</a:t>
            </a:r>
          </a:p>
          <a:p>
            <a:pPr>
              <a:buNone/>
            </a:pPr>
            <a:r>
              <a:rPr lang="ru-RU" sz="1800" b="1" dirty="0" smtClean="0"/>
              <a:t>[3] </a:t>
            </a:r>
            <a:r>
              <a:rPr lang="ru-RU" sz="1800" b="1" u="sng" dirty="0" smtClean="0"/>
              <a:t>отрицание демократии и прав человека</a:t>
            </a:r>
            <a:r>
              <a:rPr lang="ru-RU" sz="1800" b="1" dirty="0" smtClean="0"/>
              <a:t>; </a:t>
            </a:r>
          </a:p>
          <a:p>
            <a:pPr>
              <a:buNone/>
            </a:pPr>
            <a:r>
              <a:rPr lang="ru-RU" sz="1800" b="1" dirty="0" smtClean="0"/>
              <a:t>[4] насаждение режима, основанного на принципах </a:t>
            </a:r>
            <a:r>
              <a:rPr lang="ru-RU" sz="1800" b="1" u="sng" dirty="0" smtClean="0"/>
              <a:t>тоталитарно-корпоративной</a:t>
            </a:r>
            <a:r>
              <a:rPr lang="ru-RU" sz="1800" b="1" dirty="0" smtClean="0"/>
              <a:t> государственности, </a:t>
            </a:r>
            <a:r>
              <a:rPr lang="ru-RU" sz="1800" b="1" dirty="0" err="1" smtClean="0"/>
              <a:t>однопартийности</a:t>
            </a:r>
            <a:r>
              <a:rPr lang="ru-RU" sz="1800" b="1" dirty="0" smtClean="0"/>
              <a:t> и вождизма; </a:t>
            </a:r>
          </a:p>
          <a:p>
            <a:pPr>
              <a:buNone/>
            </a:pPr>
            <a:r>
              <a:rPr lang="ru-RU" sz="1800" b="1" dirty="0" smtClean="0"/>
              <a:t>[5] </a:t>
            </a:r>
            <a:r>
              <a:rPr lang="ru-RU" sz="1800" b="1" u="sng" dirty="0" smtClean="0"/>
              <a:t>утверждение насилия и террора </a:t>
            </a:r>
            <a:r>
              <a:rPr lang="ru-RU" sz="1800" b="1" dirty="0" smtClean="0"/>
              <a:t>в целях подавления политического противника и любых форм инакомыслия; </a:t>
            </a:r>
          </a:p>
          <a:p>
            <a:pPr>
              <a:buNone/>
            </a:pPr>
            <a:r>
              <a:rPr lang="ru-RU" sz="1800" b="1" dirty="0" smtClean="0"/>
              <a:t>[</a:t>
            </a:r>
            <a:r>
              <a:rPr lang="ru-RU" sz="1800" b="1" u="sng" dirty="0" smtClean="0"/>
              <a:t>6] милитаризация </a:t>
            </a:r>
            <a:r>
              <a:rPr lang="ru-RU" sz="1800" b="1" dirty="0" smtClean="0"/>
              <a:t>общества, создание военизированных формирований и оправдание </a:t>
            </a:r>
            <a:r>
              <a:rPr lang="ru-RU" sz="1800" b="1" u="sng" dirty="0" smtClean="0"/>
              <a:t>войны как средства решения </a:t>
            </a:r>
            <a:r>
              <a:rPr lang="ru-RU" sz="1800" b="1" dirty="0" smtClean="0"/>
              <a:t>межгосударственных проблем.</a:t>
            </a:r>
            <a:endParaRPr lang="ru-RU" sz="1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53BA4-E9FD-4831-8BF7-0B6288A4462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2303</TotalTime>
  <Words>435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Антропогенез </vt:lpstr>
      <vt:lpstr>Слайд 2</vt:lpstr>
      <vt:lpstr>Слайд 3</vt:lpstr>
      <vt:lpstr>Слайд 4</vt:lpstr>
      <vt:lpstr>Слайд 5</vt:lpstr>
      <vt:lpstr>Слайд 6</vt:lpstr>
      <vt:lpstr>  29.10.2007 В городе Берген-Бельсен (Bergen-Belsen) на севере Германии открылся музей Холокоста.   С 1943 года и до конца Второй мировой войны здесь находился концентрационный лагерь для евреев, цыган и гомосексуалистов</vt:lpstr>
      <vt:lpstr>Слайд 8</vt:lpstr>
      <vt:lpstr>Фашизм</vt:lpstr>
      <vt:lpstr>Нацизм (от названия фашистской Национал-социалистской партии Германии (нацистской) - одно из названий германского фашизма </vt:lpstr>
      <vt:lpstr>Шовини́зм</vt:lpstr>
      <vt:lpstr>Слайд 12</vt:lpstr>
      <vt:lpstr>Слайд 13</vt:lpstr>
      <vt:lpstr>Национали́зм</vt:lpstr>
      <vt:lpstr>Что такое расизм? </vt:lpstr>
      <vt:lpstr>Обама прибыл в бункер Каддафи, какие расы встретились? </vt:lpstr>
      <vt:lpstr>Спасибо за внимание)))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210</cp:revision>
  <dcterms:created xsi:type="dcterms:W3CDTF">2008-01-18T06:02:42Z</dcterms:created>
  <dcterms:modified xsi:type="dcterms:W3CDTF">2013-08-24T14:47:06Z</dcterms:modified>
</cp:coreProperties>
</file>