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21"/>
  </p:notesMasterIdLst>
  <p:sldIdLst>
    <p:sldId id="256" r:id="rId2"/>
    <p:sldId id="323" r:id="rId3"/>
    <p:sldId id="297" r:id="rId4"/>
    <p:sldId id="334" r:id="rId5"/>
    <p:sldId id="273" r:id="rId6"/>
    <p:sldId id="274" r:id="rId7"/>
    <p:sldId id="275" r:id="rId8"/>
    <p:sldId id="299" r:id="rId9"/>
    <p:sldId id="300" r:id="rId10"/>
    <p:sldId id="298" r:id="rId11"/>
    <p:sldId id="335" r:id="rId12"/>
    <p:sldId id="276" r:id="rId13"/>
    <p:sldId id="277" r:id="rId14"/>
    <p:sldId id="278" r:id="rId15"/>
    <p:sldId id="279" r:id="rId16"/>
    <p:sldId id="336" r:id="rId17"/>
    <p:sldId id="337" r:id="rId18"/>
    <p:sldId id="338" r:id="rId19"/>
    <p:sldId id="33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D03"/>
    <a:srgbClr val="000000"/>
    <a:srgbClr val="FFFF00"/>
    <a:srgbClr val="FFFF66"/>
    <a:srgbClr val="003300"/>
    <a:srgbClr val="006600"/>
    <a:srgbClr val="282A76"/>
    <a:srgbClr val="00FF00"/>
    <a:srgbClr val="CC9900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0" autoAdjust="0"/>
    <p:restoredTop sz="94660"/>
  </p:normalViewPr>
  <p:slideViewPr>
    <p:cSldViewPr>
      <p:cViewPr varScale="1">
        <p:scale>
          <a:sx n="83" d="100"/>
          <a:sy n="83" d="100"/>
        </p:scale>
        <p:origin x="-15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4DB99E5-8FE1-4E3A-A113-A9D46CED0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EA10375-B05A-4CD0-BF1B-23AAB910D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026B0-4581-47B9-948B-D5B98DCCA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41206BA-3F2E-46A0-827A-72EF5378E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53BA4-E9FD-4831-8BF7-0B6288A44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49D8DD-0E96-4A51-8777-AD790BCBC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D9815-8E7D-4EB9-A63D-8F74999FD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5AC70-473B-4B1F-9959-5000B472E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AD81D-74F9-4AAF-B596-CA6941E57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9918-287C-4FBE-9252-0F61B1A0C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8B3EB-AA60-4CC2-A9F0-296ABD87F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475981-8A1F-4657-BDBA-607A3465E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664ACA7-5D42-486F-A812-8A6DA1E5C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82" r:id="rId2"/>
    <p:sldLayoutId id="2147483890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91" r:id="rId9"/>
    <p:sldLayoutId id="2147483888" r:id="rId10"/>
    <p:sldLayoutId id="214748389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0%BD%D1%82%D0%B8%D1%81%D0%B5%D0%BC%D0%B8%D1%82%D0%B8%D0%B7%D0%BC" TargetMode="External"/><Relationship Id="rId3" Type="http://schemas.openxmlformats.org/officeDocument/2006/relationships/hyperlink" Target="http://ru.wikipedia.org/wiki/%D0%9D%D0%B0%D1%86%D0%B8%D0%BE%D0%BD%D0%B0%D0%BB-%D1%81%D0%BE%D1%86%D0%B8%D0%B0%D0%BB%D0%B8%D0%B7%D0%BC" TargetMode="External"/><Relationship Id="rId7" Type="http://schemas.openxmlformats.org/officeDocument/2006/relationships/hyperlink" Target="http://ru.wikipedia.org/wiki/%D0%A8%D0%BE%D0%B2%D0%B8%D0%BD%D0%B8%D0%B7%D0%BC" TargetMode="External"/><Relationship Id="rId2" Type="http://schemas.openxmlformats.org/officeDocument/2006/relationships/hyperlink" Target="http://ru.wikipedia.org/wiki/%D0%90%D0%BD%D1%82%D1%80%D0%BE%D0%BF%D0%BE%D0%BB%D0%BE%D0%B3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0%D0%B0%D1%81%D0%B8%D0%B7%D0%BC" TargetMode="External"/><Relationship Id="rId5" Type="http://schemas.openxmlformats.org/officeDocument/2006/relationships/hyperlink" Target="http://ru.wikipedia.org/wiki/%D0%A1%D0%A8%D0%90" TargetMode="External"/><Relationship Id="rId10" Type="http://schemas.openxmlformats.org/officeDocument/2006/relationships/hyperlink" Target="http://ru.wikipedia.org/wiki/%D0%90%D0%BB%D0%B5%D0%BA%D1%81%D0%B5%D0%B5%D0%B2,_%D0%92%D0%B0%D0%BB%D0%B5%D1%80%D0%B8%D0%B9_%D0%9F%D0%B0%D0%B2%D0%BB%D0%BE%D0%B2%D0%B8%D1%87" TargetMode="External"/><Relationship Id="rId4" Type="http://schemas.openxmlformats.org/officeDocument/2006/relationships/hyperlink" Target="http://ru.wikipedia.org/wiki/%D0%93%D0%B5%D1%80%D0%BC%D0%B0%D0%BD%D0%B8%D1%8F" TargetMode="External"/><Relationship Id="rId9" Type="http://schemas.openxmlformats.org/officeDocument/2006/relationships/hyperlink" Target="http://ru.wikipedia.org/wiki/%D0%91%D1%83%D0%BD%D0%B0%D0%BA,_%D0%92%D0%B8%D0%BA%D1%82%D0%BE%D1%80_%D0%92%D0%B0%D0%BB%D0%B5%D1%80%D0%B8%D0%B0%D0%BD%D0%BE%D0%B2%D0%B8%D1%87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D%D0%B5%D0%B4%D0%BE%D1%87%D0%B5%D0%BB%D0%BE%D0%B2%D0%B5%D0%B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0%BE%D0%B1%D0%B8%D0%BD%D0%BE,_%D0%96%D0%BE%D0%B7%D0%B5%D1%84_%D0%90%D1%80%D1%82%D1%8E%D1%80_%D0%B4%D0%B5" TargetMode="External"/><Relationship Id="rId2" Type="http://schemas.openxmlformats.org/officeDocument/2006/relationships/hyperlink" Target="http://ru.wikipedia.org/wiki/%D0%9D%D0%BE%D1%80%D0%B4%D0%B8%D0%B7%D0%B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ru.wikipedia.org/w/index.php?title=%D0%9E%D0%BF%D1%8B%D1%82_%D0%BE_%D0%BD%D0%B5%D1%80%D0%B0%D0%B2%D0%B5%D0%BD%D1%81%D1%82%D0%B2%D0%B5_%D1%87%D0%B5%D0%BB%D0%BE%D0%B2%D0%B5%D1%87%D0%B5%D1%81%D0%BA%D0%B8%D1%85_%D1%80%D0%B0%D1%81&amp;action=edit&amp;redlink=1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ru.wikipedia.org/wiki/%D0%90%D0%BD%D1%82%D0%B8%D1%81%D0%B5%D0%BC%D0%B8%D1%82%D0%B8%D0%B7%D0%B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D%D0%B8%D0%BB%D0%BE%D1%82%D1%8B" TargetMode="External"/><Relationship Id="rId2" Type="http://schemas.openxmlformats.org/officeDocument/2006/relationships/hyperlink" Target="http://ru.wikipedia.org/wiki/%D0%AD%D1%81%D0%BA%D0%B8%D0%BC%D0%BE%D1%81%D1%8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/index.php?title=%D0%A0%D0%B0%D1%81%D0%BE%D0%B2%D0%B0%D1%8F_%D0%B1%D0%B8%D0%BE%D1%85%D0%B8%D0%BC%D1%8F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8%D1%82%D0%BE%D1%85%D0%BE%D0%BD%D0%B4%D1%80%D0%B8%D1%8F" TargetMode="External"/><Relationship Id="rId2" Type="http://schemas.openxmlformats.org/officeDocument/2006/relationships/hyperlink" Target="http://ru.wikipedia.org/wiki/%D0%9C%D0%B8%D0%B3%D1%80%D0%B0%D1%86%D0%B8%D1%8F_%D0%B6%D0%B8%D0%B2%D0%BE%D1%82%D0%BD%D1%8B%D1%8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ru.wikipedia.org/wiki/%D0%94%D0%9D%D0%9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533400"/>
            <a:ext cx="6972102" cy="168115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latin typeface="Calibri" pitchFamily="34" charset="0"/>
              </a:rPr>
              <a:t>Антропогенез</a:t>
            </a:r>
            <a:r>
              <a:rPr lang="ru-RU" dirty="0" smtClean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2428875"/>
            <a:ext cx="8286750" cy="2428875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chemeClr val="bg2">
                    <a:lumMod val="90000"/>
                  </a:schemeClr>
                </a:solidFill>
                <a:latin typeface="Calibri" pitchFamily="34" charset="0"/>
              </a:rPr>
              <a:t>Расы. Расизм</a:t>
            </a:r>
          </a:p>
          <a:p>
            <a:pPr eaLnBrk="1" hangingPunct="1"/>
            <a:r>
              <a:rPr lang="ru-RU" sz="4000" b="1" dirty="0" smtClean="0">
                <a:solidFill>
                  <a:schemeClr val="bg2">
                    <a:lumMod val="90000"/>
                  </a:schemeClr>
                </a:solidFill>
                <a:latin typeface="Calibri" pitchFamily="34" charset="0"/>
              </a:rPr>
              <a:t>Часть 9 </a:t>
            </a:r>
          </a:p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  <a:p>
            <a:pPr eaLnBrk="1" hangingPunct="1"/>
            <a:r>
              <a:rPr lang="ru-RU" sz="2000" dirty="0" smtClean="0"/>
              <a:t>Автор: Першина О. В.</a:t>
            </a:r>
          </a:p>
          <a:p>
            <a:pPr eaLnBrk="1" hangingPunct="1"/>
            <a:r>
              <a:rPr lang="ru-RU" sz="2000" dirty="0" smtClean="0"/>
              <a:t>Учитель биологии </a:t>
            </a:r>
          </a:p>
          <a:p>
            <a:pPr eaLnBrk="1" hangingPunct="1"/>
            <a:r>
              <a:rPr lang="ru-RU" sz="2000" dirty="0" smtClean="0"/>
              <a:t>ГОУ СОШ №405</a:t>
            </a:r>
          </a:p>
          <a:p>
            <a:pPr eaLnBrk="1" hangingPunct="1"/>
            <a:r>
              <a:rPr lang="ru-RU" sz="2000" dirty="0" smtClean="0"/>
              <a:t>Москва</a:t>
            </a:r>
          </a:p>
          <a:p>
            <a:pPr eaLnBrk="1" hangingPunct="1"/>
            <a:endParaRPr lang="ru-RU" sz="4000" dirty="0" smtClean="0"/>
          </a:p>
          <a:p>
            <a:pPr eaLnBrk="1" hangingPunct="1"/>
            <a:endParaRPr lang="ru-RU" sz="4000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78311C-3DE2-4D2D-A701-220B07D2D525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47625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6"/>
            <a:ext cx="5143536" cy="296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929190" y="214291"/>
            <a:ext cx="421481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66"/>
                </a:solidFill>
              </a:rPr>
              <a:t>Переселения народов меняют «антропологический облик» </a:t>
            </a:r>
          </a:p>
          <a:p>
            <a:r>
              <a:rPr lang="ru-RU" b="1" dirty="0" smtClean="0">
                <a:solidFill>
                  <a:srgbClr val="FFFF66"/>
                </a:solidFill>
              </a:rPr>
              <a:t>планеты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/>
              <a:t>На рисунке А границы</a:t>
            </a:r>
          </a:p>
          <a:p>
            <a:r>
              <a:rPr lang="ru-RU" sz="2200" b="1" dirty="0" smtClean="0"/>
              <a:t> ареалов больших рас на период конца </a:t>
            </a:r>
            <a:r>
              <a:rPr lang="ru-RU" sz="2200" b="1" dirty="0" smtClean="0">
                <a:solidFill>
                  <a:srgbClr val="FFFF00"/>
                </a:solidFill>
              </a:rPr>
              <a:t>XV </a:t>
            </a:r>
            <a:r>
              <a:rPr lang="ru-RU" sz="2200" b="1" dirty="0" smtClean="0"/>
              <a:t>в. н.э. </a:t>
            </a:r>
          </a:p>
          <a:p>
            <a:endParaRPr lang="ru-RU" sz="2200" b="1" dirty="0" smtClean="0"/>
          </a:p>
          <a:p>
            <a:r>
              <a:rPr lang="ru-RU" sz="2200" b="1" dirty="0" smtClean="0"/>
              <a:t>На рисунке Б – примерные границы распространения больших рас в </a:t>
            </a:r>
            <a:r>
              <a:rPr lang="ru-RU" sz="2200" b="1" dirty="0" smtClean="0">
                <a:solidFill>
                  <a:srgbClr val="FFFF00"/>
                </a:solidFill>
              </a:rPr>
              <a:t>XX</a:t>
            </a:r>
            <a:r>
              <a:rPr lang="ru-RU" sz="2200" b="1" dirty="0" smtClean="0"/>
              <a:t> в.: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   1 – монголоиды;</a:t>
            </a:r>
            <a:br>
              <a:rPr lang="ru-RU" sz="2400" b="1" dirty="0" smtClean="0"/>
            </a:br>
            <a:r>
              <a:rPr lang="ru-RU" sz="2400" b="1" dirty="0" smtClean="0"/>
              <a:t>  2 – европеоиды (</a:t>
            </a:r>
            <a:r>
              <a:rPr lang="ru-RU" sz="2000" b="1" dirty="0" err="1" smtClean="0"/>
              <a:t>кавказоиды</a:t>
            </a:r>
            <a:r>
              <a:rPr lang="ru-RU" sz="2000" b="1" dirty="0" smtClean="0"/>
              <a:t>);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   3 – </a:t>
            </a:r>
            <a:r>
              <a:rPr lang="ru-RU" sz="2400" b="1" dirty="0" err="1" smtClean="0"/>
              <a:t>капоиды</a:t>
            </a:r>
            <a:r>
              <a:rPr lang="ru-RU" sz="2400" b="1" dirty="0" smtClean="0"/>
              <a:t> (бушмены);</a:t>
            </a:r>
            <a:br>
              <a:rPr lang="ru-RU" sz="2400" b="1" dirty="0" smtClean="0"/>
            </a:br>
            <a:r>
              <a:rPr lang="ru-RU" sz="2400" b="1" dirty="0" smtClean="0"/>
              <a:t>    4 – </a:t>
            </a:r>
            <a:r>
              <a:rPr lang="ru-RU" sz="2400" b="1" dirty="0" err="1" smtClean="0"/>
              <a:t>конгоиды</a:t>
            </a:r>
            <a:r>
              <a:rPr lang="ru-RU" sz="2400" b="1" dirty="0" smtClean="0"/>
              <a:t>;</a:t>
            </a:r>
            <a:br>
              <a:rPr lang="ru-RU" sz="2400" b="1" dirty="0" smtClean="0"/>
            </a:br>
            <a:r>
              <a:rPr lang="ru-RU" sz="2400" b="1" dirty="0" smtClean="0"/>
              <a:t>    5 – </a:t>
            </a:r>
            <a:r>
              <a:rPr lang="ru-RU" sz="2400" b="1" dirty="0" err="1" smtClean="0"/>
              <a:t>австралоиды</a:t>
            </a:r>
            <a:r>
              <a:rPr lang="ru-RU" sz="2400" b="1" dirty="0" smtClean="0"/>
              <a:t>;</a:t>
            </a:r>
            <a:br>
              <a:rPr lang="ru-RU" sz="2400" b="1" dirty="0" smtClean="0"/>
            </a:br>
            <a:r>
              <a:rPr lang="ru-RU" sz="2400" b="1" dirty="0" smtClean="0"/>
              <a:t>    6 – смешанное население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dirty="0" smtClean="0"/>
              <a:t>Использована классификация К. Куна (</a:t>
            </a:r>
            <a:r>
              <a:rPr lang="ru-RU" sz="1100" dirty="0" err="1" smtClean="0"/>
              <a:t>Coon</a:t>
            </a:r>
            <a:r>
              <a:rPr lang="ru-RU" sz="1100" dirty="0" smtClean="0"/>
              <a:t> C.S., 1965) (по: </a:t>
            </a:r>
            <a:r>
              <a:rPr lang="ru-RU" sz="1100" dirty="0" err="1" smtClean="0"/>
              <a:t>Хрисанфова</a:t>
            </a:r>
            <a:r>
              <a:rPr lang="ru-RU" sz="1100" dirty="0" smtClean="0"/>
              <a:t> Е.Н., Перевозчиков И.В., 1999. C. 287-288)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4"/>
            <a:ext cx="8258204" cy="389414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В чем Сходство и различия рас?</a:t>
            </a:r>
            <a:br>
              <a:rPr lang="ru-RU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Каковы причины возникновения рас?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11144296" y="5143512"/>
            <a:ext cx="142876" cy="13128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750871"/>
          </a:xfrm>
        </p:spPr>
        <p:txBody>
          <a:bodyPr/>
          <a:lstStyle/>
          <a:p>
            <a:pPr algn="ctr"/>
            <a:r>
              <a:rPr lang="ru-RU" sz="4000" i="1" dirty="0" err="1" smtClean="0"/>
              <a:t>Расове́дение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4846638"/>
          </a:xfrm>
        </p:spPr>
        <p:txBody>
          <a:bodyPr/>
          <a:lstStyle/>
          <a:p>
            <a:r>
              <a:rPr lang="ru-RU" sz="2000" b="1" i="1" dirty="0" err="1" smtClean="0"/>
              <a:t>Расове́дение</a:t>
            </a:r>
            <a:r>
              <a:rPr lang="ru-RU" sz="2000" b="1" dirty="0" smtClean="0"/>
              <a:t> — раздел </a:t>
            </a:r>
            <a:r>
              <a:rPr lang="ru-RU" sz="2000" b="1" dirty="0" smtClean="0">
                <a:hlinkClick r:id="rId2" tooltip="Антропология"/>
              </a:rPr>
              <a:t>антропологии</a:t>
            </a:r>
            <a:r>
              <a:rPr lang="ru-RU" sz="2000" b="1" dirty="0" smtClean="0"/>
              <a:t>, изучающий человеческие расы.</a:t>
            </a:r>
          </a:p>
          <a:p>
            <a:r>
              <a:rPr lang="ru-RU" sz="2000" b="1" dirty="0" smtClean="0"/>
              <a:t>Расоведение изучает классификацию рас, историю их формирования и такие факторы их возникновения, как селективные процессы, изоляция, смешение и миграции, влияние климатических условий и вообще географической среды на расовые признаки.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Расоведение получило особенное распространение в </a:t>
            </a:r>
            <a:r>
              <a:rPr lang="ru-RU" sz="2000" b="1" dirty="0" smtClean="0">
                <a:hlinkClick r:id="rId3" tooltip="Национал-социализм"/>
              </a:rPr>
              <a:t>национал-социалистической</a:t>
            </a:r>
            <a:r>
              <a:rPr lang="ru-RU" sz="2000" b="1" dirty="0" smtClean="0"/>
              <a:t> </a:t>
            </a:r>
            <a:r>
              <a:rPr lang="ru-RU" sz="2000" b="1" dirty="0" smtClean="0">
                <a:hlinkClick r:id="rId4" tooltip="Германия"/>
              </a:rPr>
              <a:t>Германии</a:t>
            </a:r>
            <a:r>
              <a:rPr lang="ru-RU" sz="2000" b="1" dirty="0" smtClean="0"/>
              <a:t> и др. западноевропейских странах, а также ранее в </a:t>
            </a:r>
            <a:r>
              <a:rPr lang="ru-RU" sz="2000" b="1" dirty="0" smtClean="0">
                <a:hlinkClick r:id="rId5" tooltip="США"/>
              </a:rPr>
              <a:t>США</a:t>
            </a:r>
            <a:r>
              <a:rPr lang="ru-RU" sz="2000" b="1" dirty="0" smtClean="0"/>
              <a:t>, где служило обоснованием </a:t>
            </a:r>
            <a:r>
              <a:rPr lang="ru-RU" sz="2000" b="1" dirty="0" err="1" smtClean="0"/>
              <a:t>институционализированного</a:t>
            </a:r>
            <a:r>
              <a:rPr lang="ru-RU" sz="2000" b="1" dirty="0" smtClean="0"/>
              <a:t> </a:t>
            </a:r>
            <a:r>
              <a:rPr lang="ru-RU" sz="2000" b="1" dirty="0" smtClean="0">
                <a:hlinkClick r:id="rId6" tooltip="Расизм"/>
              </a:rPr>
              <a:t>расизма</a:t>
            </a:r>
            <a:r>
              <a:rPr lang="ru-RU" sz="2000" b="1" dirty="0" smtClean="0"/>
              <a:t>, </a:t>
            </a:r>
            <a:r>
              <a:rPr lang="ru-RU" sz="2000" b="1" dirty="0" smtClean="0">
                <a:hlinkClick r:id="rId7" tooltip="Шовинизм"/>
              </a:rPr>
              <a:t>шовинизма</a:t>
            </a:r>
            <a:r>
              <a:rPr lang="ru-RU" sz="2000" b="1" dirty="0" smtClean="0"/>
              <a:t> и </a:t>
            </a:r>
            <a:r>
              <a:rPr lang="ru-RU" sz="2000" b="1" dirty="0" smtClean="0">
                <a:hlinkClick r:id="rId8" tooltip="Антисемитизм"/>
              </a:rPr>
              <a:t>антисемитизма</a:t>
            </a:r>
            <a:r>
              <a:rPr lang="ru-RU" sz="2000" b="1" dirty="0" smtClean="0"/>
              <a:t>. </a:t>
            </a:r>
          </a:p>
          <a:p>
            <a:pPr>
              <a:buNone/>
            </a:pPr>
            <a:endParaRPr lang="ru-RU" sz="2000" b="1" dirty="0" smtClean="0"/>
          </a:p>
          <a:p>
            <a:r>
              <a:rPr lang="ru-RU" sz="2000" b="1" dirty="0" smtClean="0"/>
              <a:t>Велик вклад в расоведение советских учёных </a:t>
            </a:r>
          </a:p>
          <a:p>
            <a:pPr>
              <a:buNone/>
            </a:pPr>
            <a:r>
              <a:rPr lang="ru-RU" sz="2000" b="1" dirty="0" smtClean="0"/>
              <a:t>    таких, как </a:t>
            </a:r>
            <a:r>
              <a:rPr lang="ru-RU" sz="2000" b="1" dirty="0" smtClean="0">
                <a:hlinkClick r:id="rId9" tooltip="Бунак, Виктор Валерианович"/>
              </a:rPr>
              <a:t>В. В. </a:t>
            </a:r>
            <a:r>
              <a:rPr lang="ru-RU" sz="2000" b="1" dirty="0" err="1" smtClean="0">
                <a:hlinkClick r:id="rId9" tooltip="Бунак, Виктор Валерианович"/>
              </a:rPr>
              <a:t>Бунак</a:t>
            </a:r>
            <a:r>
              <a:rPr lang="ru-RU" sz="2000" b="1" dirty="0" smtClean="0"/>
              <a:t>, </a:t>
            </a:r>
            <a:r>
              <a:rPr lang="ru-RU" sz="2000" b="1" dirty="0" smtClean="0">
                <a:hlinkClick r:id="rId10" tooltip="Алексеев, Валерий Павлович"/>
              </a:rPr>
              <a:t>В. П. Алексеев</a:t>
            </a:r>
            <a:r>
              <a:rPr lang="ru-RU" sz="2000" b="1" dirty="0" smtClean="0"/>
              <a:t> и др.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4651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err="1" smtClean="0"/>
              <a:t>Раси́зм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8786874" cy="5670569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b="1" dirty="0" err="1" smtClean="0">
                <a:solidFill>
                  <a:srgbClr val="FFFF66"/>
                </a:solidFill>
              </a:rPr>
              <a:t>Раси́зм</a:t>
            </a:r>
            <a:r>
              <a:rPr lang="ru-RU" sz="2000" b="1" dirty="0" smtClean="0"/>
              <a:t> — совокупность воззрений, в основе которых лежат положения о физической и умственной </a:t>
            </a:r>
            <a:r>
              <a:rPr lang="ru-RU" sz="2000" b="1" dirty="0" smtClean="0">
                <a:solidFill>
                  <a:srgbClr val="FFFF00"/>
                </a:solidFill>
              </a:rPr>
              <a:t>неравноценности</a:t>
            </a:r>
            <a:r>
              <a:rPr lang="ru-RU" sz="2000" b="1" dirty="0" smtClean="0"/>
              <a:t> человеческих рас и </a:t>
            </a:r>
            <a:r>
              <a:rPr lang="ru-RU" sz="2000" b="1" u="sng" dirty="0" smtClean="0"/>
              <a:t>о решающем влиянии расовых различий на историю и культуру.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/>
              <a:t>Существует и несколько более широкое определение расизма. Так, в энциклопедии </a:t>
            </a:r>
            <a:r>
              <a:rPr lang="ru-RU" sz="2000" b="1" dirty="0" err="1" smtClean="0"/>
              <a:t>Britannica</a:t>
            </a:r>
            <a:r>
              <a:rPr lang="ru-RU" sz="2000" b="1" dirty="0" smtClean="0"/>
              <a:t> указывается, что расистским является убеждение в том, что расовые признаки имеют решающее влияние на способности, интеллект, нравственность, поведенческие </a:t>
            </a:r>
            <a:r>
              <a:rPr lang="ru-RU" sz="2000" b="1" u="sng" dirty="0" smtClean="0"/>
              <a:t>особенности и черты характера </a:t>
            </a:r>
            <a:r>
              <a:rPr lang="ru-RU" sz="2000" b="1" u="sng" dirty="0" smtClean="0">
                <a:solidFill>
                  <a:srgbClr val="FFFF00"/>
                </a:solidFill>
              </a:rPr>
              <a:t>отдельной человеческой личности</a:t>
            </a:r>
            <a:r>
              <a:rPr lang="ru-RU" sz="2000" b="1" u="sng" dirty="0" smtClean="0"/>
              <a:t>, а не общества или общественной группы.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965185"/>
          </a:xfrm>
        </p:spPr>
        <p:txBody>
          <a:bodyPr/>
          <a:lstStyle/>
          <a:p>
            <a:pPr algn="ctr"/>
            <a:r>
              <a:rPr lang="ru-RU" sz="4000" dirty="0" smtClean="0"/>
              <a:t>Расизм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9725"/>
            <a:ext cx="8786874" cy="4846638"/>
          </a:xfrm>
        </p:spPr>
        <p:txBody>
          <a:bodyPr/>
          <a:lstStyle/>
          <a:p>
            <a:pPr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b="1" dirty="0" smtClean="0"/>
              <a:t>Расизм обязательно включает в себя идеи об </a:t>
            </a:r>
            <a:r>
              <a:rPr lang="ru-RU" sz="2800" b="1" dirty="0" smtClean="0">
                <a:hlinkClick r:id="rId2" tooltip="Недочеловек"/>
              </a:rPr>
              <a:t>изначальном разделении людей на высшие и низшие расы</a:t>
            </a:r>
            <a:r>
              <a:rPr lang="ru-RU" sz="2800" b="1" dirty="0" smtClean="0"/>
              <a:t>, 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b="1" dirty="0" smtClean="0"/>
              <a:t>из которых первые являются создателями цивилизации и призваны господствовать над вторыми.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679433"/>
          </a:xfrm>
        </p:spPr>
        <p:txBody>
          <a:bodyPr/>
          <a:lstStyle/>
          <a:p>
            <a:pPr algn="ctr"/>
            <a:r>
              <a:rPr lang="ru-RU" dirty="0" smtClean="0"/>
              <a:t>История расизма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8858312" cy="502762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/>
              <a:t>Представления об изначальном неравенстве различных рас появились достаточно давно. 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Так, ещё в XVI—XVII веках появилась гипотеза, возводящая происхождение негров к библейскому Хаму, проклятому его отцом Ноем, </a:t>
            </a: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что было оправданием обращения негров в рабство.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7239000" cy="8572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История </a:t>
            </a:r>
            <a:r>
              <a:rPr lang="ru-RU" dirty="0" err="1" smtClean="0"/>
              <a:t>расима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501090" cy="552769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b="1" dirty="0" smtClean="0"/>
              <a:t>Но основателем «научного расизма» (и в частности — </a:t>
            </a:r>
            <a:r>
              <a:rPr lang="ru-RU" sz="1800" b="1" dirty="0" err="1" smtClean="0">
                <a:hlinkClick r:id="rId2" tooltip="Нордизм"/>
              </a:rPr>
              <a:t>нордизма</a:t>
            </a:r>
            <a:r>
              <a:rPr lang="ru-RU" sz="1800" b="1" dirty="0" smtClean="0"/>
              <a:t>) принято считать французского историка                                                                     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b="1" dirty="0" err="1" smtClean="0">
                <a:hlinkClick r:id="rId3" tooltip="Гобино, Жозеф Артюр де"/>
              </a:rPr>
              <a:t>Жозефа</a:t>
            </a:r>
            <a:r>
              <a:rPr lang="ru-RU" sz="1800" b="1" dirty="0" smtClean="0">
                <a:hlinkClick r:id="rId3" tooltip="Гобино, Жозеф Артюр де"/>
              </a:rPr>
              <a:t> де </a:t>
            </a:r>
            <a:r>
              <a:rPr lang="ru-RU" sz="1800" b="1" dirty="0" err="1" smtClean="0">
                <a:hlinkClick r:id="rId3" tooltip="Гобино, Жозеф Артюр де"/>
              </a:rPr>
              <a:t>Гобино</a:t>
            </a:r>
            <a:r>
              <a:rPr lang="ru-RU" sz="1800" b="1" dirty="0" smtClean="0"/>
              <a:t>, предложившего в своём «</a:t>
            </a:r>
            <a:r>
              <a:rPr lang="ru-RU" sz="1800" b="1" dirty="0" smtClean="0">
                <a:hlinkClick r:id="rId4" tooltip="Опыт о неравенстве человеческих рас (страница отсутствует)"/>
              </a:rPr>
              <a:t>Опыте о неравенстве человеческих рас</a:t>
            </a:r>
            <a:r>
              <a:rPr lang="ru-RU" sz="1800" b="1" dirty="0" smtClean="0"/>
              <a:t>» (1853—1855 гг.) тезис о влиянии расовых составов рассматриваемых обществ на особенности их культур, социальных строев, экономических моделей, и в конечном итоге — на их </a:t>
            </a:r>
            <a:r>
              <a:rPr lang="ru-RU" sz="1800" b="1" dirty="0" err="1" smtClean="0"/>
              <a:t>цивилизационную</a:t>
            </a:r>
            <a:r>
              <a:rPr lang="ru-RU" sz="1800" b="1" dirty="0" smtClean="0"/>
              <a:t> успешность.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b="1" dirty="0" smtClean="0"/>
              <a:t> Нордическая раса, по мнению </a:t>
            </a:r>
            <a:r>
              <a:rPr lang="ru-RU" sz="1800" b="1" dirty="0" err="1" smtClean="0"/>
              <a:t>Гобино</a:t>
            </a:r>
            <a:r>
              <a:rPr lang="ru-RU" sz="1800" b="1" dirty="0" smtClean="0"/>
              <a:t>, на протяжении истории проявляла превосходство над другими в организации общества и культурном прогрессе.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8118" y="214290"/>
            <a:ext cx="1385882" cy="17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4"/>
            <a:ext cx="8329642" cy="546578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4000" dirty="0" smtClean="0"/>
              <a:t>Осуществление расистских теорий на практике порой находит своё выражение в политике расовой дискриминации.</a:t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4"/>
            <a:ext cx="8472518" cy="1608128"/>
          </a:xfrm>
        </p:spPr>
        <p:txBody>
          <a:bodyPr>
            <a:noAutofit/>
          </a:bodyPr>
          <a:lstStyle/>
          <a:p>
            <a:r>
              <a:rPr lang="ru-RU" sz="2000" dirty="0" smtClean="0"/>
              <a:t>Федерация футбола Малайзии принесла извинения лондонскому футбольному клубу "Челси" после жалобы британцев на антисемитизм по отношению к игроку команды, израильтянину </a:t>
            </a:r>
            <a:r>
              <a:rPr lang="ru-RU" sz="2000" dirty="0" err="1" smtClean="0"/>
              <a:t>Йосси</a:t>
            </a:r>
            <a:r>
              <a:rPr lang="ru-RU" sz="2000" dirty="0" smtClean="0"/>
              <a:t> </a:t>
            </a:r>
            <a:r>
              <a:rPr lang="ru-RU" sz="2000" dirty="0" err="1" smtClean="0"/>
              <a:t>Бенаюну</a:t>
            </a:r>
            <a:r>
              <a:rPr lang="ru-RU" sz="2000" dirty="0" smtClean="0"/>
              <a:t> (крайний слева)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285992"/>
            <a:ext cx="542928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8223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Расовый антисемитизм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5099065"/>
          </a:xfrm>
        </p:spPr>
        <p:txBody>
          <a:bodyPr/>
          <a:lstStyle/>
          <a:p>
            <a:r>
              <a:rPr lang="ru-RU" dirty="0" smtClean="0"/>
              <a:t>Расовый антисемитизм — </a:t>
            </a:r>
          </a:p>
          <a:p>
            <a:pPr>
              <a:buNone/>
            </a:pPr>
            <a:r>
              <a:rPr lang="ru-RU" dirty="0" smtClean="0"/>
              <a:t>   вариант </a:t>
            </a:r>
            <a:r>
              <a:rPr lang="ru-RU" dirty="0" smtClean="0">
                <a:hlinkClick r:id="rId2" tooltip="Антисемитизм"/>
              </a:rPr>
              <a:t>антисемитизма</a:t>
            </a:r>
            <a:r>
              <a:rPr lang="ru-RU" dirty="0" smtClean="0"/>
              <a:t>, который рассматривает евреев в качестве прирождённых носителей неких биологически ущербных признаков, а потому не только не признаёт за ассимилированными евреями права на существование, но и считает их наиболее опасными, так как они вносят «порчу» в здоровое тело нации и пытаются тайно захватить власть над ней.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285860"/>
            <a:ext cx="1871654" cy="169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13751" t="1"/>
          <a:stretch>
            <a:fillRect/>
          </a:stretch>
        </p:blipFill>
        <p:spPr bwMode="auto">
          <a:xfrm>
            <a:off x="7500958" y="5500702"/>
            <a:ext cx="1357322" cy="118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Монголоиды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Лапландский тип (саамы)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786" t="1506" r="20714"/>
          <a:stretch>
            <a:fillRect/>
          </a:stretch>
        </p:blipFill>
        <p:spPr bwMode="auto">
          <a:xfrm>
            <a:off x="5214942" y="1643050"/>
            <a:ext cx="3500462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3286148" cy="437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714480" y="6429396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http://www.yenyey.narod.ru/antropologiya/mongoloid</a:t>
            </a:r>
            <a:endParaRPr lang="ru-RU" sz="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0244"/>
            <a:ext cx="7000924" cy="651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4"/>
            <a:ext cx="8686800" cy="696597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Назовите основные расы человека?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7696200" y="5000635"/>
            <a:ext cx="1019204" cy="14557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4"/>
            <a:ext cx="8401080" cy="57515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Расовые различия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* люди всех рас Принадлежат к виду </a:t>
            </a:r>
            <a:r>
              <a:rPr lang="ru-RU" sz="1800" dirty="0" err="1" smtClean="0"/>
              <a:t>Homo</a:t>
            </a:r>
            <a:r>
              <a:rPr lang="ru-RU" sz="1800" dirty="0" smtClean="0"/>
              <a:t> </a:t>
            </a:r>
            <a:r>
              <a:rPr lang="ru-RU" sz="1800" dirty="0" err="1" smtClean="0"/>
              <a:t>sapiens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*  </a:t>
            </a:r>
            <a:r>
              <a:rPr lang="ru-RU" sz="2000" dirty="0" smtClean="0">
                <a:solidFill>
                  <a:srgbClr val="FFFF00"/>
                </a:solidFill>
              </a:rPr>
              <a:t>люди каждой расы способны освоить все                           .   достижения культуры.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* Наиболее архаичными </a:t>
            </a:r>
            <a:r>
              <a:rPr lang="ru-RU" sz="1400" dirty="0" smtClean="0"/>
              <a:t>(сохраняющими древние признаки .                          .     морфологии)</a:t>
            </a:r>
            <a:r>
              <a:rPr lang="ru-RU" sz="1800" dirty="0" smtClean="0"/>
              <a:t> являются </a:t>
            </a:r>
            <a:r>
              <a:rPr lang="ru-RU" sz="1800" dirty="0" err="1" smtClean="0"/>
              <a:t>австралоиды</a:t>
            </a:r>
            <a:r>
              <a:rPr lang="ru-RU" sz="1800" dirty="0" smtClean="0"/>
              <a:t>. </a:t>
            </a:r>
            <a:br>
              <a:rPr lang="ru-RU" sz="1800" dirty="0" smtClean="0"/>
            </a:br>
            <a:r>
              <a:rPr lang="ru-RU" sz="1800" dirty="0" smtClean="0"/>
              <a:t>* Каждая раса по-своему лучше приспособлена для                .   выживания в конкретных условиях: </a:t>
            </a:r>
            <a:r>
              <a:rPr lang="ru-RU" sz="1800" u="sng" dirty="0" smtClean="0">
                <a:hlinkClick r:id="rId2" tooltip="Эскимосы"/>
              </a:rPr>
              <a:t>эскимосы</a:t>
            </a:r>
            <a:r>
              <a:rPr lang="ru-RU" sz="1800" dirty="0" smtClean="0"/>
              <a:t> в .    .   .   арктических пустынях, а </a:t>
            </a:r>
            <a:r>
              <a:rPr lang="ru-RU" sz="1800" u="sng" dirty="0" smtClean="0">
                <a:hlinkClick r:id="rId3" tooltip="Нилоты"/>
              </a:rPr>
              <a:t>нилоты</a:t>
            </a:r>
            <a:r>
              <a:rPr lang="ru-RU" sz="1800" dirty="0" smtClean="0"/>
              <a:t> — в саваннах. *Однако в эпоху цивилизации такие возможности                 .  появляются у представителей всех рас. </a:t>
            </a:r>
            <a:br>
              <a:rPr lang="ru-RU" sz="1800" dirty="0" smtClean="0"/>
            </a:br>
            <a:r>
              <a:rPr lang="ru-RU" sz="1800" dirty="0" smtClean="0"/>
              <a:t>*</a:t>
            </a:r>
            <a:r>
              <a:rPr lang="ru-RU" sz="1800" u="sng" dirty="0" smtClean="0">
                <a:hlinkClick r:id="rId4" tooltip="Расовая биохимя (страница отсутствует)"/>
              </a:rPr>
              <a:t>расовая биохимия</a:t>
            </a:r>
            <a:r>
              <a:rPr lang="ru-RU" sz="1800" dirty="0" smtClean="0"/>
              <a:t> — есть определённые различия    .  в метаболизме представителей различных рас.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11072858" y="5929330"/>
            <a:ext cx="1000132" cy="527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675"/>
            <a:ext cx="892971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Гипотезы возникновения рас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286908" cy="5384817"/>
          </a:xfrm>
        </p:spPr>
        <p:txBody>
          <a:bodyPr/>
          <a:lstStyle/>
          <a:p>
            <a:r>
              <a:rPr lang="ru-RU" b="1" dirty="0" smtClean="0"/>
              <a:t>Существуют две гипотезы возникновения рас – </a:t>
            </a:r>
            <a:r>
              <a:rPr lang="ru-RU" b="1" dirty="0" smtClean="0">
                <a:solidFill>
                  <a:srgbClr val="FFFF66"/>
                </a:solidFill>
              </a:rPr>
              <a:t>гипотеза </a:t>
            </a:r>
            <a:r>
              <a:rPr lang="ru-RU" b="1" i="1" dirty="0" smtClean="0">
                <a:solidFill>
                  <a:srgbClr val="FFFF66"/>
                </a:solidFill>
              </a:rPr>
              <a:t>моногенизма</a:t>
            </a:r>
            <a:r>
              <a:rPr lang="ru-RU" b="1" dirty="0" smtClean="0"/>
              <a:t>, </a:t>
            </a:r>
          </a:p>
          <a:p>
            <a:pPr>
              <a:buNone/>
            </a:pPr>
            <a:r>
              <a:rPr lang="ru-RU" b="1" dirty="0" smtClean="0"/>
              <a:t>   и </a:t>
            </a:r>
            <a:r>
              <a:rPr lang="ru-RU" b="1" dirty="0" smtClean="0">
                <a:solidFill>
                  <a:srgbClr val="FFFF66"/>
                </a:solidFill>
              </a:rPr>
              <a:t>гипотеза </a:t>
            </a:r>
            <a:r>
              <a:rPr lang="ru-RU" b="1" i="1" dirty="0" smtClean="0">
                <a:solidFill>
                  <a:srgbClr val="FFFF66"/>
                </a:solidFill>
              </a:rPr>
              <a:t>полигенизма</a:t>
            </a:r>
          </a:p>
          <a:p>
            <a:pPr>
              <a:buNone/>
            </a:pPr>
            <a:endParaRPr lang="ru-RU" b="1" dirty="0" smtClean="0">
              <a:solidFill>
                <a:srgbClr val="FFFF66"/>
              </a:solidFill>
            </a:endParaRPr>
          </a:p>
          <a:p>
            <a:r>
              <a:rPr lang="ru-RU" b="1" dirty="0" smtClean="0"/>
              <a:t>Предполагается, что разделение </a:t>
            </a:r>
            <a:r>
              <a:rPr lang="ru-RU" b="1" u="sng" dirty="0" smtClean="0"/>
              <a:t>европеоидной и негроидной рас</a:t>
            </a:r>
          </a:p>
          <a:p>
            <a:pPr>
              <a:buNone/>
            </a:pPr>
            <a:r>
              <a:rPr lang="ru-RU" b="1" dirty="0" smtClean="0"/>
              <a:t>   произошло  40 тыс. л. н. 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Исследования классической антропологии показывают</a:t>
            </a: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ru-RU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что существует два ствола — </a:t>
            </a:r>
            <a:r>
              <a:rPr lang="ru-RU" b="1" i="1" dirty="0" smtClean="0">
                <a:solidFill>
                  <a:srgbClr val="FFFF66"/>
                </a:solidFill>
              </a:rPr>
              <a:t>восточный и западный</a:t>
            </a:r>
            <a:endParaRPr lang="ru-RU" b="1" dirty="0">
              <a:solidFill>
                <a:srgbClr val="FFFF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750871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Расселение рас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7"/>
            <a:ext cx="8715436" cy="257176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  Ранняя </a:t>
            </a:r>
            <a:r>
              <a:rPr lang="ru-RU" sz="2400" b="1" u="sng" dirty="0" smtClean="0">
                <a:hlinkClick r:id="rId2" tooltip="Миграция животных"/>
              </a:rPr>
              <a:t>миграция</a:t>
            </a:r>
            <a:r>
              <a:rPr lang="ru-RU" sz="2400" b="1" dirty="0" smtClean="0"/>
              <a:t> человечества по исследованиям </a:t>
            </a:r>
            <a:r>
              <a:rPr lang="ru-RU" sz="2400" b="1" u="sng" dirty="0" err="1" smtClean="0">
                <a:hlinkClick r:id="rId3" tooltip="Митохондрия"/>
              </a:rPr>
              <a:t>митохондриальных</a:t>
            </a:r>
            <a:r>
              <a:rPr lang="ru-RU" sz="2400" b="1" dirty="0" smtClean="0"/>
              <a:t> </a:t>
            </a:r>
            <a:r>
              <a:rPr lang="ru-RU" sz="2400" b="1" u="sng" dirty="0" smtClean="0">
                <a:hlinkClick r:id="rId4" tooltip="ДНК"/>
              </a:rPr>
              <a:t>ДНК</a:t>
            </a:r>
            <a:r>
              <a:rPr lang="ru-RU" sz="2400" b="1" dirty="0" smtClean="0"/>
              <a:t> </a:t>
            </a:r>
          </a:p>
          <a:p>
            <a:r>
              <a:rPr lang="ru-RU" sz="1400" b="1" dirty="0" smtClean="0"/>
              <a:t>(в тысячах лет до настоящего времени)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928802"/>
            <a:ext cx="6662754" cy="475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20675"/>
            <a:ext cx="8786874" cy="146525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Основные пути и даты расселения </a:t>
            </a:r>
            <a:r>
              <a:rPr lang="ru-RU" sz="2800" i="1" dirty="0" smtClean="0"/>
              <a:t>современного человека </a:t>
            </a:r>
            <a:br>
              <a:rPr lang="ru-RU" sz="2800" i="1" dirty="0" smtClean="0"/>
            </a:br>
            <a:r>
              <a:rPr lang="ru-RU" sz="2800" i="1" dirty="0" smtClean="0"/>
              <a:t>по земному шару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7143800" cy="471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http://venedia.ru/news/news/item/198-kollektsiya-istoricheskih-kart-doistoricheskiy-period.html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ВЕНЕДИЯ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Коллекция исторических карт - Доисторический период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dirty="0" smtClean="0"/>
              <a:t>Здесь собраны карты по доисторической эпохе развития человечества, когда оно только расселялось по земле.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2305</TotalTime>
  <Words>286</Words>
  <Application>Microsoft Office PowerPoint</Application>
  <PresentationFormat>Экран (4:3)</PresentationFormat>
  <Paragraphs>83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Антропогенез </vt:lpstr>
      <vt:lpstr>Монголоиды Лапландский тип (саамы) </vt:lpstr>
      <vt:lpstr>Слайд 3</vt:lpstr>
      <vt:lpstr> Назовите основные расы человека?      </vt:lpstr>
      <vt:lpstr>Расовые различия * люди всех рас Принадлежат к виду Homo sapiens. *  люди каждой расы способны освоить все                           .   достижения культуры. * Наиболее архаичными (сохраняющими древние признаки .                          .     морфологии) являются австралоиды.  * Каждая раса по-своему лучше приспособлена для                .   выживания в конкретных условиях: эскимосы в .    .   .   арктических пустынях, а нилоты — в саваннах. *Однако в эпоху цивилизации такие возможности                 .  появляются у представителей всех рас.  *расовая биохимия — есть определённые различия    .  в метаболизме представителей различных рас.</vt:lpstr>
      <vt:lpstr>Гипотезы возникновения рас </vt:lpstr>
      <vt:lpstr>Расселение рас </vt:lpstr>
      <vt:lpstr>Основные пути и даты расселения современного человека  по земному шару</vt:lpstr>
      <vt:lpstr>http://venedia.ru/news/news/item/198-kollektsiya-istoricheskih-kart-doistoricheskiy-period.html</vt:lpstr>
      <vt:lpstr>Слайд 10</vt:lpstr>
      <vt:lpstr>В чем Сходство и различия рас?  Каковы причины возникновения рас? </vt:lpstr>
      <vt:lpstr>Расове́дение</vt:lpstr>
      <vt:lpstr>Раси́зм</vt:lpstr>
      <vt:lpstr>Расизм</vt:lpstr>
      <vt:lpstr>История расизма</vt:lpstr>
      <vt:lpstr>История расима</vt:lpstr>
      <vt:lpstr>Осуществление расистских теорий на практике порой находит своё выражение в политике расовой дискриминации. </vt:lpstr>
      <vt:lpstr>Федерация футбола Малайзии принесла извинения лондонскому футбольному клубу "Челси" после жалобы британцев на антисемитизм по отношению к игроку команды, израильтянину Йосси Бенаюну (крайний слева)</vt:lpstr>
      <vt:lpstr>Расовый антисемитизм 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Вид, критерий вида</dc:title>
  <dc:creator>учитель</dc:creator>
  <cp:lastModifiedBy>111</cp:lastModifiedBy>
  <cp:revision>211</cp:revision>
  <dcterms:created xsi:type="dcterms:W3CDTF">2008-01-18T06:02:42Z</dcterms:created>
  <dcterms:modified xsi:type="dcterms:W3CDTF">2013-08-24T14:43:58Z</dcterms:modified>
</cp:coreProperties>
</file>