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75" r:id="rId2"/>
    <p:sldId id="256" r:id="rId3"/>
    <p:sldId id="257" r:id="rId4"/>
    <p:sldId id="258" r:id="rId5"/>
    <p:sldId id="259" r:id="rId6"/>
    <p:sldId id="260" r:id="rId7"/>
    <p:sldId id="262" r:id="rId8"/>
    <p:sldId id="266" r:id="rId9"/>
    <p:sldId id="263" r:id="rId10"/>
    <p:sldId id="264" r:id="rId11"/>
    <p:sldId id="265" r:id="rId12"/>
    <p:sldId id="270" r:id="rId13"/>
    <p:sldId id="267" r:id="rId14"/>
    <p:sldId id="271" r:id="rId15"/>
    <p:sldId id="269" r:id="rId16"/>
    <p:sldId id="272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9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E3663-57E3-4B90-970B-1545667CEEE4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EB924A-CCF0-41E1-9BF7-87C0F6E009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8180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18E-1DE0-4589-B332-BBAB49E35603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D9A70D8-88CE-4CE2-9F37-F21A11AB4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18E-1DE0-4589-B332-BBAB49E35603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70D8-88CE-4CE2-9F37-F21A11AB4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18E-1DE0-4589-B332-BBAB49E35603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70D8-88CE-4CE2-9F37-F21A11AB4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18E-1DE0-4589-B332-BBAB49E35603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D9A70D8-88CE-4CE2-9F37-F21A11AB4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18E-1DE0-4589-B332-BBAB49E35603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70D8-88CE-4CE2-9F37-F21A11AB4B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18E-1DE0-4589-B332-BBAB49E35603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70D8-88CE-4CE2-9F37-F21A11AB4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18E-1DE0-4589-B332-BBAB49E35603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D9A70D8-88CE-4CE2-9F37-F21A11AB4B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18E-1DE0-4589-B332-BBAB49E35603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70D8-88CE-4CE2-9F37-F21A11AB4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18E-1DE0-4589-B332-BBAB49E35603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70D8-88CE-4CE2-9F37-F21A11AB4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18E-1DE0-4589-B332-BBAB49E35603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70D8-88CE-4CE2-9F37-F21A11AB4B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9618E-1DE0-4589-B332-BBAB49E35603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70D8-88CE-4CE2-9F37-F21A11AB4B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629618E-1DE0-4589-B332-BBAB49E35603}" type="datetimeFigureOut">
              <a:rPr lang="ru-RU" smtClean="0"/>
              <a:pPr/>
              <a:t>21.08.2013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D9A70D8-88CE-4CE2-9F37-F21A11AB4B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7594" y="2276872"/>
            <a:ext cx="8458200" cy="244827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Тема урока: </a:t>
            </a:r>
            <a:br>
              <a:rPr lang="ru-RU" sz="4800" dirty="0" smtClean="0"/>
            </a:br>
            <a:r>
              <a:rPr lang="ru-RU" sz="4800" dirty="0" smtClean="0"/>
              <a:t>«Биосинтез белка.»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58200" cy="914400"/>
          </a:xfrm>
        </p:spPr>
        <p:txBody>
          <a:bodyPr>
            <a:noAutofit/>
          </a:bodyPr>
          <a:lstStyle/>
          <a:p>
            <a:r>
              <a:rPr lang="ru-RU" sz="1800" dirty="0" smtClean="0"/>
              <a:t>Урок биологии 9 класс </a:t>
            </a:r>
          </a:p>
          <a:p>
            <a:r>
              <a:rPr lang="ru-RU" sz="1800" dirty="0" smtClean="0"/>
              <a:t>Титова И.В. </a:t>
            </a:r>
          </a:p>
          <a:p>
            <a:r>
              <a:rPr lang="ru-RU" sz="1800" dirty="0" smtClean="0"/>
              <a:t>Учитель биологии ГБОУ СОШНО №265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199339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СВОЙСТВА КОДА.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6868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dirty="0" err="1"/>
              <a:t>Триплетность</a:t>
            </a:r>
            <a:r>
              <a:rPr lang="ru-RU" dirty="0"/>
              <a:t> – 4 =64.</a:t>
            </a:r>
            <a:br>
              <a:rPr lang="ru-RU" dirty="0"/>
            </a:br>
            <a:r>
              <a:rPr lang="ru-RU" dirty="0"/>
              <a:t>2. Однозначность: 1 кодон – 1 аминокислота</a:t>
            </a:r>
            <a:br>
              <a:rPr lang="ru-RU" dirty="0"/>
            </a:br>
            <a:r>
              <a:rPr lang="ru-RU" dirty="0"/>
              <a:t>3. Избыточность (вырожденность): 1 аминокислота – до 6 кодонов</a:t>
            </a:r>
            <a:br>
              <a:rPr lang="ru-RU" dirty="0"/>
            </a:br>
            <a:r>
              <a:rPr lang="ru-RU" dirty="0"/>
              <a:t>4. Универсальность: одинаков у всех организмов Земли.</a:t>
            </a:r>
            <a:br>
              <a:rPr lang="ru-RU" dirty="0"/>
            </a:br>
            <a:r>
              <a:rPr lang="ru-RU" dirty="0"/>
              <a:t>5. </a:t>
            </a:r>
            <a:r>
              <a:rPr lang="ru-RU" dirty="0" err="1"/>
              <a:t>Неперекрываемость</a:t>
            </a:r>
            <a:r>
              <a:rPr lang="ru-RU" dirty="0"/>
              <a:t>: нуклеотид может быть только в составе одного кодона.</a:t>
            </a:r>
            <a:br>
              <a:rPr lang="ru-RU" dirty="0"/>
            </a:br>
            <a:r>
              <a:rPr lang="ru-RU" dirty="0"/>
              <a:t>6. 61 кодон кодирующие и 3 бессмысленные, терминирующие (УАА. УАГ, УГА), знаки препинания между генами.</a:t>
            </a:r>
            <a:br>
              <a:rPr lang="ru-RU" dirty="0"/>
            </a:br>
            <a:r>
              <a:rPr lang="ru-RU" dirty="0"/>
              <a:t>Есть кодон инициатор (</a:t>
            </a:r>
            <a:r>
              <a:rPr lang="ru-RU" dirty="0" err="1"/>
              <a:t>метиониновый</a:t>
            </a:r>
            <a:r>
              <a:rPr lang="ru-RU" dirty="0"/>
              <a:t>), с которого начинается синтез любого белка.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СЛОВАРЬ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ТРАНСКРИПЦИЯ </a:t>
            </a:r>
            <a:r>
              <a:rPr lang="ru-RU" dirty="0" smtClean="0"/>
              <a:t>– перевод наследственной информации из последовательности кодонов ДНК в последовательность кодонов    </a:t>
            </a:r>
            <a:r>
              <a:rPr lang="ru-RU" dirty="0" err="1" smtClean="0"/>
              <a:t>и-РНК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8634413" cy="1281113"/>
          </a:xfrm>
          <a:solidFill>
            <a:srgbClr val="0070C0"/>
          </a:solidFill>
        </p:spPr>
        <p:txBody>
          <a:bodyPr/>
          <a:lstStyle/>
          <a:p>
            <a:pPr eaLnBrk="1" hangingPunct="1"/>
            <a:r>
              <a:rPr lang="ru-RU" sz="2400" b="1" i="1" smtClean="0"/>
              <a:t>Трансляция– перевод последовательности нуклеотидов в последовательность аминокислот белка.</a:t>
            </a:r>
            <a:endParaRPr lang="ru-RU" sz="2400" b="1" i="1" smtClean="0">
              <a:solidFill>
                <a:srgbClr val="88B4F4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857375"/>
            <a:ext cx="8686800" cy="5000625"/>
          </a:xfrm>
          <a:solidFill>
            <a:schemeClr val="bg1"/>
          </a:solidFill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1800" smtClean="0"/>
              <a:t>		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1800" smtClean="0"/>
              <a:t>	</a:t>
            </a:r>
            <a:endParaRPr lang="ru-RU" sz="1800" b="1" i="1" smtClean="0"/>
          </a:p>
          <a:p>
            <a:pPr algn="just" eaLnBrk="1" hangingPunct="1">
              <a:buFont typeface="Wingdings" pitchFamily="2" charset="2"/>
              <a:buNone/>
            </a:pPr>
            <a:r>
              <a:rPr lang="ru-RU" sz="1600" b="1" i="1" smtClean="0"/>
              <a:t>	</a:t>
            </a:r>
            <a:r>
              <a:rPr lang="ru-RU" sz="1800" b="1" i="1" smtClean="0"/>
              <a:t>	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1800" b="1" i="1" smtClean="0"/>
              <a:t>	</a:t>
            </a:r>
            <a:endParaRPr lang="ru-RU" sz="1800" smtClean="0"/>
          </a:p>
        </p:txBody>
      </p:sp>
      <p:sp>
        <p:nvSpPr>
          <p:cNvPr id="72725" name="Oval 21"/>
          <p:cNvSpPr>
            <a:spLocks noChangeArrowheads="1"/>
          </p:cNvSpPr>
          <p:nvPr/>
        </p:nvSpPr>
        <p:spPr bwMode="auto">
          <a:xfrm>
            <a:off x="838200" y="3962400"/>
            <a:ext cx="1752600" cy="16002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72726" name="Oval 22"/>
          <p:cNvSpPr>
            <a:spLocks noChangeArrowheads="1"/>
          </p:cNvSpPr>
          <p:nvPr/>
        </p:nvSpPr>
        <p:spPr bwMode="auto">
          <a:xfrm>
            <a:off x="914400" y="3200400"/>
            <a:ext cx="1143000" cy="10668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1400">
              <a:solidFill>
                <a:srgbClr val="66FF99"/>
              </a:solidFill>
            </a:endParaRPr>
          </a:p>
        </p:txBody>
      </p:sp>
      <p:sp>
        <p:nvSpPr>
          <p:cNvPr id="72727" name="Oval 23"/>
          <p:cNvSpPr>
            <a:spLocks noChangeArrowheads="1"/>
          </p:cNvSpPr>
          <p:nvPr/>
        </p:nvSpPr>
        <p:spPr bwMode="auto">
          <a:xfrm>
            <a:off x="3810000" y="3200400"/>
            <a:ext cx="1143000" cy="10668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endParaRPr lang="ru-RU" sz="1400">
              <a:solidFill>
                <a:srgbClr val="66FF99"/>
              </a:solidFill>
            </a:endParaRPr>
          </a:p>
        </p:txBody>
      </p:sp>
      <p:sp>
        <p:nvSpPr>
          <p:cNvPr id="72729" name="Oval 25"/>
          <p:cNvSpPr>
            <a:spLocks noChangeArrowheads="1"/>
          </p:cNvSpPr>
          <p:nvPr/>
        </p:nvSpPr>
        <p:spPr bwMode="auto">
          <a:xfrm>
            <a:off x="3733800" y="3886200"/>
            <a:ext cx="1752600" cy="16002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2296" name="Freeform 26"/>
          <p:cNvSpPr>
            <a:spLocks/>
          </p:cNvSpPr>
          <p:nvPr/>
        </p:nvSpPr>
        <p:spPr bwMode="auto">
          <a:xfrm>
            <a:off x="609600" y="3886200"/>
            <a:ext cx="4032250" cy="400050"/>
          </a:xfrm>
          <a:custGeom>
            <a:avLst/>
            <a:gdLst>
              <a:gd name="T0" fmla="*/ 0 w 2540"/>
              <a:gd name="T1" fmla="*/ 635079420 h 252"/>
              <a:gd name="T2" fmla="*/ 80644994 w 2540"/>
              <a:gd name="T3" fmla="*/ 574595684 h 252"/>
              <a:gd name="T4" fmla="*/ 201612472 w 2540"/>
              <a:gd name="T5" fmla="*/ 534273194 h 252"/>
              <a:gd name="T6" fmla="*/ 322579975 w 2540"/>
              <a:gd name="T7" fmla="*/ 463708836 h 252"/>
              <a:gd name="T8" fmla="*/ 443547528 w 2540"/>
              <a:gd name="T9" fmla="*/ 433466968 h 252"/>
              <a:gd name="T10" fmla="*/ 599797155 w 2540"/>
              <a:gd name="T11" fmla="*/ 458668525 h 252"/>
              <a:gd name="T12" fmla="*/ 761087093 w 2540"/>
              <a:gd name="T13" fmla="*/ 481350719 h 252"/>
              <a:gd name="T14" fmla="*/ 1035783424 w 2540"/>
              <a:gd name="T15" fmla="*/ 551915077 h 252"/>
              <a:gd name="T16" fmla="*/ 1244957106 w 2540"/>
              <a:gd name="T17" fmla="*/ 551915077 h 252"/>
              <a:gd name="T18" fmla="*/ 1428929235 w 2540"/>
              <a:gd name="T19" fmla="*/ 551915077 h 252"/>
              <a:gd name="T20" fmla="*/ 1519654825 w 2540"/>
              <a:gd name="T21" fmla="*/ 529232883 h 252"/>
              <a:gd name="T22" fmla="*/ 1958160653 w 2540"/>
              <a:gd name="T23" fmla="*/ 367942823 h 252"/>
              <a:gd name="T24" fmla="*/ 2147483647 w 2540"/>
              <a:gd name="T25" fmla="*/ 183972205 h 252"/>
              <a:gd name="T26" fmla="*/ 2147483647 w 2540"/>
              <a:gd name="T27" fmla="*/ 136088454 h 252"/>
              <a:gd name="T28" fmla="*/ 2147483647 w 2540"/>
              <a:gd name="T29" fmla="*/ 70564383 h 252"/>
              <a:gd name="T30" fmla="*/ 2147483647 w 2540"/>
              <a:gd name="T31" fmla="*/ 100806250 h 252"/>
              <a:gd name="T32" fmla="*/ 2147483647 w 2540"/>
              <a:gd name="T33" fmla="*/ 161290011 h 252"/>
              <a:gd name="T34" fmla="*/ 2147483647 w 2540"/>
              <a:gd name="T35" fmla="*/ 110886898 h 252"/>
              <a:gd name="T36" fmla="*/ 2147483647 w 2540"/>
              <a:gd name="T37" fmla="*/ 161290011 h 252"/>
              <a:gd name="T38" fmla="*/ 2147483647 w 2540"/>
              <a:gd name="T39" fmla="*/ 110886898 h 252"/>
              <a:gd name="T40" fmla="*/ 2147483647 w 2540"/>
              <a:gd name="T41" fmla="*/ 90725628 h 252"/>
              <a:gd name="T42" fmla="*/ 2147483647 w 2540"/>
              <a:gd name="T43" fmla="*/ 0 h 25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540"/>
              <a:gd name="T67" fmla="*/ 0 h 252"/>
              <a:gd name="T68" fmla="*/ 2540 w 2540"/>
              <a:gd name="T69" fmla="*/ 252 h 25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540" h="252">
                <a:moveTo>
                  <a:pt x="0" y="252"/>
                </a:moveTo>
                <a:cubicBezTo>
                  <a:pt x="17" y="246"/>
                  <a:pt x="19" y="236"/>
                  <a:pt x="32" y="228"/>
                </a:cubicBezTo>
                <a:cubicBezTo>
                  <a:pt x="44" y="221"/>
                  <a:pt x="66" y="217"/>
                  <a:pt x="80" y="212"/>
                </a:cubicBezTo>
                <a:cubicBezTo>
                  <a:pt x="96" y="207"/>
                  <a:pt x="112" y="189"/>
                  <a:pt x="128" y="184"/>
                </a:cubicBezTo>
                <a:cubicBezTo>
                  <a:pt x="144" y="179"/>
                  <a:pt x="160" y="177"/>
                  <a:pt x="176" y="172"/>
                </a:cubicBezTo>
                <a:cubicBezTo>
                  <a:pt x="198" y="165"/>
                  <a:pt x="216" y="192"/>
                  <a:pt x="238" y="182"/>
                </a:cubicBezTo>
                <a:cubicBezTo>
                  <a:pt x="258" y="178"/>
                  <a:pt x="273" y="185"/>
                  <a:pt x="302" y="191"/>
                </a:cubicBezTo>
                <a:cubicBezTo>
                  <a:pt x="331" y="197"/>
                  <a:pt x="379" y="214"/>
                  <a:pt x="411" y="219"/>
                </a:cubicBezTo>
                <a:cubicBezTo>
                  <a:pt x="447" y="204"/>
                  <a:pt x="456" y="224"/>
                  <a:pt x="494" y="219"/>
                </a:cubicBezTo>
                <a:cubicBezTo>
                  <a:pt x="543" y="212"/>
                  <a:pt x="531" y="231"/>
                  <a:pt x="567" y="219"/>
                </a:cubicBezTo>
                <a:cubicBezTo>
                  <a:pt x="595" y="210"/>
                  <a:pt x="574" y="216"/>
                  <a:pt x="603" y="210"/>
                </a:cubicBezTo>
                <a:cubicBezTo>
                  <a:pt x="658" y="199"/>
                  <a:pt x="721" y="150"/>
                  <a:pt x="777" y="146"/>
                </a:cubicBezTo>
                <a:cubicBezTo>
                  <a:pt x="814" y="134"/>
                  <a:pt x="896" y="75"/>
                  <a:pt x="933" y="73"/>
                </a:cubicBezTo>
                <a:cubicBezTo>
                  <a:pt x="992" y="76"/>
                  <a:pt x="1021" y="44"/>
                  <a:pt x="1079" y="54"/>
                </a:cubicBezTo>
                <a:cubicBezTo>
                  <a:pt x="1116" y="69"/>
                  <a:pt x="1248" y="22"/>
                  <a:pt x="1288" y="28"/>
                </a:cubicBezTo>
                <a:cubicBezTo>
                  <a:pt x="1311" y="36"/>
                  <a:pt x="1336" y="36"/>
                  <a:pt x="1360" y="40"/>
                </a:cubicBezTo>
                <a:cubicBezTo>
                  <a:pt x="1423" y="51"/>
                  <a:pt x="1468" y="61"/>
                  <a:pt x="1536" y="64"/>
                </a:cubicBezTo>
                <a:cubicBezTo>
                  <a:pt x="1648" y="61"/>
                  <a:pt x="1672" y="64"/>
                  <a:pt x="1752" y="44"/>
                </a:cubicBezTo>
                <a:cubicBezTo>
                  <a:pt x="1824" y="47"/>
                  <a:pt x="1874" y="48"/>
                  <a:pt x="1940" y="64"/>
                </a:cubicBezTo>
                <a:cubicBezTo>
                  <a:pt x="2075" y="62"/>
                  <a:pt x="2204" y="60"/>
                  <a:pt x="2336" y="44"/>
                </a:cubicBezTo>
                <a:cubicBezTo>
                  <a:pt x="2368" y="33"/>
                  <a:pt x="2392" y="45"/>
                  <a:pt x="2427" y="36"/>
                </a:cubicBezTo>
                <a:cubicBezTo>
                  <a:pt x="2466" y="26"/>
                  <a:pt x="2499" y="0"/>
                  <a:pt x="2540" y="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297" name="Freeform 27"/>
          <p:cNvSpPr>
            <a:spLocks/>
          </p:cNvSpPr>
          <p:nvPr/>
        </p:nvSpPr>
        <p:spPr bwMode="auto">
          <a:xfrm>
            <a:off x="4572000" y="3657600"/>
            <a:ext cx="1181100" cy="241300"/>
          </a:xfrm>
          <a:custGeom>
            <a:avLst/>
            <a:gdLst>
              <a:gd name="T0" fmla="*/ 0 w 744"/>
              <a:gd name="T1" fmla="*/ 383063695 h 152"/>
              <a:gd name="T2" fmla="*/ 423386310 w 744"/>
              <a:gd name="T3" fmla="*/ 282257486 h 152"/>
              <a:gd name="T4" fmla="*/ 927417593 w 744"/>
              <a:gd name="T5" fmla="*/ 211693139 h 152"/>
              <a:gd name="T6" fmla="*/ 1260078108 w 744"/>
              <a:gd name="T7" fmla="*/ 131048122 h 152"/>
              <a:gd name="T8" fmla="*/ 1663302976 w 744"/>
              <a:gd name="T9" fmla="*/ 60483751 h 152"/>
              <a:gd name="T10" fmla="*/ 1814512698 w 744"/>
              <a:gd name="T11" fmla="*/ 20161248 h 152"/>
              <a:gd name="T12" fmla="*/ 1874996428 w 744"/>
              <a:gd name="T13" fmla="*/ 0 h 1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44"/>
              <a:gd name="T22" fmla="*/ 0 h 152"/>
              <a:gd name="T23" fmla="*/ 744 w 744"/>
              <a:gd name="T24" fmla="*/ 152 h 15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44" h="152">
                <a:moveTo>
                  <a:pt x="0" y="152"/>
                </a:moveTo>
                <a:cubicBezTo>
                  <a:pt x="57" y="144"/>
                  <a:pt x="110" y="119"/>
                  <a:pt x="168" y="112"/>
                </a:cubicBezTo>
                <a:cubicBezTo>
                  <a:pt x="235" y="104"/>
                  <a:pt x="302" y="97"/>
                  <a:pt x="368" y="84"/>
                </a:cubicBezTo>
                <a:cubicBezTo>
                  <a:pt x="412" y="75"/>
                  <a:pt x="455" y="60"/>
                  <a:pt x="500" y="52"/>
                </a:cubicBezTo>
                <a:cubicBezTo>
                  <a:pt x="553" y="42"/>
                  <a:pt x="608" y="37"/>
                  <a:pt x="660" y="24"/>
                </a:cubicBezTo>
                <a:cubicBezTo>
                  <a:pt x="680" y="19"/>
                  <a:pt x="700" y="13"/>
                  <a:pt x="720" y="8"/>
                </a:cubicBezTo>
                <a:cubicBezTo>
                  <a:pt x="728" y="6"/>
                  <a:pt x="744" y="0"/>
                  <a:pt x="744" y="0"/>
                </a:cubicBezTo>
              </a:path>
            </a:pathLst>
          </a:cu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298" name="Text Box 28"/>
          <p:cNvSpPr txBox="1">
            <a:spLocks noChangeArrowheads="1"/>
          </p:cNvSpPr>
          <p:nvPr/>
        </p:nvSpPr>
        <p:spPr bwMode="auto">
          <a:xfrm>
            <a:off x="76200" y="3810000"/>
            <a:ext cx="7413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/>
              <a:t>мРНК</a:t>
            </a:r>
          </a:p>
        </p:txBody>
      </p:sp>
      <p:sp>
        <p:nvSpPr>
          <p:cNvPr id="12299" name="Oval 29"/>
          <p:cNvSpPr>
            <a:spLocks noChangeArrowheads="1"/>
          </p:cNvSpPr>
          <p:nvPr/>
        </p:nvSpPr>
        <p:spPr bwMode="auto">
          <a:xfrm>
            <a:off x="1143000" y="4191000"/>
            <a:ext cx="76200" cy="76200"/>
          </a:xfrm>
          <a:prstGeom prst="ellipse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0" name="Oval 39"/>
          <p:cNvSpPr>
            <a:spLocks noChangeArrowheads="1"/>
          </p:cNvSpPr>
          <p:nvPr/>
        </p:nvSpPr>
        <p:spPr bwMode="auto">
          <a:xfrm>
            <a:off x="1295400" y="4191000"/>
            <a:ext cx="76200" cy="76200"/>
          </a:xfrm>
          <a:prstGeom prst="ellipse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1" name="Oval 40"/>
          <p:cNvSpPr>
            <a:spLocks noChangeArrowheads="1"/>
          </p:cNvSpPr>
          <p:nvPr/>
        </p:nvSpPr>
        <p:spPr bwMode="auto">
          <a:xfrm>
            <a:off x="1447800" y="4191000"/>
            <a:ext cx="76200" cy="76200"/>
          </a:xfrm>
          <a:prstGeom prst="ellipse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2" name="Oval 41"/>
          <p:cNvSpPr>
            <a:spLocks noChangeArrowheads="1"/>
          </p:cNvSpPr>
          <p:nvPr/>
        </p:nvSpPr>
        <p:spPr bwMode="auto">
          <a:xfrm>
            <a:off x="1676400" y="4114800"/>
            <a:ext cx="76200" cy="76200"/>
          </a:xfrm>
          <a:prstGeom prst="ellipse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3" name="Oval 42"/>
          <p:cNvSpPr>
            <a:spLocks noChangeArrowheads="1"/>
          </p:cNvSpPr>
          <p:nvPr/>
        </p:nvSpPr>
        <p:spPr bwMode="auto">
          <a:xfrm>
            <a:off x="1828800" y="4038600"/>
            <a:ext cx="76200" cy="76200"/>
          </a:xfrm>
          <a:prstGeom prst="ellipse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04" name="Oval 43"/>
          <p:cNvSpPr>
            <a:spLocks noChangeArrowheads="1"/>
          </p:cNvSpPr>
          <p:nvPr/>
        </p:nvSpPr>
        <p:spPr bwMode="auto">
          <a:xfrm>
            <a:off x="1981200" y="3962400"/>
            <a:ext cx="76200" cy="76200"/>
          </a:xfrm>
          <a:prstGeom prst="ellipse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2752" name="Text Box 48"/>
          <p:cNvSpPr txBox="1">
            <a:spLocks noChangeArrowheads="1"/>
          </p:cNvSpPr>
          <p:nvPr/>
        </p:nvSpPr>
        <p:spPr bwMode="auto">
          <a:xfrm>
            <a:off x="1050925" y="3962400"/>
            <a:ext cx="2857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</a:p>
        </p:txBody>
      </p:sp>
      <p:sp>
        <p:nvSpPr>
          <p:cNvPr id="72753" name="Text Box 49"/>
          <p:cNvSpPr txBox="1">
            <a:spLocks noChangeArrowheads="1"/>
          </p:cNvSpPr>
          <p:nvPr/>
        </p:nvSpPr>
        <p:spPr bwMode="auto">
          <a:xfrm>
            <a:off x="1203325" y="3962400"/>
            <a:ext cx="2667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</a:t>
            </a:r>
          </a:p>
        </p:txBody>
      </p:sp>
      <p:sp>
        <p:nvSpPr>
          <p:cNvPr id="72754" name="Text Box 50"/>
          <p:cNvSpPr txBox="1">
            <a:spLocks noChangeArrowheads="1"/>
          </p:cNvSpPr>
          <p:nvPr/>
        </p:nvSpPr>
        <p:spPr bwMode="auto">
          <a:xfrm>
            <a:off x="1355725" y="3962400"/>
            <a:ext cx="28098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</a:p>
        </p:txBody>
      </p:sp>
      <p:sp>
        <p:nvSpPr>
          <p:cNvPr id="72755" name="Text Box 51"/>
          <p:cNvSpPr txBox="1">
            <a:spLocks noChangeArrowheads="1"/>
          </p:cNvSpPr>
          <p:nvPr/>
        </p:nvSpPr>
        <p:spPr bwMode="auto">
          <a:xfrm>
            <a:off x="1584325" y="3886200"/>
            <a:ext cx="28098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</a:p>
        </p:txBody>
      </p:sp>
      <p:sp>
        <p:nvSpPr>
          <p:cNvPr id="72756" name="Text Box 52"/>
          <p:cNvSpPr txBox="1">
            <a:spLocks noChangeArrowheads="1"/>
          </p:cNvSpPr>
          <p:nvPr/>
        </p:nvSpPr>
        <p:spPr bwMode="auto">
          <a:xfrm>
            <a:off x="1736725" y="3810000"/>
            <a:ext cx="2714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</a:t>
            </a:r>
          </a:p>
        </p:txBody>
      </p:sp>
      <p:sp>
        <p:nvSpPr>
          <p:cNvPr id="72757" name="Text Box 53"/>
          <p:cNvSpPr txBox="1">
            <a:spLocks noChangeArrowheads="1"/>
          </p:cNvSpPr>
          <p:nvPr/>
        </p:nvSpPr>
        <p:spPr bwMode="auto">
          <a:xfrm>
            <a:off x="1905000" y="3733800"/>
            <a:ext cx="2857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</a:p>
        </p:txBody>
      </p:sp>
      <p:sp>
        <p:nvSpPr>
          <p:cNvPr id="12311" name="Freeform 19"/>
          <p:cNvSpPr>
            <a:spLocks/>
          </p:cNvSpPr>
          <p:nvPr/>
        </p:nvSpPr>
        <p:spPr bwMode="auto">
          <a:xfrm rot="-3142618">
            <a:off x="2515394" y="5333206"/>
            <a:ext cx="1087438" cy="1108075"/>
          </a:xfrm>
          <a:custGeom>
            <a:avLst/>
            <a:gdLst>
              <a:gd name="T0" fmla="*/ 1607509817 w 342"/>
              <a:gd name="T1" fmla="*/ 2147483647 h 349"/>
              <a:gd name="T2" fmla="*/ 1668171427 w 342"/>
              <a:gd name="T3" fmla="*/ 2147483647 h 349"/>
              <a:gd name="T4" fmla="*/ 1526629260 w 342"/>
              <a:gd name="T5" fmla="*/ 2147483647 h 349"/>
              <a:gd name="T6" fmla="*/ 1304206933 w 342"/>
              <a:gd name="T7" fmla="*/ 2036286332 h 349"/>
              <a:gd name="T8" fmla="*/ 940242836 w 342"/>
              <a:gd name="T9" fmla="*/ 1945560738 h 349"/>
              <a:gd name="T10" fmla="*/ 242641771 w 342"/>
              <a:gd name="T11" fmla="*/ 1824593281 h 349"/>
              <a:gd name="T12" fmla="*/ 40441881 w 342"/>
              <a:gd name="T13" fmla="*/ 1622980454 h 349"/>
              <a:gd name="T14" fmla="*/ 0 w 342"/>
              <a:gd name="T15" fmla="*/ 1461690511 h 349"/>
              <a:gd name="T16" fmla="*/ 181983688 w 342"/>
              <a:gd name="T17" fmla="*/ 1169352488 h 349"/>
              <a:gd name="T18" fmla="*/ 404406065 w 342"/>
              <a:gd name="T19" fmla="*/ 1189513731 h 349"/>
              <a:gd name="T20" fmla="*/ 667267180 w 342"/>
              <a:gd name="T21" fmla="*/ 1280239324 h 349"/>
              <a:gd name="T22" fmla="*/ 940242836 w 342"/>
              <a:gd name="T23" fmla="*/ 1502012997 h 349"/>
              <a:gd name="T24" fmla="*/ 1607509817 w 342"/>
              <a:gd name="T25" fmla="*/ 1622980454 h 349"/>
              <a:gd name="T26" fmla="*/ 1890593754 w 342"/>
              <a:gd name="T27" fmla="*/ 1532254861 h 349"/>
              <a:gd name="T28" fmla="*/ 1971474311 w 342"/>
              <a:gd name="T29" fmla="*/ 1078626895 h 349"/>
              <a:gd name="T30" fmla="*/ 1910816278 w 342"/>
              <a:gd name="T31" fmla="*/ 614918108 h 349"/>
              <a:gd name="T32" fmla="*/ 1880485671 w 342"/>
              <a:gd name="T33" fmla="*/ 342741229 h 349"/>
              <a:gd name="T34" fmla="*/ 2011916179 w 342"/>
              <a:gd name="T35" fmla="*/ 100806240 h 349"/>
              <a:gd name="T36" fmla="*/ 2147483647 w 342"/>
              <a:gd name="T37" fmla="*/ 70564375 h 349"/>
              <a:gd name="T38" fmla="*/ 2147483647 w 342"/>
              <a:gd name="T39" fmla="*/ 191531858 h 349"/>
              <a:gd name="T40" fmla="*/ 2147483647 w 342"/>
              <a:gd name="T41" fmla="*/ 352821851 h 349"/>
              <a:gd name="T42" fmla="*/ 2147483647 w 342"/>
              <a:gd name="T43" fmla="*/ 534273137 h 349"/>
              <a:gd name="T44" fmla="*/ 2147483647 w 342"/>
              <a:gd name="T45" fmla="*/ 927417572 h 349"/>
              <a:gd name="T46" fmla="*/ 2147483647 w 342"/>
              <a:gd name="T47" fmla="*/ 1350803674 h 349"/>
              <a:gd name="T48" fmla="*/ 2147483647 w 342"/>
              <a:gd name="T49" fmla="*/ 1532254861 h 349"/>
              <a:gd name="T50" fmla="*/ 2147483647 w 342"/>
              <a:gd name="T51" fmla="*/ 1673383958 h 349"/>
              <a:gd name="T52" fmla="*/ 2147483647 w 342"/>
              <a:gd name="T53" fmla="*/ 1854835145 h 349"/>
              <a:gd name="T54" fmla="*/ 2147483647 w 342"/>
              <a:gd name="T55" fmla="*/ 1764109552 h 349"/>
              <a:gd name="T56" fmla="*/ 2147483647 w 342"/>
              <a:gd name="T57" fmla="*/ 1925399495 h 349"/>
              <a:gd name="T58" fmla="*/ 2147483647 w 342"/>
              <a:gd name="T59" fmla="*/ 2147483647 h 349"/>
              <a:gd name="T60" fmla="*/ 2147483647 w 342"/>
              <a:gd name="T61" fmla="*/ 2147483647 h 349"/>
              <a:gd name="T62" fmla="*/ 2147483647 w 342"/>
              <a:gd name="T63" fmla="*/ 2147483647 h 349"/>
              <a:gd name="T64" fmla="*/ 2147483647 w 342"/>
              <a:gd name="T65" fmla="*/ 2147483647 h 349"/>
              <a:gd name="T66" fmla="*/ 2102907998 w 342"/>
              <a:gd name="T67" fmla="*/ 2147483647 h 349"/>
              <a:gd name="T68" fmla="*/ 2062466130 w 342"/>
              <a:gd name="T69" fmla="*/ 2147483647 h 34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42"/>
              <a:gd name="T106" fmla="*/ 0 h 349"/>
              <a:gd name="T107" fmla="*/ 342 w 342"/>
              <a:gd name="T108" fmla="*/ 349 h 349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42" h="349">
                <a:moveTo>
                  <a:pt x="159" y="349"/>
                </a:moveTo>
                <a:cubicBezTo>
                  <a:pt x="161" y="339"/>
                  <a:pt x="163" y="329"/>
                  <a:pt x="165" y="319"/>
                </a:cubicBezTo>
                <a:cubicBezTo>
                  <a:pt x="165" y="298"/>
                  <a:pt x="185" y="221"/>
                  <a:pt x="151" y="215"/>
                </a:cubicBezTo>
                <a:cubicBezTo>
                  <a:pt x="147" y="208"/>
                  <a:pt x="137" y="203"/>
                  <a:pt x="129" y="202"/>
                </a:cubicBezTo>
                <a:cubicBezTo>
                  <a:pt x="116" y="197"/>
                  <a:pt x="107" y="194"/>
                  <a:pt x="93" y="193"/>
                </a:cubicBezTo>
                <a:cubicBezTo>
                  <a:pt x="72" y="185"/>
                  <a:pt x="46" y="185"/>
                  <a:pt x="24" y="181"/>
                </a:cubicBezTo>
                <a:cubicBezTo>
                  <a:pt x="15" y="177"/>
                  <a:pt x="9" y="169"/>
                  <a:pt x="4" y="161"/>
                </a:cubicBezTo>
                <a:cubicBezTo>
                  <a:pt x="3" y="155"/>
                  <a:pt x="1" y="151"/>
                  <a:pt x="0" y="145"/>
                </a:cubicBezTo>
                <a:cubicBezTo>
                  <a:pt x="1" y="124"/>
                  <a:pt x="3" y="125"/>
                  <a:pt x="18" y="116"/>
                </a:cubicBezTo>
                <a:cubicBezTo>
                  <a:pt x="29" y="118"/>
                  <a:pt x="31" y="114"/>
                  <a:pt x="40" y="118"/>
                </a:cubicBezTo>
                <a:cubicBezTo>
                  <a:pt x="54" y="121"/>
                  <a:pt x="54" y="125"/>
                  <a:pt x="66" y="127"/>
                </a:cubicBezTo>
                <a:cubicBezTo>
                  <a:pt x="71" y="129"/>
                  <a:pt x="87" y="148"/>
                  <a:pt x="93" y="149"/>
                </a:cubicBezTo>
                <a:cubicBezTo>
                  <a:pt x="112" y="158"/>
                  <a:pt x="140" y="160"/>
                  <a:pt x="159" y="161"/>
                </a:cubicBezTo>
                <a:cubicBezTo>
                  <a:pt x="173" y="160"/>
                  <a:pt x="177" y="160"/>
                  <a:pt x="187" y="152"/>
                </a:cubicBezTo>
                <a:cubicBezTo>
                  <a:pt x="189" y="136"/>
                  <a:pt x="191" y="122"/>
                  <a:pt x="195" y="107"/>
                </a:cubicBezTo>
                <a:cubicBezTo>
                  <a:pt x="195" y="104"/>
                  <a:pt x="188" y="64"/>
                  <a:pt x="189" y="61"/>
                </a:cubicBezTo>
                <a:cubicBezTo>
                  <a:pt x="189" y="59"/>
                  <a:pt x="186" y="36"/>
                  <a:pt x="186" y="34"/>
                </a:cubicBezTo>
                <a:cubicBezTo>
                  <a:pt x="187" y="27"/>
                  <a:pt x="193" y="13"/>
                  <a:pt x="199" y="10"/>
                </a:cubicBezTo>
                <a:cubicBezTo>
                  <a:pt x="206" y="6"/>
                  <a:pt x="220" y="6"/>
                  <a:pt x="228" y="7"/>
                </a:cubicBezTo>
                <a:cubicBezTo>
                  <a:pt x="237" y="0"/>
                  <a:pt x="239" y="15"/>
                  <a:pt x="247" y="19"/>
                </a:cubicBezTo>
                <a:cubicBezTo>
                  <a:pt x="251" y="25"/>
                  <a:pt x="253" y="31"/>
                  <a:pt x="259" y="35"/>
                </a:cubicBezTo>
                <a:cubicBezTo>
                  <a:pt x="261" y="41"/>
                  <a:pt x="264" y="47"/>
                  <a:pt x="267" y="53"/>
                </a:cubicBezTo>
                <a:cubicBezTo>
                  <a:pt x="270" y="66"/>
                  <a:pt x="271" y="80"/>
                  <a:pt x="265" y="92"/>
                </a:cubicBezTo>
                <a:cubicBezTo>
                  <a:pt x="262" y="108"/>
                  <a:pt x="254" y="124"/>
                  <a:pt x="241" y="134"/>
                </a:cubicBezTo>
                <a:cubicBezTo>
                  <a:pt x="240" y="140"/>
                  <a:pt x="236" y="147"/>
                  <a:pt x="232" y="152"/>
                </a:cubicBezTo>
                <a:cubicBezTo>
                  <a:pt x="231" y="157"/>
                  <a:pt x="229" y="161"/>
                  <a:pt x="228" y="166"/>
                </a:cubicBezTo>
                <a:cubicBezTo>
                  <a:pt x="229" y="180"/>
                  <a:pt x="229" y="177"/>
                  <a:pt x="238" y="184"/>
                </a:cubicBezTo>
                <a:cubicBezTo>
                  <a:pt x="268" y="182"/>
                  <a:pt x="259" y="178"/>
                  <a:pt x="279" y="175"/>
                </a:cubicBezTo>
                <a:cubicBezTo>
                  <a:pt x="296" y="176"/>
                  <a:pt x="321" y="184"/>
                  <a:pt x="328" y="191"/>
                </a:cubicBezTo>
                <a:cubicBezTo>
                  <a:pt x="335" y="195"/>
                  <a:pt x="335" y="211"/>
                  <a:pt x="339" y="218"/>
                </a:cubicBezTo>
                <a:cubicBezTo>
                  <a:pt x="342" y="233"/>
                  <a:pt x="331" y="249"/>
                  <a:pt x="312" y="253"/>
                </a:cubicBezTo>
                <a:cubicBezTo>
                  <a:pt x="285" y="252"/>
                  <a:pt x="267" y="239"/>
                  <a:pt x="241" y="233"/>
                </a:cubicBezTo>
                <a:cubicBezTo>
                  <a:pt x="212" y="236"/>
                  <a:pt x="224" y="234"/>
                  <a:pt x="214" y="254"/>
                </a:cubicBezTo>
                <a:cubicBezTo>
                  <a:pt x="213" y="265"/>
                  <a:pt x="211" y="276"/>
                  <a:pt x="208" y="287"/>
                </a:cubicBezTo>
                <a:cubicBezTo>
                  <a:pt x="206" y="306"/>
                  <a:pt x="204" y="325"/>
                  <a:pt x="204" y="344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12" name="Freeform 57"/>
          <p:cNvSpPr>
            <a:spLocks/>
          </p:cNvSpPr>
          <p:nvPr/>
        </p:nvSpPr>
        <p:spPr bwMode="auto">
          <a:xfrm>
            <a:off x="4311650" y="5734050"/>
            <a:ext cx="1027113" cy="992188"/>
          </a:xfrm>
          <a:custGeom>
            <a:avLst/>
            <a:gdLst>
              <a:gd name="T0" fmla="*/ 1363405871 w 647"/>
              <a:gd name="T1" fmla="*/ 1575099025 h 625"/>
              <a:gd name="T2" fmla="*/ 1277720549 w 647"/>
              <a:gd name="T3" fmla="*/ 1446570248 h 625"/>
              <a:gd name="T4" fmla="*/ 861893929 w 647"/>
              <a:gd name="T5" fmla="*/ 1121470849 h 625"/>
              <a:gd name="T6" fmla="*/ 735885904 w 647"/>
              <a:gd name="T7" fmla="*/ 1151712727 h 625"/>
              <a:gd name="T8" fmla="*/ 574595886 w 647"/>
              <a:gd name="T9" fmla="*/ 1247478676 h 625"/>
              <a:gd name="T10" fmla="*/ 284778580 w 647"/>
              <a:gd name="T11" fmla="*/ 1446570248 h 625"/>
              <a:gd name="T12" fmla="*/ 141128815 w 647"/>
              <a:gd name="T13" fmla="*/ 1444050886 h 625"/>
              <a:gd name="T14" fmla="*/ 70564408 w 647"/>
              <a:gd name="T15" fmla="*/ 1401207431 h 625"/>
              <a:gd name="T16" fmla="*/ 32762841 w 647"/>
              <a:gd name="T17" fmla="*/ 1234877099 h 625"/>
              <a:gd name="T18" fmla="*/ 118448200 w 647"/>
              <a:gd name="T19" fmla="*/ 1164312716 h 625"/>
              <a:gd name="T20" fmla="*/ 244456076 w 647"/>
              <a:gd name="T21" fmla="*/ 1103828959 h 625"/>
              <a:gd name="T22" fmla="*/ 420867132 w 647"/>
              <a:gd name="T23" fmla="*/ 1088708020 h 625"/>
              <a:gd name="T24" fmla="*/ 700603713 w 647"/>
              <a:gd name="T25" fmla="*/ 899697074 h 625"/>
              <a:gd name="T26" fmla="*/ 771168095 w 647"/>
              <a:gd name="T27" fmla="*/ 766127785 h 625"/>
              <a:gd name="T28" fmla="*/ 640119956 w 647"/>
              <a:gd name="T29" fmla="*/ 574595889 h 625"/>
              <a:gd name="T30" fmla="*/ 456149323 w 647"/>
              <a:gd name="T31" fmla="*/ 430947760 h 625"/>
              <a:gd name="T32" fmla="*/ 350302650 w 647"/>
              <a:gd name="T33" fmla="*/ 345262338 h 625"/>
              <a:gd name="T34" fmla="*/ 312499508 w 647"/>
              <a:gd name="T35" fmla="*/ 211693248 h 625"/>
              <a:gd name="T36" fmla="*/ 345262337 w 647"/>
              <a:gd name="T37" fmla="*/ 60483782 h 625"/>
              <a:gd name="T38" fmla="*/ 541834645 w 647"/>
              <a:gd name="T39" fmla="*/ 0 h 625"/>
              <a:gd name="T40" fmla="*/ 670361834 w 647"/>
              <a:gd name="T41" fmla="*/ 30241891 h 625"/>
              <a:gd name="T42" fmla="*/ 753527793 w 647"/>
              <a:gd name="T43" fmla="*/ 98286923 h 625"/>
              <a:gd name="T44" fmla="*/ 839213314 w 647"/>
              <a:gd name="T45" fmla="*/ 274697955 h 625"/>
              <a:gd name="T46" fmla="*/ 902216433 w 647"/>
              <a:gd name="T47" fmla="*/ 511592769 h 625"/>
              <a:gd name="T48" fmla="*/ 932458311 w 647"/>
              <a:gd name="T49" fmla="*/ 607358717 h 625"/>
              <a:gd name="T50" fmla="*/ 967740503 w 647"/>
              <a:gd name="T51" fmla="*/ 672882787 h 625"/>
              <a:gd name="T52" fmla="*/ 1068546764 w 647"/>
              <a:gd name="T53" fmla="*/ 700603715 h 625"/>
              <a:gd name="T54" fmla="*/ 1184473964 w 647"/>
              <a:gd name="T55" fmla="*/ 524192758 h 625"/>
              <a:gd name="T56" fmla="*/ 1416328364 w 647"/>
              <a:gd name="T57" fmla="*/ 410786408 h 625"/>
              <a:gd name="T58" fmla="*/ 1552416817 w 647"/>
              <a:gd name="T59" fmla="*/ 468749314 h 625"/>
              <a:gd name="T60" fmla="*/ 1577618382 w 647"/>
              <a:gd name="T61" fmla="*/ 690523089 h 625"/>
              <a:gd name="T62" fmla="*/ 1249998034 w 647"/>
              <a:gd name="T63" fmla="*/ 866934245 h 625"/>
              <a:gd name="T64" fmla="*/ 1227317419 w 647"/>
              <a:gd name="T65" fmla="*/ 1038304890 h 625"/>
              <a:gd name="T66" fmla="*/ 1323083367 w 647"/>
              <a:gd name="T67" fmla="*/ 1179433656 h 625"/>
              <a:gd name="T68" fmla="*/ 1509574950 w 647"/>
              <a:gd name="T69" fmla="*/ 1398688068 h 62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647"/>
              <a:gd name="T106" fmla="*/ 0 h 625"/>
              <a:gd name="T107" fmla="*/ 647 w 647"/>
              <a:gd name="T108" fmla="*/ 625 h 62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647" h="625">
                <a:moveTo>
                  <a:pt x="541" y="625"/>
                </a:moveTo>
                <a:cubicBezTo>
                  <a:pt x="530" y="608"/>
                  <a:pt x="518" y="591"/>
                  <a:pt x="507" y="574"/>
                </a:cubicBezTo>
                <a:cubicBezTo>
                  <a:pt x="478" y="544"/>
                  <a:pt x="400" y="405"/>
                  <a:pt x="342" y="445"/>
                </a:cubicBezTo>
                <a:cubicBezTo>
                  <a:pt x="326" y="441"/>
                  <a:pt x="305" y="447"/>
                  <a:pt x="292" y="457"/>
                </a:cubicBezTo>
                <a:cubicBezTo>
                  <a:pt x="267" y="468"/>
                  <a:pt x="250" y="477"/>
                  <a:pt x="228" y="495"/>
                </a:cubicBezTo>
                <a:cubicBezTo>
                  <a:pt x="187" y="513"/>
                  <a:pt x="150" y="549"/>
                  <a:pt x="113" y="574"/>
                </a:cubicBezTo>
                <a:cubicBezTo>
                  <a:pt x="94" y="581"/>
                  <a:pt x="74" y="578"/>
                  <a:pt x="56" y="573"/>
                </a:cubicBezTo>
                <a:cubicBezTo>
                  <a:pt x="46" y="566"/>
                  <a:pt x="38" y="563"/>
                  <a:pt x="28" y="556"/>
                </a:cubicBezTo>
                <a:cubicBezTo>
                  <a:pt x="0" y="525"/>
                  <a:pt x="4" y="523"/>
                  <a:pt x="13" y="490"/>
                </a:cubicBezTo>
                <a:cubicBezTo>
                  <a:pt x="32" y="477"/>
                  <a:pt x="29" y="469"/>
                  <a:pt x="47" y="462"/>
                </a:cubicBezTo>
                <a:cubicBezTo>
                  <a:pt x="72" y="446"/>
                  <a:pt x="77" y="452"/>
                  <a:pt x="97" y="438"/>
                </a:cubicBezTo>
                <a:cubicBezTo>
                  <a:pt x="107" y="434"/>
                  <a:pt x="157" y="439"/>
                  <a:pt x="167" y="432"/>
                </a:cubicBezTo>
                <a:cubicBezTo>
                  <a:pt x="206" y="418"/>
                  <a:pt x="249" y="382"/>
                  <a:pt x="278" y="357"/>
                </a:cubicBezTo>
                <a:cubicBezTo>
                  <a:pt x="297" y="335"/>
                  <a:pt x="303" y="329"/>
                  <a:pt x="306" y="304"/>
                </a:cubicBezTo>
                <a:cubicBezTo>
                  <a:pt x="286" y="278"/>
                  <a:pt x="270" y="255"/>
                  <a:pt x="254" y="228"/>
                </a:cubicBezTo>
                <a:cubicBezTo>
                  <a:pt x="250" y="224"/>
                  <a:pt x="184" y="177"/>
                  <a:pt x="181" y="171"/>
                </a:cubicBezTo>
                <a:cubicBezTo>
                  <a:pt x="179" y="168"/>
                  <a:pt x="142" y="140"/>
                  <a:pt x="139" y="137"/>
                </a:cubicBezTo>
                <a:cubicBezTo>
                  <a:pt x="131" y="125"/>
                  <a:pt x="120" y="97"/>
                  <a:pt x="124" y="84"/>
                </a:cubicBezTo>
                <a:cubicBezTo>
                  <a:pt x="124" y="65"/>
                  <a:pt x="122" y="38"/>
                  <a:pt x="137" y="24"/>
                </a:cubicBezTo>
                <a:cubicBezTo>
                  <a:pt x="140" y="2"/>
                  <a:pt x="198" y="5"/>
                  <a:pt x="215" y="0"/>
                </a:cubicBezTo>
                <a:cubicBezTo>
                  <a:pt x="229" y="3"/>
                  <a:pt x="252" y="15"/>
                  <a:pt x="266" y="12"/>
                </a:cubicBezTo>
                <a:cubicBezTo>
                  <a:pt x="277" y="18"/>
                  <a:pt x="286" y="34"/>
                  <a:pt x="299" y="39"/>
                </a:cubicBezTo>
                <a:cubicBezTo>
                  <a:pt x="321" y="53"/>
                  <a:pt x="325" y="84"/>
                  <a:pt x="333" y="109"/>
                </a:cubicBezTo>
                <a:cubicBezTo>
                  <a:pt x="352" y="136"/>
                  <a:pt x="363" y="170"/>
                  <a:pt x="358" y="203"/>
                </a:cubicBezTo>
                <a:cubicBezTo>
                  <a:pt x="365" y="213"/>
                  <a:pt x="369" y="228"/>
                  <a:pt x="370" y="241"/>
                </a:cubicBezTo>
                <a:cubicBezTo>
                  <a:pt x="376" y="250"/>
                  <a:pt x="379" y="258"/>
                  <a:pt x="384" y="267"/>
                </a:cubicBezTo>
                <a:cubicBezTo>
                  <a:pt x="405" y="285"/>
                  <a:pt x="401" y="281"/>
                  <a:pt x="424" y="278"/>
                </a:cubicBezTo>
                <a:cubicBezTo>
                  <a:pt x="464" y="234"/>
                  <a:pt x="445" y="240"/>
                  <a:pt x="470" y="208"/>
                </a:cubicBezTo>
                <a:cubicBezTo>
                  <a:pt x="495" y="186"/>
                  <a:pt x="542" y="162"/>
                  <a:pt x="562" y="163"/>
                </a:cubicBezTo>
                <a:cubicBezTo>
                  <a:pt x="578" y="158"/>
                  <a:pt x="600" y="181"/>
                  <a:pt x="616" y="186"/>
                </a:cubicBezTo>
                <a:cubicBezTo>
                  <a:pt x="641" y="203"/>
                  <a:pt x="647" y="241"/>
                  <a:pt x="626" y="274"/>
                </a:cubicBezTo>
                <a:cubicBezTo>
                  <a:pt x="586" y="310"/>
                  <a:pt x="542" y="316"/>
                  <a:pt x="496" y="344"/>
                </a:cubicBezTo>
                <a:cubicBezTo>
                  <a:pt x="459" y="389"/>
                  <a:pt x="473" y="369"/>
                  <a:pt x="487" y="412"/>
                </a:cubicBezTo>
                <a:cubicBezTo>
                  <a:pt x="501" y="429"/>
                  <a:pt x="514" y="448"/>
                  <a:pt x="525" y="468"/>
                </a:cubicBezTo>
                <a:cubicBezTo>
                  <a:pt x="548" y="498"/>
                  <a:pt x="572" y="528"/>
                  <a:pt x="599" y="555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313" name="Freeform 58"/>
          <p:cNvSpPr>
            <a:spLocks/>
          </p:cNvSpPr>
          <p:nvPr/>
        </p:nvSpPr>
        <p:spPr bwMode="auto">
          <a:xfrm>
            <a:off x="6096000" y="4953000"/>
            <a:ext cx="1087438" cy="1108075"/>
          </a:xfrm>
          <a:custGeom>
            <a:avLst/>
            <a:gdLst>
              <a:gd name="T0" fmla="*/ 1607509817 w 342"/>
              <a:gd name="T1" fmla="*/ 2147483647 h 349"/>
              <a:gd name="T2" fmla="*/ 1668171427 w 342"/>
              <a:gd name="T3" fmla="*/ 2147483647 h 349"/>
              <a:gd name="T4" fmla="*/ 1526629260 w 342"/>
              <a:gd name="T5" fmla="*/ 2147483647 h 349"/>
              <a:gd name="T6" fmla="*/ 1304206933 w 342"/>
              <a:gd name="T7" fmla="*/ 2036286332 h 349"/>
              <a:gd name="T8" fmla="*/ 940242836 w 342"/>
              <a:gd name="T9" fmla="*/ 1945560738 h 349"/>
              <a:gd name="T10" fmla="*/ 242641771 w 342"/>
              <a:gd name="T11" fmla="*/ 1824593281 h 349"/>
              <a:gd name="T12" fmla="*/ 40441881 w 342"/>
              <a:gd name="T13" fmla="*/ 1622980454 h 349"/>
              <a:gd name="T14" fmla="*/ 0 w 342"/>
              <a:gd name="T15" fmla="*/ 1461690511 h 349"/>
              <a:gd name="T16" fmla="*/ 181983688 w 342"/>
              <a:gd name="T17" fmla="*/ 1169352488 h 349"/>
              <a:gd name="T18" fmla="*/ 404406065 w 342"/>
              <a:gd name="T19" fmla="*/ 1189513731 h 349"/>
              <a:gd name="T20" fmla="*/ 667267180 w 342"/>
              <a:gd name="T21" fmla="*/ 1280239324 h 349"/>
              <a:gd name="T22" fmla="*/ 940242836 w 342"/>
              <a:gd name="T23" fmla="*/ 1502012997 h 349"/>
              <a:gd name="T24" fmla="*/ 1607509817 w 342"/>
              <a:gd name="T25" fmla="*/ 1622980454 h 349"/>
              <a:gd name="T26" fmla="*/ 1890593754 w 342"/>
              <a:gd name="T27" fmla="*/ 1532254861 h 349"/>
              <a:gd name="T28" fmla="*/ 1971474311 w 342"/>
              <a:gd name="T29" fmla="*/ 1078626895 h 349"/>
              <a:gd name="T30" fmla="*/ 1910816278 w 342"/>
              <a:gd name="T31" fmla="*/ 614918108 h 349"/>
              <a:gd name="T32" fmla="*/ 1880485671 w 342"/>
              <a:gd name="T33" fmla="*/ 342741229 h 349"/>
              <a:gd name="T34" fmla="*/ 2011916179 w 342"/>
              <a:gd name="T35" fmla="*/ 100806240 h 349"/>
              <a:gd name="T36" fmla="*/ 2147483647 w 342"/>
              <a:gd name="T37" fmla="*/ 70564375 h 349"/>
              <a:gd name="T38" fmla="*/ 2147483647 w 342"/>
              <a:gd name="T39" fmla="*/ 191531858 h 349"/>
              <a:gd name="T40" fmla="*/ 2147483647 w 342"/>
              <a:gd name="T41" fmla="*/ 352821851 h 349"/>
              <a:gd name="T42" fmla="*/ 2147483647 w 342"/>
              <a:gd name="T43" fmla="*/ 534273137 h 349"/>
              <a:gd name="T44" fmla="*/ 2147483647 w 342"/>
              <a:gd name="T45" fmla="*/ 927417572 h 349"/>
              <a:gd name="T46" fmla="*/ 2147483647 w 342"/>
              <a:gd name="T47" fmla="*/ 1350803674 h 349"/>
              <a:gd name="T48" fmla="*/ 2147483647 w 342"/>
              <a:gd name="T49" fmla="*/ 1532254861 h 349"/>
              <a:gd name="T50" fmla="*/ 2147483647 w 342"/>
              <a:gd name="T51" fmla="*/ 1673383958 h 349"/>
              <a:gd name="T52" fmla="*/ 2147483647 w 342"/>
              <a:gd name="T53" fmla="*/ 1854835145 h 349"/>
              <a:gd name="T54" fmla="*/ 2147483647 w 342"/>
              <a:gd name="T55" fmla="*/ 1764109552 h 349"/>
              <a:gd name="T56" fmla="*/ 2147483647 w 342"/>
              <a:gd name="T57" fmla="*/ 1925399495 h 349"/>
              <a:gd name="T58" fmla="*/ 2147483647 w 342"/>
              <a:gd name="T59" fmla="*/ 2147483647 h 349"/>
              <a:gd name="T60" fmla="*/ 2147483647 w 342"/>
              <a:gd name="T61" fmla="*/ 2147483647 h 349"/>
              <a:gd name="T62" fmla="*/ 2147483647 w 342"/>
              <a:gd name="T63" fmla="*/ 2147483647 h 349"/>
              <a:gd name="T64" fmla="*/ 2147483647 w 342"/>
              <a:gd name="T65" fmla="*/ 2147483647 h 349"/>
              <a:gd name="T66" fmla="*/ 2102907998 w 342"/>
              <a:gd name="T67" fmla="*/ 2147483647 h 349"/>
              <a:gd name="T68" fmla="*/ 2062466130 w 342"/>
              <a:gd name="T69" fmla="*/ 2147483647 h 34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42"/>
              <a:gd name="T106" fmla="*/ 0 h 349"/>
              <a:gd name="T107" fmla="*/ 342 w 342"/>
              <a:gd name="T108" fmla="*/ 349 h 349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42" h="349">
                <a:moveTo>
                  <a:pt x="159" y="349"/>
                </a:moveTo>
                <a:cubicBezTo>
                  <a:pt x="161" y="339"/>
                  <a:pt x="163" y="329"/>
                  <a:pt x="165" y="319"/>
                </a:cubicBezTo>
                <a:cubicBezTo>
                  <a:pt x="165" y="298"/>
                  <a:pt x="185" y="221"/>
                  <a:pt x="151" y="215"/>
                </a:cubicBezTo>
                <a:cubicBezTo>
                  <a:pt x="147" y="208"/>
                  <a:pt x="137" y="203"/>
                  <a:pt x="129" y="202"/>
                </a:cubicBezTo>
                <a:cubicBezTo>
                  <a:pt x="116" y="197"/>
                  <a:pt x="107" y="194"/>
                  <a:pt x="93" y="193"/>
                </a:cubicBezTo>
                <a:cubicBezTo>
                  <a:pt x="72" y="185"/>
                  <a:pt x="46" y="185"/>
                  <a:pt x="24" y="181"/>
                </a:cubicBezTo>
                <a:cubicBezTo>
                  <a:pt x="15" y="177"/>
                  <a:pt x="9" y="169"/>
                  <a:pt x="4" y="161"/>
                </a:cubicBezTo>
                <a:cubicBezTo>
                  <a:pt x="3" y="155"/>
                  <a:pt x="1" y="151"/>
                  <a:pt x="0" y="145"/>
                </a:cubicBezTo>
                <a:cubicBezTo>
                  <a:pt x="1" y="124"/>
                  <a:pt x="3" y="125"/>
                  <a:pt x="18" y="116"/>
                </a:cubicBezTo>
                <a:cubicBezTo>
                  <a:pt x="29" y="118"/>
                  <a:pt x="31" y="114"/>
                  <a:pt x="40" y="118"/>
                </a:cubicBezTo>
                <a:cubicBezTo>
                  <a:pt x="54" y="121"/>
                  <a:pt x="54" y="125"/>
                  <a:pt x="66" y="127"/>
                </a:cubicBezTo>
                <a:cubicBezTo>
                  <a:pt x="71" y="129"/>
                  <a:pt x="87" y="148"/>
                  <a:pt x="93" y="149"/>
                </a:cubicBezTo>
                <a:cubicBezTo>
                  <a:pt x="112" y="158"/>
                  <a:pt x="140" y="160"/>
                  <a:pt x="159" y="161"/>
                </a:cubicBezTo>
                <a:cubicBezTo>
                  <a:pt x="173" y="160"/>
                  <a:pt x="177" y="160"/>
                  <a:pt x="187" y="152"/>
                </a:cubicBezTo>
                <a:cubicBezTo>
                  <a:pt x="189" y="136"/>
                  <a:pt x="191" y="122"/>
                  <a:pt x="195" y="107"/>
                </a:cubicBezTo>
                <a:cubicBezTo>
                  <a:pt x="195" y="104"/>
                  <a:pt x="188" y="64"/>
                  <a:pt x="189" y="61"/>
                </a:cubicBezTo>
                <a:cubicBezTo>
                  <a:pt x="189" y="59"/>
                  <a:pt x="186" y="36"/>
                  <a:pt x="186" y="34"/>
                </a:cubicBezTo>
                <a:cubicBezTo>
                  <a:pt x="187" y="27"/>
                  <a:pt x="193" y="13"/>
                  <a:pt x="199" y="10"/>
                </a:cubicBezTo>
                <a:cubicBezTo>
                  <a:pt x="206" y="6"/>
                  <a:pt x="220" y="6"/>
                  <a:pt x="228" y="7"/>
                </a:cubicBezTo>
                <a:cubicBezTo>
                  <a:pt x="237" y="0"/>
                  <a:pt x="239" y="15"/>
                  <a:pt x="247" y="19"/>
                </a:cubicBezTo>
                <a:cubicBezTo>
                  <a:pt x="251" y="25"/>
                  <a:pt x="253" y="31"/>
                  <a:pt x="259" y="35"/>
                </a:cubicBezTo>
                <a:cubicBezTo>
                  <a:pt x="261" y="41"/>
                  <a:pt x="264" y="47"/>
                  <a:pt x="267" y="53"/>
                </a:cubicBezTo>
                <a:cubicBezTo>
                  <a:pt x="270" y="66"/>
                  <a:pt x="271" y="80"/>
                  <a:pt x="265" y="92"/>
                </a:cubicBezTo>
                <a:cubicBezTo>
                  <a:pt x="262" y="108"/>
                  <a:pt x="254" y="124"/>
                  <a:pt x="241" y="134"/>
                </a:cubicBezTo>
                <a:cubicBezTo>
                  <a:pt x="240" y="140"/>
                  <a:pt x="236" y="147"/>
                  <a:pt x="232" y="152"/>
                </a:cubicBezTo>
                <a:cubicBezTo>
                  <a:pt x="231" y="157"/>
                  <a:pt x="229" y="161"/>
                  <a:pt x="228" y="166"/>
                </a:cubicBezTo>
                <a:cubicBezTo>
                  <a:pt x="229" y="180"/>
                  <a:pt x="229" y="177"/>
                  <a:pt x="238" y="184"/>
                </a:cubicBezTo>
                <a:cubicBezTo>
                  <a:pt x="268" y="182"/>
                  <a:pt x="259" y="178"/>
                  <a:pt x="279" y="175"/>
                </a:cubicBezTo>
                <a:cubicBezTo>
                  <a:pt x="296" y="176"/>
                  <a:pt x="321" y="184"/>
                  <a:pt x="328" y="191"/>
                </a:cubicBezTo>
                <a:cubicBezTo>
                  <a:pt x="335" y="195"/>
                  <a:pt x="335" y="211"/>
                  <a:pt x="339" y="218"/>
                </a:cubicBezTo>
                <a:cubicBezTo>
                  <a:pt x="342" y="233"/>
                  <a:pt x="331" y="249"/>
                  <a:pt x="312" y="253"/>
                </a:cubicBezTo>
                <a:cubicBezTo>
                  <a:pt x="285" y="252"/>
                  <a:pt x="267" y="239"/>
                  <a:pt x="241" y="233"/>
                </a:cubicBezTo>
                <a:cubicBezTo>
                  <a:pt x="212" y="236"/>
                  <a:pt x="224" y="234"/>
                  <a:pt x="214" y="254"/>
                </a:cubicBezTo>
                <a:cubicBezTo>
                  <a:pt x="213" y="265"/>
                  <a:pt x="211" y="276"/>
                  <a:pt x="208" y="287"/>
                </a:cubicBezTo>
                <a:cubicBezTo>
                  <a:pt x="206" y="306"/>
                  <a:pt x="204" y="325"/>
                  <a:pt x="204" y="344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2763" name="Text Box 59"/>
          <p:cNvSpPr txBox="1">
            <a:spLocks noChangeArrowheads="1"/>
          </p:cNvSpPr>
          <p:nvPr/>
        </p:nvSpPr>
        <p:spPr bwMode="auto">
          <a:xfrm>
            <a:off x="2438400" y="5334000"/>
            <a:ext cx="31591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rgbClr val="E9250B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</a:p>
        </p:txBody>
      </p:sp>
      <p:sp>
        <p:nvSpPr>
          <p:cNvPr id="72764" name="Text Box 60"/>
          <p:cNvSpPr txBox="1">
            <a:spLocks noChangeArrowheads="1"/>
          </p:cNvSpPr>
          <p:nvPr/>
        </p:nvSpPr>
        <p:spPr bwMode="auto">
          <a:xfrm>
            <a:off x="2514600" y="5105400"/>
            <a:ext cx="31591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</a:t>
            </a:r>
          </a:p>
        </p:txBody>
      </p:sp>
      <p:sp>
        <p:nvSpPr>
          <p:cNvPr id="72765" name="Text Box 61"/>
          <p:cNvSpPr txBox="1">
            <a:spLocks noChangeArrowheads="1"/>
          </p:cNvSpPr>
          <p:nvPr/>
        </p:nvSpPr>
        <p:spPr bwMode="auto">
          <a:xfrm>
            <a:off x="2714625" y="5143500"/>
            <a:ext cx="314325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rgbClr val="F6EAD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</a:p>
        </p:txBody>
      </p:sp>
      <p:sp>
        <p:nvSpPr>
          <p:cNvPr id="72770" name="Text Box 66"/>
          <p:cNvSpPr txBox="1">
            <a:spLocks noChangeArrowheads="1"/>
          </p:cNvSpPr>
          <p:nvPr/>
        </p:nvSpPr>
        <p:spPr bwMode="auto">
          <a:xfrm>
            <a:off x="4267200" y="5715000"/>
            <a:ext cx="314325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rgbClr val="F6EAD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</a:p>
        </p:txBody>
      </p:sp>
      <p:sp>
        <p:nvSpPr>
          <p:cNvPr id="72771" name="Text Box 67"/>
          <p:cNvSpPr txBox="1">
            <a:spLocks noChangeArrowheads="1"/>
          </p:cNvSpPr>
          <p:nvPr/>
        </p:nvSpPr>
        <p:spPr bwMode="auto">
          <a:xfrm>
            <a:off x="4343400" y="5562600"/>
            <a:ext cx="28098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</a:t>
            </a:r>
          </a:p>
        </p:txBody>
      </p:sp>
      <p:sp>
        <p:nvSpPr>
          <p:cNvPr id="72772" name="Text Box 68"/>
          <p:cNvSpPr txBox="1">
            <a:spLocks noChangeArrowheads="1"/>
          </p:cNvSpPr>
          <p:nvPr/>
        </p:nvSpPr>
        <p:spPr bwMode="auto">
          <a:xfrm>
            <a:off x="4479925" y="5497513"/>
            <a:ext cx="31591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</a:p>
        </p:txBody>
      </p:sp>
      <p:sp>
        <p:nvSpPr>
          <p:cNvPr id="72790" name="Oval 86" descr="Розовая тисненая бумага"/>
          <p:cNvSpPr>
            <a:spLocks noChangeArrowheads="1"/>
          </p:cNvSpPr>
          <p:nvPr/>
        </p:nvSpPr>
        <p:spPr bwMode="auto">
          <a:xfrm>
            <a:off x="6172200" y="4114800"/>
            <a:ext cx="577850" cy="447675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а/к</a:t>
            </a:r>
          </a:p>
        </p:txBody>
      </p:sp>
      <p:sp>
        <p:nvSpPr>
          <p:cNvPr id="72791" name="Oval 87" descr="Розовая тисненая бумага"/>
          <p:cNvSpPr>
            <a:spLocks noChangeArrowheads="1"/>
          </p:cNvSpPr>
          <p:nvPr/>
        </p:nvSpPr>
        <p:spPr bwMode="auto">
          <a:xfrm>
            <a:off x="7620000" y="4038600"/>
            <a:ext cx="577850" cy="447675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а/к</a:t>
            </a:r>
          </a:p>
        </p:txBody>
      </p:sp>
      <p:sp>
        <p:nvSpPr>
          <p:cNvPr id="72792" name="Oval 88" descr="Розовая тисненая бумага"/>
          <p:cNvSpPr>
            <a:spLocks noChangeArrowheads="1"/>
          </p:cNvSpPr>
          <p:nvPr/>
        </p:nvSpPr>
        <p:spPr bwMode="auto">
          <a:xfrm>
            <a:off x="7924800" y="5791200"/>
            <a:ext cx="577850" cy="447675"/>
          </a:xfrm>
          <a:prstGeom prst="ellipse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 algn="ctr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а/к</a:t>
            </a:r>
          </a:p>
        </p:txBody>
      </p:sp>
      <p:sp>
        <p:nvSpPr>
          <p:cNvPr id="72796" name="Text Box 92"/>
          <p:cNvSpPr txBox="1">
            <a:spLocks noChangeArrowheads="1"/>
          </p:cNvSpPr>
          <p:nvPr/>
        </p:nvSpPr>
        <p:spPr bwMode="auto">
          <a:xfrm>
            <a:off x="6553200" y="4724400"/>
            <a:ext cx="29686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</a:p>
        </p:txBody>
      </p:sp>
      <p:sp>
        <p:nvSpPr>
          <p:cNvPr id="72797" name="Text Box 93"/>
          <p:cNvSpPr txBox="1">
            <a:spLocks noChangeArrowheads="1"/>
          </p:cNvSpPr>
          <p:nvPr/>
        </p:nvSpPr>
        <p:spPr bwMode="auto">
          <a:xfrm>
            <a:off x="6705600" y="4648200"/>
            <a:ext cx="31591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</a:p>
        </p:txBody>
      </p:sp>
      <p:sp>
        <p:nvSpPr>
          <p:cNvPr id="72798" name="Text Box 94"/>
          <p:cNvSpPr txBox="1">
            <a:spLocks noChangeArrowheads="1"/>
          </p:cNvSpPr>
          <p:nvPr/>
        </p:nvSpPr>
        <p:spPr bwMode="auto">
          <a:xfrm>
            <a:off x="6858000" y="4724400"/>
            <a:ext cx="28098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4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</a:t>
            </a:r>
          </a:p>
        </p:txBody>
      </p:sp>
      <p:sp>
        <p:nvSpPr>
          <p:cNvPr id="12326" name="Line 95"/>
          <p:cNvSpPr>
            <a:spLocks noChangeShapeType="1"/>
          </p:cNvSpPr>
          <p:nvPr/>
        </p:nvSpPr>
        <p:spPr bwMode="auto">
          <a:xfrm>
            <a:off x="3352800" y="5867400"/>
            <a:ext cx="30480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27" name="Line 96"/>
          <p:cNvSpPr>
            <a:spLocks noChangeShapeType="1"/>
          </p:cNvSpPr>
          <p:nvPr/>
        </p:nvSpPr>
        <p:spPr bwMode="auto">
          <a:xfrm>
            <a:off x="5029200" y="6324600"/>
            <a:ext cx="30480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328" name="Line 97"/>
          <p:cNvSpPr>
            <a:spLocks noChangeShapeType="1"/>
          </p:cNvSpPr>
          <p:nvPr/>
        </p:nvSpPr>
        <p:spPr bwMode="auto">
          <a:xfrm>
            <a:off x="6858000" y="5715000"/>
            <a:ext cx="7620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329" name="Oval 98"/>
          <p:cNvSpPr>
            <a:spLocks noChangeArrowheads="1"/>
          </p:cNvSpPr>
          <p:nvPr/>
        </p:nvSpPr>
        <p:spPr bwMode="auto">
          <a:xfrm>
            <a:off x="3962400" y="3962400"/>
            <a:ext cx="76200" cy="76200"/>
          </a:xfrm>
          <a:prstGeom prst="ellipse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30" name="Oval 99"/>
          <p:cNvSpPr>
            <a:spLocks noChangeArrowheads="1"/>
          </p:cNvSpPr>
          <p:nvPr/>
        </p:nvSpPr>
        <p:spPr bwMode="auto">
          <a:xfrm>
            <a:off x="4114800" y="3962400"/>
            <a:ext cx="76200" cy="76200"/>
          </a:xfrm>
          <a:prstGeom prst="ellipse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31" name="Oval 100"/>
          <p:cNvSpPr>
            <a:spLocks noChangeArrowheads="1"/>
          </p:cNvSpPr>
          <p:nvPr/>
        </p:nvSpPr>
        <p:spPr bwMode="auto">
          <a:xfrm>
            <a:off x="4267200" y="3962400"/>
            <a:ext cx="76200" cy="76200"/>
          </a:xfrm>
          <a:prstGeom prst="ellipse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32" name="Oval 101"/>
          <p:cNvSpPr>
            <a:spLocks noChangeArrowheads="1"/>
          </p:cNvSpPr>
          <p:nvPr/>
        </p:nvSpPr>
        <p:spPr bwMode="auto">
          <a:xfrm>
            <a:off x="4495800" y="3886200"/>
            <a:ext cx="76200" cy="76200"/>
          </a:xfrm>
          <a:prstGeom prst="ellipse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33" name="Oval 102"/>
          <p:cNvSpPr>
            <a:spLocks noChangeArrowheads="1"/>
          </p:cNvSpPr>
          <p:nvPr/>
        </p:nvSpPr>
        <p:spPr bwMode="auto">
          <a:xfrm>
            <a:off x="4648200" y="3810000"/>
            <a:ext cx="76200" cy="76200"/>
          </a:xfrm>
          <a:prstGeom prst="ellipse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2334" name="Oval 103"/>
          <p:cNvSpPr>
            <a:spLocks noChangeArrowheads="1"/>
          </p:cNvSpPr>
          <p:nvPr/>
        </p:nvSpPr>
        <p:spPr bwMode="auto">
          <a:xfrm>
            <a:off x="4800600" y="3810000"/>
            <a:ext cx="76200" cy="76200"/>
          </a:xfrm>
          <a:prstGeom prst="ellipse">
            <a:avLst/>
          </a:prstGeom>
          <a:solidFill>
            <a:srgbClr val="000000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2814" name="Text Box 110"/>
          <p:cNvSpPr txBox="1">
            <a:spLocks noChangeArrowheads="1"/>
          </p:cNvSpPr>
          <p:nvPr/>
        </p:nvSpPr>
        <p:spPr bwMode="auto">
          <a:xfrm>
            <a:off x="3810000" y="3668713"/>
            <a:ext cx="3048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</a:p>
        </p:txBody>
      </p:sp>
      <p:sp>
        <p:nvSpPr>
          <p:cNvPr id="72815" name="Text Box 111"/>
          <p:cNvSpPr txBox="1">
            <a:spLocks noChangeArrowheads="1"/>
          </p:cNvSpPr>
          <p:nvPr/>
        </p:nvSpPr>
        <p:spPr bwMode="auto">
          <a:xfrm>
            <a:off x="3962400" y="3657600"/>
            <a:ext cx="5334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</a:t>
            </a:r>
          </a:p>
        </p:txBody>
      </p:sp>
      <p:sp>
        <p:nvSpPr>
          <p:cNvPr id="72816" name="Text Box 112"/>
          <p:cNvSpPr txBox="1">
            <a:spLocks noChangeArrowheads="1"/>
          </p:cNvSpPr>
          <p:nvPr/>
        </p:nvSpPr>
        <p:spPr bwMode="auto">
          <a:xfrm>
            <a:off x="4114800" y="3668713"/>
            <a:ext cx="30480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</a:p>
        </p:txBody>
      </p:sp>
      <p:sp>
        <p:nvSpPr>
          <p:cNvPr id="72817" name="Text Box 113"/>
          <p:cNvSpPr txBox="1">
            <a:spLocks noChangeArrowheads="1"/>
          </p:cNvSpPr>
          <p:nvPr/>
        </p:nvSpPr>
        <p:spPr bwMode="auto">
          <a:xfrm>
            <a:off x="4343400" y="3657600"/>
            <a:ext cx="29686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</a:p>
        </p:txBody>
      </p:sp>
      <p:sp>
        <p:nvSpPr>
          <p:cNvPr id="72819" name="Text Box 115"/>
          <p:cNvSpPr txBox="1">
            <a:spLocks noChangeArrowheads="1"/>
          </p:cNvSpPr>
          <p:nvPr/>
        </p:nvSpPr>
        <p:spPr bwMode="auto">
          <a:xfrm>
            <a:off x="4495800" y="3581400"/>
            <a:ext cx="35718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</a:t>
            </a:r>
          </a:p>
        </p:txBody>
      </p:sp>
      <p:sp>
        <p:nvSpPr>
          <p:cNvPr id="72820" name="Text Box 116"/>
          <p:cNvSpPr txBox="1">
            <a:spLocks noChangeArrowheads="1"/>
          </p:cNvSpPr>
          <p:nvPr/>
        </p:nvSpPr>
        <p:spPr bwMode="auto">
          <a:xfrm>
            <a:off x="4648200" y="3505200"/>
            <a:ext cx="3048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1158 0.09849 -0.23142 0.19722 -0.27778 0.23676 " pathEditMode="relative" ptsTypes="aA">
                                      <p:cBhvr>
                                        <p:cTn id="6" dur="2000" fill="hold"/>
                                        <p:tgtEl>
                                          <p:spTgt spid="727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10452 0.12717 -0.20886 0.25457 -0.24931 0.30451 " pathEditMode="relative" ptsTypes="aA">
                                      <p:cBhvr>
                                        <p:cTn id="10" dur="2000" fill="hold"/>
                                        <p:tgtEl>
                                          <p:spTgt spid="727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5348 0.01271 -0.10678 0.02543 -0.12865 0.02959 " pathEditMode="relative" ptsTypes="aA">
                                      <p:cBhvr>
                                        <p:cTn id="14" dur="2000" fill="hold"/>
                                        <p:tgtEl>
                                          <p:spTgt spid="727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90" grpId="0" animBg="1"/>
      <p:bldP spid="72791" grpId="0" animBg="1"/>
      <p:bldP spid="7279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т-РНК</a:t>
            </a:r>
            <a:endParaRPr lang="ru-RU" dirty="0"/>
          </a:p>
        </p:txBody>
      </p:sp>
      <p:pic>
        <p:nvPicPr>
          <p:cNvPr id="4" name="Содержимое 3" descr="schema28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412776"/>
            <a:ext cx="5472608" cy="4525963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188913"/>
            <a:ext cx="8643938" cy="17272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smtClean="0">
                <a:solidFill>
                  <a:schemeClr val="tx1"/>
                </a:solidFill>
              </a:rPr>
              <a:t>Передача наследственной информации от ДНК к и-РНК и к белку</a:t>
            </a:r>
          </a:p>
        </p:txBody>
      </p:sp>
      <p:sp>
        <p:nvSpPr>
          <p:cNvPr id="64205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205038"/>
            <a:ext cx="8713788" cy="4319587"/>
          </a:xfrm>
          <a:gradFill>
            <a:gsLst>
              <a:gs pos="0">
                <a:schemeClr val="bg2">
                  <a:tint val="80000"/>
                  <a:satMod val="300000"/>
                </a:schemeClr>
              </a:gs>
              <a:gs pos="100000">
                <a:schemeClr val="bg2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700" dirty="0" smtClean="0"/>
              <a:t>	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800" b="1" dirty="0" smtClean="0"/>
              <a:t>	</a:t>
            </a:r>
            <a:r>
              <a:rPr lang="ru-RU" sz="1800" b="1" dirty="0" smtClean="0"/>
              <a:t>	</a:t>
            </a:r>
            <a:r>
              <a:rPr lang="ru-RU" sz="2000" b="1" dirty="0" smtClean="0"/>
              <a:t>ДНК               Г    Т    Г          Г    Г   А         Т   Т   Т          Ц   Г   Т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/>
              <a:t>	    (фрагмент)         Ц   А   Ц          Ц   Ц   Т         А   А   А         Г   Ц   А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000" b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/>
              <a:t>	</a:t>
            </a:r>
            <a:r>
              <a:rPr lang="en-US" sz="2000" b="1" dirty="0" smtClean="0"/>
              <a:t>        </a:t>
            </a:r>
            <a:r>
              <a:rPr lang="ru-RU" sz="2000" b="1" dirty="0" smtClean="0"/>
              <a:t>и- РНК            Г   У    Г           Г    Г   А         У   У   У          Ц   Г   У     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/>
              <a:t>         (фрагмент)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000" b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/>
              <a:t>	    Антикодоны</a:t>
            </a:r>
            <a:endParaRPr lang="en-US" sz="2000" b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         т- РНК            Ц   А   Ц         Ц   Ц   У         А   А   А          Г    Ц   А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/>
              <a:t>	    Полипептид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/>
              <a:t>           (фрагмент)          Валин        Глицин     </a:t>
            </a:r>
            <a:r>
              <a:rPr lang="ru-RU" sz="2000" b="1" dirty="0" err="1" smtClean="0"/>
              <a:t>Фенилаланин</a:t>
            </a:r>
            <a:r>
              <a:rPr lang="ru-RU" sz="2000" b="1" dirty="0" smtClean="0"/>
              <a:t>    Аргинин   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/>
              <a:t>                                                                                       </a:t>
            </a:r>
          </a:p>
        </p:txBody>
      </p:sp>
      <p:sp>
        <p:nvSpPr>
          <p:cNvPr id="5126" name="Дата 5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DE400DC4-B7A9-4A93-9ABE-F03185B0517D}" type="datetime1">
              <a:rPr lang="ru-RU" smtClean="0">
                <a:latin typeface="Times New Roman" pitchFamily="18" charset="0"/>
              </a:rPr>
              <a:pPr/>
              <a:t>21.08.2013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5127" name="Line 4"/>
          <p:cNvSpPr>
            <a:spLocks noChangeShapeType="1"/>
          </p:cNvSpPr>
          <p:nvPr/>
        </p:nvSpPr>
        <p:spPr bwMode="auto">
          <a:xfrm>
            <a:off x="2339752" y="2204864"/>
            <a:ext cx="0" cy="1512888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8" name="Line 6"/>
          <p:cNvSpPr>
            <a:spLocks noChangeShapeType="1"/>
          </p:cNvSpPr>
          <p:nvPr/>
        </p:nvSpPr>
        <p:spPr bwMode="auto">
          <a:xfrm>
            <a:off x="2339752" y="4149080"/>
            <a:ext cx="0" cy="1655763"/>
          </a:xfrm>
          <a:prstGeom prst="line">
            <a:avLst/>
          </a:prstGeom>
          <a:noFill/>
          <a:ln w="38100">
            <a:solidFill>
              <a:srgbClr val="660066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4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420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4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4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4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4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4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42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420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420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420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0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420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2050" grpId="0" animBg="1"/>
      <p:bldP spid="642051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7" name="Picture 5" descr="image13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14313"/>
            <a:ext cx="9144000" cy="6500812"/>
          </a:xfrm>
          <a:noFill/>
        </p:spPr>
      </p:pic>
      <p:sp>
        <p:nvSpPr>
          <p:cNvPr id="11268" name="Дата 4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/>
          <a:p>
            <a:fld id="{55477EF3-96FA-4B3C-915E-EB8116CBAE58}" type="datetime1">
              <a:rPr lang="ru-RU" smtClean="0">
                <a:latin typeface="Times New Roman" pitchFamily="18" charset="0"/>
              </a:rPr>
              <a:pPr/>
              <a:t>21.08.2013</a:t>
            </a:fld>
            <a:endParaRPr lang="ru-RU" smtClean="0">
              <a:latin typeface="Times New Roman" pitchFamily="18" charset="0"/>
            </a:endParaRPr>
          </a:p>
        </p:txBody>
      </p:sp>
      <p:sp>
        <p:nvSpPr>
          <p:cNvPr id="11269" name="Прямоугольник 3"/>
          <p:cNvSpPr>
            <a:spLocks noChangeArrowheads="1"/>
          </p:cNvSpPr>
          <p:nvPr/>
        </p:nvSpPr>
        <p:spPr bwMode="auto">
          <a:xfrm>
            <a:off x="5786438" y="214313"/>
            <a:ext cx="3357562" cy="714375"/>
          </a:xfrm>
          <a:prstGeom prst="rect">
            <a:avLst/>
          </a:prstGeom>
          <a:gradFill rotWithShape="0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r>
              <a:rPr lang="ru-RU" sz="2800" b="1">
                <a:solidFill>
                  <a:srgbClr val="FFFF00"/>
                </a:solidFill>
              </a:rPr>
              <a:t>Биосинтез белка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Какова скорость синтеза белка у высших организмов, если на сборку инсулина, состоящего из 51 аминокислотного остатка, затрачивается 7,3 с?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Wingdings 2"/>
              <a:buChar char=""/>
            </a:pPr>
            <a:r>
              <a:rPr lang="ru-RU" dirty="0" smtClean="0"/>
              <a:t>Пользуясь таблицей кода ДНК , определите, какие аминокислоты кодируют триплеты ЦАТ, ТТТ, ГАТ. Какими триплетами закодированы аминокислоты вал, фен, три?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0811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Ответы на вопросы учителя запишите в виде последовательности букв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4082008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Б) белки, жиры, углеводы.</a:t>
            </a:r>
          </a:p>
          <a:p>
            <a:pPr algn="l"/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К) Ферменты.</a:t>
            </a:r>
          </a:p>
          <a:p>
            <a:pPr algn="l"/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И</a:t>
            </a:r>
            <a:r>
              <a:rPr lang="ru-RU" sz="4200" b="1" dirty="0" smtClean="0">
                <a:solidFill>
                  <a:schemeClr val="tx1"/>
                </a:solidFill>
                <a:cs typeface="Aharoni" pitchFamily="2" charset="-79"/>
              </a:rPr>
              <a:t>) 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Аминокислоты.</a:t>
            </a:r>
          </a:p>
          <a:p>
            <a:pPr algn="l"/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С</a:t>
            </a:r>
            <a:r>
              <a:rPr lang="ru-RU" sz="4200" b="1" dirty="0" smtClean="0">
                <a:solidFill>
                  <a:schemeClr val="tx1"/>
                </a:solidFill>
                <a:cs typeface="Aharoni" pitchFamily="2" charset="-79"/>
              </a:rPr>
              <a:t>) 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Глюкоза.</a:t>
            </a:r>
          </a:p>
          <a:p>
            <a:pPr algn="l"/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О</a:t>
            </a:r>
            <a:r>
              <a:rPr lang="ru-RU" sz="4200" b="1" dirty="0" smtClean="0">
                <a:solidFill>
                  <a:schemeClr val="tx1"/>
                </a:solidFill>
                <a:cs typeface="Aharoni" pitchFamily="2" charset="-79"/>
              </a:rPr>
              <a:t>) 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Органические вещества с общей формулой C</a:t>
            </a:r>
            <a:r>
              <a:rPr lang="en-US" sz="4200" b="1" baseline="-25000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n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(</a:t>
            </a:r>
            <a:r>
              <a:rPr lang="en-US" sz="4200" b="1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H</a:t>
            </a:r>
            <a:r>
              <a:rPr lang="ru-RU" sz="4200" b="1" baseline="-25000" dirty="0">
                <a:solidFill>
                  <a:schemeClr val="tx1"/>
                </a:solidFill>
                <a:cs typeface="Aharoni" pitchFamily="2" charset="-79"/>
              </a:rPr>
              <a:t>2</a:t>
            </a:r>
            <a:r>
              <a:rPr lang="en-US" sz="4200" b="1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O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)</a:t>
            </a:r>
            <a:r>
              <a:rPr lang="en-US" sz="4200" b="1" baseline="-25000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.</a:t>
            </a:r>
          </a:p>
          <a:p>
            <a:pPr algn="l"/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Н</a:t>
            </a:r>
            <a:r>
              <a:rPr lang="ru-RU" sz="4200" b="1" dirty="0" smtClean="0">
                <a:solidFill>
                  <a:schemeClr val="tx1"/>
                </a:solidFill>
                <a:cs typeface="Aharoni" pitchFamily="2" charset="-79"/>
              </a:rPr>
              <a:t>) 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Нуклеиновые кислоты.</a:t>
            </a:r>
          </a:p>
          <a:p>
            <a:pPr algn="l"/>
            <a:r>
              <a:rPr lang="ru-RU" sz="4200" b="1" dirty="0" smtClean="0">
                <a:solidFill>
                  <a:schemeClr val="tx1"/>
                </a:solidFill>
                <a:cs typeface="Aharoni" pitchFamily="2" charset="-79"/>
              </a:rPr>
              <a:t>З) 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ДНК.</a:t>
            </a:r>
          </a:p>
          <a:p>
            <a:pPr algn="l"/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Е</a:t>
            </a:r>
            <a:r>
              <a:rPr lang="ru-RU" sz="4200" b="1" dirty="0" smtClean="0">
                <a:solidFill>
                  <a:schemeClr val="tx1"/>
                </a:solidFill>
                <a:cs typeface="Aharoni" pitchFamily="2" charset="-79"/>
              </a:rPr>
              <a:t>) </a:t>
            </a:r>
            <a:r>
              <a:rPr lang="ru-RU" sz="4200" b="1" dirty="0" err="1">
                <a:solidFill>
                  <a:schemeClr val="tx1"/>
                </a:solidFill>
                <a:cs typeface="Aharoni" pitchFamily="2" charset="-79"/>
              </a:rPr>
              <a:t>Урацил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.</a:t>
            </a:r>
          </a:p>
          <a:p>
            <a:pPr algn="l"/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Е</a:t>
            </a:r>
            <a:r>
              <a:rPr lang="ru-RU" sz="4200" b="1" dirty="0" smtClean="0">
                <a:solidFill>
                  <a:schemeClr val="tx1"/>
                </a:solidFill>
                <a:cs typeface="Aharoni" pitchFamily="2" charset="-79"/>
              </a:rPr>
              <a:t>) 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Нуклеотиды.</a:t>
            </a:r>
          </a:p>
          <a:p>
            <a:pPr algn="l"/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Л</a:t>
            </a:r>
            <a:r>
              <a:rPr lang="ru-RU" sz="4200" b="1" dirty="0" smtClean="0">
                <a:solidFill>
                  <a:schemeClr val="tx1"/>
                </a:solidFill>
                <a:cs typeface="Aharoni" pitchFamily="2" charset="-79"/>
              </a:rPr>
              <a:t>) 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Рибоза.</a:t>
            </a:r>
          </a:p>
          <a:p>
            <a:pPr algn="l"/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И</a:t>
            </a:r>
            <a:r>
              <a:rPr lang="ru-RU" sz="4200" b="1" dirty="0" smtClean="0">
                <a:solidFill>
                  <a:schemeClr val="tx1"/>
                </a:solidFill>
                <a:cs typeface="Aharoni" pitchFamily="2" charset="-79"/>
              </a:rPr>
              <a:t>)Липиды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.</a:t>
            </a:r>
          </a:p>
          <a:p>
            <a:pPr algn="l"/>
            <a:r>
              <a:rPr lang="ru-RU" sz="4200" b="1" dirty="0" smtClean="0">
                <a:solidFill>
                  <a:schemeClr val="tx1"/>
                </a:solidFill>
                <a:cs typeface="Aharoni" pitchFamily="2" charset="-79"/>
              </a:rPr>
              <a:t> А) </a:t>
            </a:r>
            <a:r>
              <a:rPr lang="ru-RU" sz="4200" b="1" dirty="0" err="1">
                <a:solidFill>
                  <a:schemeClr val="tx1"/>
                </a:solidFill>
                <a:cs typeface="Aharoni" pitchFamily="2" charset="-79"/>
              </a:rPr>
              <a:t>Дезоксирибоза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.</a:t>
            </a:r>
          </a:p>
          <a:p>
            <a:pPr algn="l"/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Т</a:t>
            </a:r>
            <a:r>
              <a:rPr lang="ru-RU" sz="4200" b="1" dirty="0" smtClean="0">
                <a:solidFill>
                  <a:schemeClr val="tx1"/>
                </a:solidFill>
                <a:cs typeface="Aharoni" pitchFamily="2" charset="-79"/>
              </a:rPr>
              <a:t>) 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Уотсон и Крик.</a:t>
            </a:r>
          </a:p>
          <a:p>
            <a:pPr algn="l"/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Б</a:t>
            </a:r>
            <a:r>
              <a:rPr lang="ru-RU" sz="4200" b="1" dirty="0" smtClean="0">
                <a:solidFill>
                  <a:schemeClr val="tx1"/>
                </a:solidFill>
                <a:cs typeface="Aharoni" pitchFamily="2" charset="-79"/>
              </a:rPr>
              <a:t>) </a:t>
            </a:r>
            <a:r>
              <a:rPr lang="ru-RU" sz="4200" b="1" dirty="0">
                <a:solidFill>
                  <a:schemeClr val="tx1"/>
                </a:solidFill>
                <a:cs typeface="Aharoni" pitchFamily="2" charset="-79"/>
              </a:rPr>
              <a:t>РНК.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149080"/>
            <a:ext cx="8229600" cy="19770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54061" y="1916832"/>
            <a:ext cx="67623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БИОСИНТЕЗ БЕЛКА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Строительная          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Каталитическая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Двигательная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Транспортная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Защитная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Энергетическая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6632"/>
            <a:ext cx="88924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ФУНКЦИИ БЕЛКОВ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772816"/>
            <a:ext cx="388843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5963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Вещества и структуры клетки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, участвующие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</a:rPr>
              <a:t>в синтезе белковой молекулы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</a:rPr>
            </a:b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 ДНК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и-РНК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т-РНК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ферменты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рибосома                  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аминокислоты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АТФ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accent2"/>
                </a:solidFill>
              </a:rPr>
              <a:t>Обмен веществ (метаболизм)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i="1" dirty="0"/>
              <a:t>МЕТАБОЛИЗМ-совокупность всех ферментативных реакций клетки, связанных между собой и с внешней средой, состоящая из пластического и энергетического обмена.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95536" y="2852936"/>
          <a:ext cx="3240360" cy="2520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40360"/>
              </a:tblGrid>
              <a:tr h="25202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Calibri"/>
                          <a:ea typeface="Calibri"/>
                          <a:cs typeface="Times New Roman"/>
                        </a:rPr>
                        <a:t>ПЛАСТИЧЕСКИЙ ОБМЕН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(анаболизм, ассимиляция)-реакции биологического синтеза высокомолекулярных веществ из простых, протекающих с поглощением энергии</a:t>
                      </a:r>
                    </a:p>
                  </a:txBody>
                  <a:tcPr marL="114300" marR="114300" marT="0" marB="0"/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flipH="1">
            <a:off x="1187624" y="1484784"/>
            <a:ext cx="3096344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283968" y="1484784"/>
            <a:ext cx="3528392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076056" y="2924944"/>
          <a:ext cx="3672408" cy="23762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408"/>
              </a:tblGrid>
              <a:tr h="2376264"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ЭНЕРГЕТИЧЕСКИЙ ОБМЕН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(катаболизм, диссимиляция)-совокупность реакций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расще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пления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высокомолекулярных веществ, протекающих с вы-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делением энергии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85590" y="2842352"/>
          <a:ext cx="3294044" cy="2386848"/>
        </p:xfrm>
        <a:graphic>
          <a:graphicData uri="http://schemas.openxmlformats.org/drawingml/2006/table">
            <a:tbl>
              <a:tblPr/>
              <a:tblGrid>
                <a:gridCol w="3294044"/>
              </a:tblGrid>
              <a:tr h="23868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17" name="Прямая со стрелкой 16"/>
          <p:cNvCxnSpPr/>
          <p:nvPr/>
        </p:nvCxnSpPr>
        <p:spPr>
          <a:xfrm>
            <a:off x="3779912" y="4941168"/>
            <a:ext cx="936104" cy="0"/>
          </a:xfrm>
          <a:prstGeom prst="straightConnector1">
            <a:avLst/>
          </a:prstGeom>
          <a:ln>
            <a:headEnd type="stealt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707904" y="4293096"/>
            <a:ext cx="12961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ферменты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779912" y="5157192"/>
            <a:ext cx="11521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энергия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СЛОВАРЬ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>
                <a:solidFill>
                  <a:srgbClr val="FF0000"/>
                </a:solidFill>
                <a:latin typeface="Constantia" pitchFamily="18" charset="0"/>
              </a:rPr>
              <a:t>ГЕНЕТИЧЕСКИЙ КОД </a:t>
            </a:r>
            <a:r>
              <a:rPr lang="en-US" dirty="0">
                <a:latin typeface="Constantia" pitchFamily="18" charset="0"/>
              </a:rPr>
              <a:t>– </a:t>
            </a:r>
            <a:r>
              <a:rPr lang="ru-RU" dirty="0">
                <a:latin typeface="Constantia" pitchFamily="18" charset="0"/>
              </a:rPr>
              <a:t>система записи генетической информации в молекуле нуклеиновой кислоты о строении молекулы полипептида, количестве, последовательности расположения и типах аминокислот.</a:t>
            </a:r>
          </a:p>
          <a:p>
            <a:r>
              <a:rPr lang="ru-RU" i="1" dirty="0" smtClean="0">
                <a:solidFill>
                  <a:srgbClr val="FF0000"/>
                </a:solidFill>
                <a:latin typeface="Constantia" pitchFamily="18" charset="0"/>
              </a:rPr>
              <a:t>Генетическая информация записана только в одной (</a:t>
            </a:r>
            <a:r>
              <a:rPr lang="ru-RU" i="1" dirty="0" err="1" smtClean="0">
                <a:solidFill>
                  <a:srgbClr val="FF0000"/>
                </a:solidFill>
                <a:latin typeface="Constantia" pitchFamily="18" charset="0"/>
              </a:rPr>
              <a:t>кодогенной</a:t>
            </a:r>
            <a:r>
              <a:rPr lang="ru-RU" i="1" dirty="0" smtClean="0">
                <a:solidFill>
                  <a:srgbClr val="FF0000"/>
                </a:solidFill>
                <a:latin typeface="Constantia" pitchFamily="18" charset="0"/>
              </a:rPr>
              <a:t>, информативной или значащей) цепи ДНК, вторая цепь не несет генетической информации.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ТАБЛИЦА ГЕНЕТИЧЕСКОГО КОДА</a:t>
            </a:r>
            <a:endParaRPr lang="ru-RU" dirty="0"/>
          </a:p>
        </p:txBody>
      </p:sp>
      <p:pic>
        <p:nvPicPr>
          <p:cNvPr id="4" name="Содержимое 3" descr="500103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8352928" cy="54006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Георгий Антонович Гамов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1954 году опубликовал статью, где первым поднял вопрос генетического кода, доказывая, что "при сочетании 4 нуклеотидов тройками получаются 64 различные комбинации, чего вполне достаточно для "записи наследственной информации"</a:t>
            </a:r>
          </a:p>
          <a:p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b="-1"/>
          <a:stretch>
            <a:fillRect/>
          </a:stretch>
        </p:blipFill>
        <p:spPr>
          <a:xfrm>
            <a:off x="4499993" y="1052736"/>
            <a:ext cx="4239196" cy="494801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158</TotalTime>
  <Words>405</Words>
  <Application>Microsoft Office PowerPoint</Application>
  <PresentationFormat>Экран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Тема урока:  «Биосинтез белка.»</vt:lpstr>
      <vt:lpstr>Ответы на вопросы учителя запишите в виде последовательности букв</vt:lpstr>
      <vt:lpstr> </vt:lpstr>
      <vt:lpstr> </vt:lpstr>
      <vt:lpstr>Вещества и структуры клетки, участвующие в синтезе белковой молекулы. </vt:lpstr>
      <vt:lpstr>Обмен веществ (метаболизм) МЕТАБОЛИЗМ-совокупность всех ферментативных реакций клетки, связанных между собой и с внешней средой, состоящая из пластического и энергетического обмена.  </vt:lpstr>
      <vt:lpstr>  СЛОВАРЬ</vt:lpstr>
      <vt:lpstr>ТАБЛИЦА ГЕНЕТИЧЕСКОГО КОДА</vt:lpstr>
      <vt:lpstr>Георгий Антонович Гамов  </vt:lpstr>
      <vt:lpstr>СВОЙСТВА КОДА. </vt:lpstr>
      <vt:lpstr> СЛОВАРЬ </vt:lpstr>
      <vt:lpstr>Трансляция– перевод последовательности нуклеотидов в последовательность аминокислот белка.</vt:lpstr>
      <vt:lpstr> т-РНК</vt:lpstr>
      <vt:lpstr>Передача наследственной информации от ДНК к и-РНК и к белку</vt:lpstr>
      <vt:lpstr>Слайд 15</vt:lpstr>
      <vt:lpstr>ЗАДАЧА</vt:lpstr>
      <vt:lpstr> ЗАДАЧА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Ответы на вопросы учителя запишите в виде последовательности букв</dc:title>
  <dc:creator>Ира</dc:creator>
  <cp:lastModifiedBy>Ира</cp:lastModifiedBy>
  <cp:revision>23</cp:revision>
  <dcterms:created xsi:type="dcterms:W3CDTF">2011-11-19T14:47:37Z</dcterms:created>
  <dcterms:modified xsi:type="dcterms:W3CDTF">2013-08-21T17:52:18Z</dcterms:modified>
</cp:coreProperties>
</file>