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1"/>
  </p:notesMasterIdLst>
  <p:sldIdLst>
    <p:sldId id="256" r:id="rId2"/>
    <p:sldId id="261" r:id="rId3"/>
    <p:sldId id="257" r:id="rId4"/>
    <p:sldId id="258" r:id="rId5"/>
    <p:sldId id="333" r:id="rId6"/>
    <p:sldId id="334" r:id="rId7"/>
    <p:sldId id="335" r:id="rId8"/>
    <p:sldId id="263" r:id="rId9"/>
    <p:sldId id="259" r:id="rId10"/>
    <p:sldId id="264" r:id="rId11"/>
    <p:sldId id="336" r:id="rId12"/>
    <p:sldId id="265" r:id="rId13"/>
    <p:sldId id="266" r:id="rId14"/>
    <p:sldId id="267" r:id="rId15"/>
    <p:sldId id="268" r:id="rId16"/>
    <p:sldId id="269" r:id="rId17"/>
    <p:sldId id="271" r:id="rId18"/>
    <p:sldId id="270" r:id="rId19"/>
    <p:sldId id="272" r:id="rId20"/>
    <p:sldId id="273" r:id="rId21"/>
    <p:sldId id="274" r:id="rId22"/>
    <p:sldId id="275" r:id="rId23"/>
    <p:sldId id="289" r:id="rId24"/>
    <p:sldId id="276" r:id="rId25"/>
    <p:sldId id="277" r:id="rId26"/>
    <p:sldId id="278" r:id="rId27"/>
    <p:sldId id="279" r:id="rId28"/>
    <p:sldId id="280" r:id="rId29"/>
    <p:sldId id="285" r:id="rId30"/>
    <p:sldId id="284" r:id="rId31"/>
    <p:sldId id="281" r:id="rId32"/>
    <p:sldId id="282" r:id="rId33"/>
    <p:sldId id="283" r:id="rId34"/>
    <p:sldId id="337" r:id="rId35"/>
    <p:sldId id="286" r:id="rId36"/>
    <p:sldId id="287" r:id="rId37"/>
    <p:sldId id="288" r:id="rId38"/>
    <p:sldId id="291" r:id="rId39"/>
    <p:sldId id="292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169E7-ADE0-4E20-9D1A-71FAF939FC1E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F145D-6892-48FF-9E9E-22C1705749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150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145D-6892-48FF-9E9E-22C17057490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0FDAF9-2AC4-4CA2-9FA7-F420E45B89AE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726C866-85C9-4518-B576-3A237E4F1E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332B42-7BE8-40BA-8E79-88FE8B778AD5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8BFDA-B6F6-4886-919C-A1C596D38A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811D1006-F61D-40CD-9649-FF4D600CE3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3D08E6-2D01-4F4B-BD7B-F56F004D4BE1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ABB92B-F46D-40ED-98D4-DF75581D1298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DC14653E-5BCA-4FD9-9840-6F199A7FA7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D7B5A6-6313-40B2-B567-6CDE43E838DA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B30E9C3-9DF4-4038-AA68-9D26455FA6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8E4E5873-8FA3-467D-99D7-EAADC6B8310E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BBC90-6D3E-4B3F-A017-7842987945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6669F-C4C3-4311-9196-C919E6809EEA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0408773-2C39-46A1-B11C-B2946705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0D77A3-434D-4158-9DBB-B53F665A2D45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92497AFA-571B-4DB9-A95D-CDAD96F805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B4494D-ECAA-446B-B74E-D7B81C7FB609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C94C8D-DD04-488E-83F1-3DE4414187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F0C701C-4CE4-4B29-9071-5FA6671FE2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A04F5F-0147-42BB-9515-EDF027C50191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6E3FCF78-4372-47F6-9614-4BD078955F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9E89DCC9-B265-47A9-B9BA-23DBB835B358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7B5E57-F1B4-4113-9755-D9FDB423ECFC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3BBBB2F-42EB-4728-9C2B-A6E6E90B96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r"/>
            <a:r>
              <a:rPr lang="ru-RU" sz="2000" dirty="0" smtClean="0"/>
              <a:t>Автор: Першина О.В.</a:t>
            </a:r>
          </a:p>
          <a:p>
            <a:pPr algn="r"/>
            <a:r>
              <a:rPr lang="ru-RU" sz="2000" dirty="0" smtClean="0"/>
              <a:t>Учитель биологии </a:t>
            </a:r>
          </a:p>
          <a:p>
            <a:pPr algn="r"/>
            <a:r>
              <a:rPr lang="ru-RU" sz="2000" dirty="0" smtClean="0"/>
              <a:t>ГОУ СОШ №405</a:t>
            </a:r>
          </a:p>
          <a:p>
            <a:pPr algn="r"/>
            <a:r>
              <a:rPr lang="ru-RU" sz="2000" dirty="0" smtClean="0"/>
              <a:t> Москва. </a:t>
            </a:r>
            <a:r>
              <a:rPr lang="ru-RU" sz="2000" smtClean="0"/>
              <a:t>2012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Органические вещества клетки. </a:t>
            </a:r>
            <a:r>
              <a:rPr lang="ru-RU" dirty="0" smtClean="0"/>
              <a:t>Углеводы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Пентозы   </a:t>
            </a:r>
            <a:r>
              <a:rPr lang="en-US" b="1" dirty="0" smtClean="0"/>
              <a:t>n = </a:t>
            </a:r>
            <a:r>
              <a:rPr lang="ru-RU" b="1" dirty="0" smtClean="0"/>
              <a:t>5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Deoxyribose_vs_Ribose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276872"/>
            <a:ext cx="7488832" cy="3744416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Они же пентозы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5" descr="1071879913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7682299" cy="3312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И снова пентозы, </a:t>
            </a:r>
            <a:br>
              <a:rPr lang="ru-RU" dirty="0" smtClean="0"/>
            </a:br>
            <a:r>
              <a:rPr lang="ru-RU" dirty="0" smtClean="0"/>
              <a:t>но уже не цикличные,     а линейные  </a:t>
            </a:r>
            <a:endParaRPr lang="ru-RU" dirty="0"/>
          </a:p>
        </p:txBody>
      </p:sp>
      <p:pic>
        <p:nvPicPr>
          <p:cNvPr id="5" name="Содержимое 4" descr="i_037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1" y="1700808"/>
            <a:ext cx="7785157" cy="424847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Пентозы в составе ДНК  и РНК</a:t>
            </a:r>
            <a:endParaRPr lang="ru-RU" dirty="0"/>
          </a:p>
        </p:txBody>
      </p:sp>
      <p:pic>
        <p:nvPicPr>
          <p:cNvPr id="5" name="Содержимое 4" descr="oxydeoxy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05524"/>
            <a:ext cx="8388424" cy="545247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 flipV="1">
            <a:off x="8839200" y="6053328"/>
            <a:ext cx="485328" cy="1119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Глюкоза</a:t>
            </a:r>
            <a:r>
              <a:rPr lang="en-US" dirty="0" smtClean="0"/>
              <a:t>       </a:t>
            </a:r>
            <a:r>
              <a:rPr lang="en-US" b="1" dirty="0" smtClean="0"/>
              <a:t>n = 6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5" name="Содержимое 4" descr="01_bg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7900" y="1574006"/>
            <a:ext cx="2686050" cy="4276725"/>
          </a:xfrm>
        </p:spPr>
      </p:pic>
      <p:pic>
        <p:nvPicPr>
          <p:cNvPr id="6" name="Содержимое 5" descr="5695582_w640_h640_urotropi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2924944"/>
            <a:ext cx="4038600" cy="3247116"/>
          </a:xfrm>
        </p:spPr>
      </p:pic>
      <p:pic>
        <p:nvPicPr>
          <p:cNvPr id="7" name="Содержимое 4" descr="glucose-molecu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0"/>
            <a:ext cx="4038600" cy="2271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7438600" cy="758952"/>
          </a:xfrm>
        </p:spPr>
        <p:txBody>
          <a:bodyPr/>
          <a:lstStyle/>
          <a:p>
            <a:r>
              <a:rPr lang="ru-RU" dirty="0" smtClean="0"/>
              <a:t>Фруктоза</a:t>
            </a:r>
            <a:r>
              <a:rPr lang="en-US" dirty="0" smtClean="0"/>
              <a:t>        </a:t>
            </a:r>
            <a:r>
              <a:rPr lang="en-US" b="1" dirty="0" smtClean="0"/>
              <a:t>n = 6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5" name="Содержимое 4" descr="115891413022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844824"/>
            <a:ext cx="4038600" cy="3028950"/>
          </a:xfrm>
        </p:spPr>
      </p:pic>
      <p:pic>
        <p:nvPicPr>
          <p:cNvPr id="8" name="Содержимое 6" descr="zameniteli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Фруктоза   </a:t>
            </a:r>
            <a:r>
              <a:rPr lang="en-US" b="1" dirty="0" smtClean="0"/>
              <a:t>n = 6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glucose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628800"/>
            <a:ext cx="3772487" cy="3960440"/>
          </a:xfrm>
        </p:spPr>
      </p:pic>
      <p:pic>
        <p:nvPicPr>
          <p:cNvPr id="6" name="Содержимое 5" descr="glucoza4.gi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508104" y="2708920"/>
            <a:ext cx="3341621" cy="2376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56184"/>
          </a:xfrm>
        </p:spPr>
        <p:txBody>
          <a:bodyPr>
            <a:normAutofit/>
          </a:bodyPr>
          <a:lstStyle/>
          <a:p>
            <a:r>
              <a:rPr lang="ru-RU" dirty="0" smtClean="0"/>
              <a:t>Они же – фруктозы</a:t>
            </a:r>
            <a:br>
              <a:rPr lang="ru-RU" dirty="0" smtClean="0"/>
            </a:br>
            <a:r>
              <a:rPr lang="ru-RU" dirty="0" smtClean="0"/>
              <a:t>линейная                 и              цикличная  </a:t>
            </a:r>
            <a:endParaRPr lang="ru-RU" dirty="0"/>
          </a:p>
        </p:txBody>
      </p:sp>
      <p:pic>
        <p:nvPicPr>
          <p:cNvPr id="5" name="Содержимое 4" descr="4762365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060848"/>
            <a:ext cx="2371988" cy="3875030"/>
          </a:xfrm>
        </p:spPr>
      </p:pic>
      <p:pic>
        <p:nvPicPr>
          <p:cNvPr id="6" name="Содержимое 5" descr="fructosa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564904"/>
            <a:ext cx="4038600" cy="30936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Фруктоза </a:t>
            </a:r>
            <a:endParaRPr lang="ru-RU" dirty="0"/>
          </a:p>
        </p:txBody>
      </p:sp>
      <p:pic>
        <p:nvPicPr>
          <p:cNvPr id="8" name="Содержимое 7" descr="food-0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2867" t="1975" r="21860" b="3527"/>
          <a:stretch>
            <a:fillRect/>
          </a:stretch>
        </p:blipFill>
        <p:spPr>
          <a:xfrm>
            <a:off x="5724128" y="1772816"/>
            <a:ext cx="2232248" cy="3816424"/>
          </a:xfrm>
        </p:spPr>
      </p:pic>
      <p:pic>
        <p:nvPicPr>
          <p:cNvPr id="9" name="Содержимое 4" descr="food-08.jpg"/>
          <p:cNvPicPr>
            <a:picLocks noChangeAspect="1"/>
          </p:cNvPicPr>
          <p:nvPr/>
        </p:nvPicPr>
        <p:blipFill>
          <a:blip r:embed="rId3" cstate="print"/>
          <a:srcRect t="19613" r="1935" b="19765"/>
          <a:stretch>
            <a:fillRect/>
          </a:stretch>
        </p:blipFill>
        <p:spPr>
          <a:xfrm>
            <a:off x="467544" y="2420888"/>
            <a:ext cx="3960440" cy="2448272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5157192"/>
            <a:ext cx="165792" cy="89613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      Фруктоза </a:t>
            </a:r>
            <a:endParaRPr lang="ru-RU" dirty="0"/>
          </a:p>
        </p:txBody>
      </p:sp>
      <p:pic>
        <p:nvPicPr>
          <p:cNvPr id="5" name="Содержимое 4" descr="fructos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717032"/>
            <a:ext cx="5910808" cy="2449059"/>
          </a:xfrm>
        </p:spPr>
      </p:pic>
      <p:pic>
        <p:nvPicPr>
          <p:cNvPr id="6" name="Содержимое 5" descr="gcicgluc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052736"/>
            <a:ext cx="4501279" cy="2880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Органические вещества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132856"/>
            <a:ext cx="8503920" cy="3966192"/>
          </a:xfrm>
        </p:spPr>
        <p:txBody>
          <a:bodyPr/>
          <a:lstStyle/>
          <a:p>
            <a:pPr algn="ctr"/>
            <a:r>
              <a:rPr lang="ru-RU" dirty="0" smtClean="0"/>
              <a:t>Органические вещества  - это большая группа веществ, из которых в курсе общей биологии мы будем изучать:</a:t>
            </a:r>
          </a:p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БЕЛКИ,    ЖИРЫ,    УГЛЕВОДЫ</a:t>
            </a:r>
          </a:p>
          <a:p>
            <a:pPr algn="ctr"/>
            <a:r>
              <a:rPr lang="ru-RU" dirty="0" smtClean="0"/>
              <a:t> и НУКЛЕИНОВЫЕ КИСЛОТЫ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Галактоза </a:t>
            </a:r>
            <a:endParaRPr lang="ru-RU" dirty="0"/>
          </a:p>
        </p:txBody>
      </p:sp>
      <p:pic>
        <p:nvPicPr>
          <p:cNvPr id="7" name="Содержимое 6" descr="130_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1700808"/>
            <a:ext cx="1714500" cy="2571750"/>
          </a:xfrm>
        </p:spPr>
      </p:pic>
      <p:pic>
        <p:nvPicPr>
          <p:cNvPr id="8" name="Содержимое 7" descr="logo5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732240" y="332656"/>
            <a:ext cx="1968443" cy="2808312"/>
          </a:xfrm>
        </p:spPr>
      </p:pic>
      <p:pic>
        <p:nvPicPr>
          <p:cNvPr id="9" name="Содержимое 4" descr="10028861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0"/>
            <a:ext cx="2304256" cy="3456384"/>
          </a:xfrm>
          <a:prstGeom prst="rect">
            <a:avLst/>
          </a:prstGeom>
        </p:spPr>
      </p:pic>
      <p:pic>
        <p:nvPicPr>
          <p:cNvPr id="10" name="Содержимое 7" descr="025_sugar_l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4653136"/>
            <a:ext cx="6415260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Галактоза – входит в состав молочного сахара </a:t>
            </a:r>
            <a:endParaRPr lang="ru-RU" dirty="0"/>
          </a:p>
        </p:txBody>
      </p:sp>
      <p:pic>
        <p:nvPicPr>
          <p:cNvPr id="7" name="Содержимое 6" descr="336306892_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1622354"/>
            <a:ext cx="4038600" cy="4180030"/>
          </a:xfrm>
        </p:spPr>
      </p:pic>
      <p:pic>
        <p:nvPicPr>
          <p:cNvPr id="9" name="Содержимое 8" descr="157px-Alpha-D-Idopyranose.svg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1173" y="2132856"/>
            <a:ext cx="3325075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Линейная структура галактозы </a:t>
            </a:r>
            <a:endParaRPr lang="ru-RU" dirty="0"/>
          </a:p>
        </p:txBody>
      </p:sp>
      <p:pic>
        <p:nvPicPr>
          <p:cNvPr id="5" name="Содержимое 4" descr="galactose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4353211" cy="3528392"/>
          </a:xfrm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4" descr="2244c636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412776"/>
            <a:ext cx="2952328" cy="4622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11\Desktop\в работе\био презентации из инета Новая папка\9-11 общая биология\цитология\орган в-ва\углеводы\углеводы\Слайд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88640"/>
            <a:ext cx="8604448" cy="645333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Источники сахарозы</a:t>
            </a:r>
            <a:endParaRPr lang="ru-RU" dirty="0"/>
          </a:p>
        </p:txBody>
      </p:sp>
      <p:pic>
        <p:nvPicPr>
          <p:cNvPr id="8" name="Содержимое 7" descr="beets_suga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96136" y="0"/>
            <a:ext cx="3347864" cy="2476024"/>
          </a:xfrm>
        </p:spPr>
      </p:pic>
      <p:pic>
        <p:nvPicPr>
          <p:cNvPr id="7" name="Содержимое 6" descr="Saccharum-officinarum-harves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924944"/>
            <a:ext cx="6495259" cy="3816424"/>
          </a:xfrm>
        </p:spPr>
      </p:pic>
      <p:sp>
        <p:nvSpPr>
          <p:cNvPr id="6" name="Прямоугольник 5"/>
          <p:cNvSpPr/>
          <p:nvPr/>
        </p:nvSpPr>
        <p:spPr>
          <a:xfrm>
            <a:off x="5508104" y="2420888"/>
            <a:ext cx="3635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Сахарная свекла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708920"/>
            <a:ext cx="4355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Сахарный тростник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Дисахарид - сахароза</a:t>
            </a:r>
            <a:endParaRPr lang="ru-RU" dirty="0"/>
          </a:p>
        </p:txBody>
      </p:sp>
      <p:pic>
        <p:nvPicPr>
          <p:cNvPr id="5" name="Содержимое 4" descr="%C2%BF%C2%BF+%C2%BF%C2%BF%C2%BF%C2%BF+%C2%BF%C2%BF%C2%BF+%C2%BF%C2%BF%C2%BF%C2%BF%C2%BF+%C2%BF%C2%B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556792"/>
            <a:ext cx="3500533" cy="4681538"/>
          </a:xfrm>
        </p:spPr>
      </p:pic>
      <p:pic>
        <p:nvPicPr>
          <p:cNvPr id="7" name="Содержимое 6" descr="iкенгшщ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544" y="2564904"/>
            <a:ext cx="2448272" cy="18443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Дисахарид – сахароза состоит</a:t>
            </a:r>
            <a:br>
              <a:rPr lang="ru-RU" dirty="0" smtClean="0"/>
            </a:br>
            <a:r>
              <a:rPr lang="ru-RU" dirty="0" smtClean="0"/>
              <a:t> из глюкозы        и  фруктозы</a:t>
            </a:r>
            <a:endParaRPr lang="ru-RU" dirty="0"/>
          </a:p>
        </p:txBody>
      </p:sp>
      <p:pic>
        <p:nvPicPr>
          <p:cNvPr id="5" name="Содержимое 4" descr="3.12Sucros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4038600" cy="3142031"/>
          </a:xfrm>
        </p:spPr>
      </p:pic>
      <p:pic>
        <p:nvPicPr>
          <p:cNvPr id="6" name="Содержимое 5" descr="sucrosemode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301383"/>
            <a:ext cx="4038600" cy="28219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Сахароза</a:t>
            </a:r>
            <a:endParaRPr lang="ru-RU" dirty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2893178" cy="2160240"/>
          </a:xfrm>
        </p:spPr>
      </p:pic>
      <p:pic>
        <p:nvPicPr>
          <p:cNvPr id="6" name="Содержимое 5" descr="214960964_e3a581c2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3429000"/>
            <a:ext cx="3316158" cy="2520280"/>
          </a:xfrm>
        </p:spPr>
      </p:pic>
      <p:sp>
        <p:nvSpPr>
          <p:cNvPr id="7" name="Прямоугольник 6"/>
          <p:cNvSpPr/>
          <p:nvPr/>
        </p:nvSpPr>
        <p:spPr>
          <a:xfrm>
            <a:off x="4427984" y="148478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Мед содержит как моносахариды, так и сахарозу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149080"/>
            <a:ext cx="3903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Сахарный тростник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Содержат моносахариды и сахарозу</a:t>
            </a:r>
            <a:endParaRPr lang="ru-RU" dirty="0"/>
          </a:p>
        </p:txBody>
      </p:sp>
      <p:pic>
        <p:nvPicPr>
          <p:cNvPr id="7" name="Содержимое 6" descr="ovf2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227255"/>
            <a:ext cx="4038600" cy="2970227"/>
          </a:xfrm>
        </p:spPr>
      </p:pic>
      <p:pic>
        <p:nvPicPr>
          <p:cNvPr id="8" name="Содержимое 7" descr="70898877_aszalt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1773841"/>
            <a:ext cx="4038600" cy="38770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Лактоза состоит из глюкозы и галактозы </a:t>
            </a:r>
            <a:endParaRPr lang="ru-RU" dirty="0"/>
          </a:p>
        </p:txBody>
      </p:sp>
      <p:pic>
        <p:nvPicPr>
          <p:cNvPr id="7" name="Содержимое 5" descr="34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628800"/>
            <a:ext cx="4026480" cy="4176464"/>
          </a:xfrm>
        </p:spPr>
      </p:pic>
      <p:pic>
        <p:nvPicPr>
          <p:cNvPr id="10" name="Содержимое 5" descr="60825830_1277571984_7299329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2204864"/>
            <a:ext cx="3046239" cy="30549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Углеводы 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132856"/>
            <a:ext cx="8503920" cy="396619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</a:rPr>
              <a:t>Углеводы – это органические вещества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663300"/>
                </a:solidFill>
              </a:rPr>
              <a:t>с общей формулой </a:t>
            </a:r>
            <a:r>
              <a:rPr lang="ru-RU" sz="2800" b="1" i="1" dirty="0" smtClean="0">
                <a:solidFill>
                  <a:srgbClr val="663300"/>
                </a:solidFill>
              </a:rPr>
              <a:t>С</a:t>
            </a:r>
            <a:r>
              <a:rPr lang="en-US" sz="2800" b="1" i="1" dirty="0" smtClean="0">
                <a:solidFill>
                  <a:srgbClr val="663300"/>
                </a:solidFill>
              </a:rPr>
              <a:t>n(</a:t>
            </a:r>
            <a:r>
              <a:rPr lang="ru-RU" sz="2800" b="1" i="1" dirty="0" smtClean="0">
                <a:solidFill>
                  <a:srgbClr val="663300"/>
                </a:solidFill>
              </a:rPr>
              <a:t>Н</a:t>
            </a:r>
            <a:r>
              <a:rPr lang="ru-RU" sz="1600" b="1" i="1" dirty="0" smtClean="0">
                <a:solidFill>
                  <a:srgbClr val="663300"/>
                </a:solidFill>
              </a:rPr>
              <a:t>2</a:t>
            </a:r>
            <a:r>
              <a:rPr lang="ru-RU" sz="2800" b="1" i="1" dirty="0" smtClean="0">
                <a:solidFill>
                  <a:srgbClr val="663300"/>
                </a:solidFill>
              </a:rPr>
              <a:t>О)</a:t>
            </a:r>
            <a:r>
              <a:rPr lang="en-US" sz="2800" b="1" i="1" dirty="0" smtClean="0">
                <a:solidFill>
                  <a:srgbClr val="663300"/>
                </a:solidFill>
              </a:rPr>
              <a:t>m</a:t>
            </a:r>
            <a:r>
              <a:rPr lang="ru-RU" sz="2800" b="1" i="1" dirty="0" smtClean="0">
                <a:solidFill>
                  <a:srgbClr val="663300"/>
                </a:solidFill>
              </a:rPr>
              <a:t>, где </a:t>
            </a:r>
            <a:r>
              <a:rPr lang="en-US" sz="2800" b="1" i="1" dirty="0" smtClean="0">
                <a:solidFill>
                  <a:srgbClr val="663300"/>
                </a:solidFill>
              </a:rPr>
              <a:t>n&gt;3</a:t>
            </a:r>
            <a:r>
              <a:rPr lang="ru-RU" sz="2800" b="1" i="1" dirty="0" smtClean="0">
                <a:solidFill>
                  <a:srgbClr val="663300"/>
                </a:solidFill>
              </a:rPr>
              <a:t>. </a:t>
            </a:r>
          </a:p>
          <a:p>
            <a:pPr algn="ctr">
              <a:buNone/>
            </a:pPr>
            <a:endParaRPr lang="ru-RU" sz="2800" b="1" i="1" dirty="0" smtClean="0">
              <a:solidFill>
                <a:srgbClr val="663300"/>
              </a:solidFill>
            </a:endParaRPr>
          </a:p>
          <a:p>
            <a:pPr algn="ctr">
              <a:buNone/>
            </a:pPr>
            <a:r>
              <a:rPr lang="ru-RU" sz="2800" i="1" dirty="0" smtClean="0"/>
              <a:t>Углеводы</a:t>
            </a:r>
            <a:r>
              <a:rPr lang="ru-RU" sz="2800" dirty="0" smtClean="0"/>
              <a:t> имеют окончание </a:t>
            </a:r>
            <a:r>
              <a:rPr lang="ru-RU" sz="2800" i="1" dirty="0" smtClean="0"/>
              <a:t>–</a:t>
            </a:r>
            <a:r>
              <a:rPr lang="ru-RU" sz="2800" i="1" dirty="0" err="1" smtClean="0"/>
              <a:t>оза</a:t>
            </a:r>
            <a:r>
              <a:rPr lang="ru-RU" sz="2800" i="1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Лактоза – молочный сахар, входит в состав                                         .                         молока        млекопитающих</a:t>
            </a:r>
            <a:endParaRPr lang="ru-RU" dirty="0"/>
          </a:p>
        </p:txBody>
      </p:sp>
      <p:pic>
        <p:nvPicPr>
          <p:cNvPr id="5" name="Содержимое 4" descr="20(17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0003" y="1449229"/>
            <a:ext cx="2281844" cy="4526280"/>
          </a:xfrm>
        </p:spPr>
      </p:pic>
      <p:pic>
        <p:nvPicPr>
          <p:cNvPr id="6" name="Содержимое 5" descr="lactose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51920" y="1844824"/>
            <a:ext cx="4699011" cy="3456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230688" cy="22642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Есть молочные нации, а есть те, кто совсем не может молоко пить.</a:t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Вот карта, проценты населения с непереносимостью лактозы.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flipH="1" flipV="1">
            <a:off x="8698232" y="1958008"/>
            <a:ext cx="1850432" cy="17484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Содержимое 4" descr="800px-Laktoseintoleranz-1.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2204864"/>
            <a:ext cx="8409692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лактозе написаны научные работы </a:t>
            </a:r>
            <a:endParaRPr lang="ru-RU" dirty="0"/>
          </a:p>
        </p:txBody>
      </p:sp>
      <p:pic>
        <p:nvPicPr>
          <p:cNvPr id="5" name="Содержимое 4" descr="3703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844824"/>
            <a:ext cx="2932043" cy="4248472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8028384" y="4869160"/>
            <a:ext cx="810816" cy="118416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Лактоза – молочный сахар, содержится в молоке   и   кефире </a:t>
            </a:r>
            <a:endParaRPr lang="ru-RU" dirty="0"/>
          </a:p>
        </p:txBody>
      </p:sp>
      <p:pic>
        <p:nvPicPr>
          <p:cNvPr id="5" name="Содержимое 4" descr="kotak lactos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4608512" cy="3384376"/>
          </a:xfrm>
        </p:spPr>
      </p:pic>
      <p:pic>
        <p:nvPicPr>
          <p:cNvPr id="7" name="Содержимое 5" descr="6e40f98b07c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197894"/>
            <a:ext cx="4038600" cy="302895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7" descr="0011-011-Maltoz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Мальтоза состоит из двух молекул глюкозы </a:t>
            </a:r>
            <a:endParaRPr lang="ru-RU" dirty="0"/>
          </a:p>
        </p:txBody>
      </p:sp>
      <p:pic>
        <p:nvPicPr>
          <p:cNvPr id="5" name="Содержимое 4" descr="Maltos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88343"/>
            <a:ext cx="3659509" cy="3795823"/>
          </a:xfrm>
        </p:spPr>
      </p:pic>
      <p:pic>
        <p:nvPicPr>
          <p:cNvPr id="7" name="Содержимое 6" descr="B2319p78-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636912"/>
            <a:ext cx="4157959" cy="2448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Мальтоза – солодовый сахар</a:t>
            </a:r>
            <a:endParaRPr lang="ru-RU" dirty="0"/>
          </a:p>
        </p:txBody>
      </p:sp>
      <p:pic>
        <p:nvPicPr>
          <p:cNvPr id="5" name="Содержимое 4" descr="disacc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186622"/>
            <a:ext cx="5201041" cy="3834666"/>
          </a:xfrm>
        </p:spPr>
      </p:pic>
      <p:pic>
        <p:nvPicPr>
          <p:cNvPr id="6" name="Содержимое 5" descr="msjulia-1428038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24127" y="1556792"/>
            <a:ext cx="3324173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Мальтоза </a:t>
            </a:r>
            <a:endParaRPr lang="ru-RU" dirty="0"/>
          </a:p>
        </p:txBody>
      </p:sp>
      <p:pic>
        <p:nvPicPr>
          <p:cNvPr id="5" name="Содержимое 4" descr="fa97cd753b4897efe22a2d4833dfab63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3454201" cy="3454201"/>
          </a:xfrm>
        </p:spPr>
      </p:pic>
      <p:pic>
        <p:nvPicPr>
          <p:cNvPr id="7" name="Содержимое 6" descr="maltose-falcons-emblem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36096" y="1844824"/>
            <a:ext cx="3067298" cy="30672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Мальтоза - </a:t>
            </a:r>
            <a:r>
              <a:rPr lang="ru-RU" sz="2700" dirty="0" smtClean="0"/>
              <a:t>(от англ. </a:t>
            </a:r>
            <a:r>
              <a:rPr lang="ru-RU" sz="2700" i="1" dirty="0" err="1" smtClean="0"/>
              <a:t>malt</a:t>
            </a:r>
            <a:r>
              <a:rPr lang="ru-RU" sz="2700" dirty="0" smtClean="0"/>
              <a:t> — солод) — солодовый сахар, 4-О-α-D-глюкопиранозил-D-глюкоза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dirty="0" smtClean="0"/>
              <a:t>Природный дисахарид, состоящий из двух остатков глюкозы; содержится в больших количествах в проросших зёрнах (солоде) ячменя, ржи и других зерновых; обнаружен также в томатах, в пыльце и нектаре ряда растений.</a:t>
            </a:r>
            <a:endParaRPr lang="ru-RU" dirty="0"/>
          </a:p>
        </p:txBody>
      </p:sp>
      <p:pic>
        <p:nvPicPr>
          <p:cNvPr id="5" name="Содержимое 4" descr="9028_mas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916832"/>
            <a:ext cx="4368485" cy="32763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Мальтоза - дисахарид</a:t>
            </a:r>
            <a:endParaRPr lang="ru-RU" dirty="0"/>
          </a:p>
        </p:txBody>
      </p:sp>
      <p:pic>
        <p:nvPicPr>
          <p:cNvPr id="5" name="Содержимое 4" descr="full12984051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885460">
            <a:off x="312988" y="1364008"/>
            <a:ext cx="2664297" cy="3311340"/>
          </a:xfrm>
        </p:spPr>
      </p:pic>
      <p:pic>
        <p:nvPicPr>
          <p:cNvPr id="6" name="Содержимое 5" descr="CIMG676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28116">
            <a:off x="2991452" y="2037627"/>
            <a:ext cx="5670446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88640"/>
            <a:ext cx="9144000" cy="6480720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0"/>
            <a:ext cx="82296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4400" i="1" dirty="0" smtClean="0">
                <a:solidFill>
                  <a:srgbClr val="FF3300"/>
                </a:solidFill>
                <a:ea typeface="+mj-ea"/>
                <a:cs typeface="+mj-cs"/>
              </a:rPr>
              <a:t>У</a:t>
            </a:r>
            <a:r>
              <a:rPr kumimoji="0" lang="ru-RU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глеводы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395536" y="1052736"/>
            <a:ext cx="2519363" cy="1130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3300"/>
                </a:solidFill>
                <a:latin typeface="Arial" charset="0"/>
              </a:rPr>
              <a:t>моносахариды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563938" y="2060575"/>
            <a:ext cx="2233612" cy="10572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3300"/>
                </a:solidFill>
                <a:latin typeface="Arial" charset="0"/>
              </a:rPr>
              <a:t>дисахариды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300788" y="2133600"/>
            <a:ext cx="2519362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3300"/>
                </a:solidFill>
                <a:latin typeface="Arial" charset="0"/>
              </a:rPr>
              <a:t>полисахариды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51520" y="4293096"/>
            <a:ext cx="2520280" cy="43204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111119"/>
                </a:solidFill>
                <a:latin typeface="Arial" charset="0"/>
              </a:rPr>
              <a:t>рибоза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51520" y="5301208"/>
            <a:ext cx="2520280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111119"/>
                </a:solidFill>
                <a:latin typeface="Arial" charset="0"/>
              </a:rPr>
              <a:t>глюкоза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51520" y="4797153"/>
            <a:ext cx="2520950" cy="43204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>
                <a:solidFill>
                  <a:srgbClr val="111119"/>
                </a:solidFill>
                <a:latin typeface="Arial" charset="0"/>
              </a:rPr>
              <a:t>дезоксирибоза</a:t>
            </a:r>
            <a:endParaRPr lang="ru-RU" sz="2400" b="1" dirty="0">
              <a:solidFill>
                <a:srgbClr val="111119"/>
              </a:solidFill>
              <a:latin typeface="Arial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6948488" y="5949950"/>
            <a:ext cx="1439862" cy="5095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111119"/>
                </a:solidFill>
                <a:latin typeface="Arial" charset="0"/>
              </a:rPr>
              <a:t>хитин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51520" y="5805264"/>
            <a:ext cx="2448272" cy="482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111119"/>
                </a:solidFill>
                <a:latin typeface="Arial" charset="0"/>
              </a:rPr>
              <a:t>фруктоза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3924300" y="3429000"/>
            <a:ext cx="180022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111119"/>
                </a:solidFill>
                <a:latin typeface="Arial" charset="0"/>
              </a:rPr>
              <a:t>сахароза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995738" y="4149725"/>
            <a:ext cx="1368425" cy="5048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111119"/>
                </a:solidFill>
                <a:latin typeface="Arial" charset="0"/>
              </a:rPr>
              <a:t>лактоза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659563" y="3357563"/>
            <a:ext cx="1944687" cy="5032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111119"/>
                </a:solidFill>
                <a:latin typeface="Arial" charset="0"/>
              </a:rPr>
              <a:t>крахмал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6443663" y="4221163"/>
            <a:ext cx="2232025" cy="5762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111119"/>
                </a:solidFill>
                <a:latin typeface="Arial" charset="0"/>
              </a:rPr>
              <a:t>целлюлоза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6948488" y="5013325"/>
            <a:ext cx="1511300" cy="5762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111119"/>
                </a:solidFill>
                <a:latin typeface="Arial" charset="0"/>
              </a:rPr>
              <a:t>гликоген</a:t>
            </a:r>
          </a:p>
        </p:txBody>
      </p:sp>
      <p:pic>
        <p:nvPicPr>
          <p:cNvPr id="21" name="Picture 19" descr="pumpkin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5610225"/>
            <a:ext cx="1597025" cy="1247775"/>
          </a:xfrm>
          <a:prstGeom prst="rect">
            <a:avLst/>
          </a:prstGeom>
          <a:noFill/>
        </p:spPr>
      </p:pic>
      <p:pic>
        <p:nvPicPr>
          <p:cNvPr id="22" name="Picture 20" descr="tn_butter3C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4868863"/>
            <a:ext cx="1152525" cy="977900"/>
          </a:xfrm>
          <a:prstGeom prst="rect">
            <a:avLst/>
          </a:prstGeom>
          <a:noFill/>
        </p:spPr>
      </p:pic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1043608" y="1772816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1800" b="1" dirty="0" smtClean="0">
                <a:solidFill>
                  <a:srgbClr val="000000"/>
                </a:solidFill>
                <a:latin typeface="Arial" charset="0"/>
              </a:rPr>
              <a:t>С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ru-RU" sz="1800" b="1" dirty="0" smtClean="0">
                <a:solidFill>
                  <a:srgbClr val="000000"/>
                </a:solidFill>
                <a:latin typeface="Arial" charset="0"/>
              </a:rPr>
              <a:t>(Н</a:t>
            </a:r>
            <a:r>
              <a:rPr lang="ru-RU" sz="1400" b="1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ru-RU" sz="1800" b="1" dirty="0" smtClean="0">
                <a:solidFill>
                  <a:srgbClr val="000000"/>
                </a:solidFill>
                <a:latin typeface="Arial" charset="0"/>
              </a:rPr>
              <a:t>О)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m</a:t>
            </a:r>
            <a:endParaRPr lang="ru-RU" sz="1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4067175" y="2728913"/>
            <a:ext cx="2011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1800" b="1">
                <a:solidFill>
                  <a:srgbClr val="000000"/>
                </a:solidFill>
                <a:latin typeface="Arial" charset="0"/>
              </a:rPr>
              <a:t>С</a:t>
            </a:r>
            <a:r>
              <a:rPr lang="ru-RU" sz="1400" b="1">
                <a:solidFill>
                  <a:srgbClr val="000000"/>
                </a:solidFill>
                <a:latin typeface="Arial" charset="0"/>
              </a:rPr>
              <a:t>12</a:t>
            </a:r>
            <a:r>
              <a:rPr lang="ru-RU" sz="1800" b="1">
                <a:solidFill>
                  <a:srgbClr val="000000"/>
                </a:solidFill>
                <a:latin typeface="Arial" charset="0"/>
              </a:rPr>
              <a:t>Н</a:t>
            </a:r>
            <a:r>
              <a:rPr lang="ru-RU" sz="1400" b="1">
                <a:solidFill>
                  <a:srgbClr val="000000"/>
                </a:solidFill>
                <a:latin typeface="Arial" charset="0"/>
              </a:rPr>
              <a:t>22</a:t>
            </a:r>
            <a:r>
              <a:rPr lang="ru-RU" sz="1800" b="1">
                <a:solidFill>
                  <a:srgbClr val="000000"/>
                </a:solidFill>
                <a:latin typeface="Arial" charset="0"/>
              </a:rPr>
              <a:t>О</a:t>
            </a:r>
            <a:r>
              <a:rPr lang="ru-RU" sz="1400" b="1">
                <a:solidFill>
                  <a:srgbClr val="000000"/>
                </a:solidFill>
                <a:latin typeface="Arial" charset="0"/>
              </a:rPr>
              <a:t>11</a:t>
            </a:r>
          </a:p>
        </p:txBody>
      </p:sp>
      <p:pic>
        <p:nvPicPr>
          <p:cNvPr id="25" name="Picture 24" descr="uva5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5229225"/>
            <a:ext cx="1366838" cy="1233488"/>
          </a:xfrm>
          <a:prstGeom prst="rect">
            <a:avLst/>
          </a:prstGeom>
          <a:noFill/>
        </p:spPr>
      </p:pic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3851920" y="4941168"/>
            <a:ext cx="1800225" cy="482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111119"/>
                </a:solidFill>
              </a:rPr>
              <a:t>мальт</a:t>
            </a:r>
            <a:r>
              <a:rPr lang="ru-RU" sz="2400" b="1" dirty="0" smtClean="0">
                <a:solidFill>
                  <a:srgbClr val="111119"/>
                </a:solidFill>
                <a:latin typeface="Arial" charset="0"/>
              </a:rPr>
              <a:t>оза</a:t>
            </a:r>
            <a:endParaRPr lang="ru-RU" sz="2400" b="1" dirty="0">
              <a:solidFill>
                <a:srgbClr val="111119"/>
              </a:solidFill>
              <a:latin typeface="Arial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251520" y="3717032"/>
            <a:ext cx="2592288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111119"/>
                </a:solidFill>
              </a:rPr>
              <a:t>молочная </a:t>
            </a:r>
            <a:r>
              <a:rPr lang="ru-RU" sz="2400" b="1" dirty="0" err="1" smtClean="0">
                <a:solidFill>
                  <a:srgbClr val="111119"/>
                </a:solidFill>
              </a:rPr>
              <a:t>к-та</a:t>
            </a:r>
            <a:endParaRPr lang="ru-RU" sz="2400" b="1" dirty="0">
              <a:solidFill>
                <a:srgbClr val="111119"/>
              </a:solidFill>
              <a:latin typeface="Arial" charset="0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251520" y="3284984"/>
            <a:ext cx="2592288" cy="36004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111119"/>
                </a:solidFill>
              </a:rPr>
              <a:t>ПВК</a:t>
            </a:r>
            <a:endParaRPr lang="ru-RU" sz="2400" b="1" dirty="0">
              <a:solidFill>
                <a:srgbClr val="111119"/>
              </a:solidFill>
              <a:latin typeface="Arial" charset="0"/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251520" y="6375400"/>
            <a:ext cx="2448272" cy="482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111119"/>
                </a:solidFill>
              </a:rPr>
              <a:t>галак</a:t>
            </a:r>
            <a:r>
              <a:rPr lang="ru-RU" sz="2400" b="1" dirty="0" smtClean="0">
                <a:solidFill>
                  <a:srgbClr val="111119"/>
                </a:solidFill>
                <a:latin typeface="Arial" charset="0"/>
              </a:rPr>
              <a:t>тоза</a:t>
            </a:r>
            <a:endParaRPr lang="ru-RU" sz="2400" b="1" dirty="0">
              <a:solidFill>
                <a:srgbClr val="11111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Моносахариды 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844824"/>
            <a:ext cx="3995936" cy="4208504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4000" dirty="0" smtClean="0"/>
              <a:t> </a:t>
            </a:r>
            <a:r>
              <a:rPr lang="en-US" sz="4000" dirty="0" smtClean="0"/>
              <a:t>n</a:t>
            </a:r>
            <a:r>
              <a:rPr lang="ru-RU" sz="4000" dirty="0" smtClean="0"/>
              <a:t> = 3 </a:t>
            </a:r>
            <a:r>
              <a:rPr lang="ru-RU" sz="4000" i="1" dirty="0" err="1" smtClean="0"/>
              <a:t>триозы</a:t>
            </a:r>
            <a:r>
              <a:rPr lang="ru-RU" sz="4000" dirty="0" smtClean="0"/>
              <a:t>                                   </a:t>
            </a:r>
          </a:p>
          <a:p>
            <a:r>
              <a:rPr lang="ru-RU" sz="4000" dirty="0" smtClean="0"/>
              <a:t> </a:t>
            </a:r>
            <a:r>
              <a:rPr lang="en-US" sz="4000" dirty="0" smtClean="0"/>
              <a:t>n</a:t>
            </a:r>
            <a:r>
              <a:rPr lang="ru-RU" sz="4000" dirty="0" smtClean="0"/>
              <a:t> = 4 </a:t>
            </a:r>
            <a:r>
              <a:rPr lang="ru-RU" sz="4000" i="1" dirty="0" err="1" smtClean="0"/>
              <a:t>тетрозы</a:t>
            </a:r>
            <a:endParaRPr lang="ru-RU" sz="4000" dirty="0" smtClean="0"/>
          </a:p>
          <a:p>
            <a:r>
              <a:rPr lang="ru-RU" sz="4000" dirty="0" smtClean="0"/>
              <a:t> </a:t>
            </a:r>
            <a:r>
              <a:rPr lang="en-US" sz="4000" dirty="0" smtClean="0"/>
              <a:t>n</a:t>
            </a:r>
            <a:r>
              <a:rPr lang="ru-RU" sz="4000" dirty="0" smtClean="0"/>
              <a:t> = 5 </a:t>
            </a:r>
            <a:r>
              <a:rPr lang="ru-RU" sz="4000" i="1" dirty="0" smtClean="0"/>
              <a:t>пентозы                                                                             </a:t>
            </a:r>
            <a:endParaRPr lang="ru-RU" sz="4000" dirty="0" smtClean="0"/>
          </a:p>
          <a:p>
            <a:r>
              <a:rPr lang="ru-RU" sz="4000" dirty="0" smtClean="0"/>
              <a:t> </a:t>
            </a:r>
            <a:r>
              <a:rPr lang="en-US" sz="4000" dirty="0" smtClean="0"/>
              <a:t>n</a:t>
            </a:r>
            <a:r>
              <a:rPr lang="ru-RU" sz="4000" dirty="0" smtClean="0"/>
              <a:t> = 6 </a:t>
            </a:r>
            <a:r>
              <a:rPr lang="ru-RU" sz="4000" i="1" dirty="0" smtClean="0"/>
              <a:t>гексозы</a:t>
            </a:r>
          </a:p>
          <a:p>
            <a:r>
              <a:rPr lang="en-US" sz="4000" dirty="0" smtClean="0"/>
              <a:t>n</a:t>
            </a:r>
            <a:r>
              <a:rPr lang="ru-RU" sz="4000" dirty="0" smtClean="0"/>
              <a:t> = 3 </a:t>
            </a:r>
            <a:r>
              <a:rPr lang="ru-RU" sz="4000" i="1" dirty="0" err="1" smtClean="0"/>
              <a:t>триозы</a:t>
            </a:r>
            <a:r>
              <a:rPr lang="ru-RU" sz="4000" dirty="0" smtClean="0"/>
              <a:t>                                   </a:t>
            </a:r>
          </a:p>
          <a:p>
            <a:pPr>
              <a:buNone/>
            </a:pP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371600"/>
            <a:ext cx="4627240" cy="468172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800" u="sng" dirty="0" smtClean="0"/>
              <a:t>n</a:t>
            </a:r>
            <a:r>
              <a:rPr lang="ru-RU" sz="2800" u="sng" dirty="0" smtClean="0"/>
              <a:t> = 3</a:t>
            </a:r>
          </a:p>
          <a:p>
            <a:pPr algn="ctr">
              <a:buNone/>
            </a:pPr>
            <a:r>
              <a:rPr lang="ru-RU" sz="2800" dirty="0" smtClean="0"/>
              <a:t> ПВК, молочная </a:t>
            </a:r>
            <a:r>
              <a:rPr lang="ru-RU" sz="2800" dirty="0" err="1" smtClean="0"/>
              <a:t>к-та</a:t>
            </a:r>
            <a:r>
              <a:rPr lang="ru-RU" sz="2800" dirty="0" smtClean="0"/>
              <a:t>                      </a:t>
            </a:r>
          </a:p>
          <a:p>
            <a:pPr algn="ctr"/>
            <a:r>
              <a:rPr lang="ru-RU" sz="2800" dirty="0" smtClean="0"/>
              <a:t> </a:t>
            </a:r>
            <a:r>
              <a:rPr lang="en-US" sz="2800" u="sng" dirty="0" smtClean="0"/>
              <a:t>n</a:t>
            </a:r>
            <a:r>
              <a:rPr lang="ru-RU" sz="2800" u="sng" dirty="0" smtClean="0"/>
              <a:t> = 4 </a:t>
            </a:r>
          </a:p>
          <a:p>
            <a:pPr algn="ctr">
              <a:buNone/>
            </a:pPr>
            <a:r>
              <a:rPr lang="ru-RU" sz="2800" dirty="0" err="1" smtClean="0"/>
              <a:t>эритроза</a:t>
            </a:r>
            <a:r>
              <a:rPr lang="ru-RU" sz="2800" dirty="0" smtClean="0"/>
              <a:t> –</a:t>
            </a:r>
            <a:r>
              <a:rPr lang="ru-RU" sz="2100" i="1" dirty="0" smtClean="0"/>
              <a:t>промежуточный          </a:t>
            </a:r>
          </a:p>
          <a:p>
            <a:pPr algn="ctr">
              <a:buNone/>
            </a:pPr>
            <a:r>
              <a:rPr lang="ru-RU" sz="2100" i="1" dirty="0" smtClean="0"/>
              <a:t>продукт фотосинтеза                        </a:t>
            </a:r>
          </a:p>
          <a:p>
            <a:pPr algn="ctr"/>
            <a:r>
              <a:rPr lang="ru-RU" sz="2800" u="sng" dirty="0" smtClean="0"/>
              <a:t> </a:t>
            </a:r>
            <a:r>
              <a:rPr lang="en-US" sz="2800" u="sng" dirty="0" smtClean="0"/>
              <a:t>n</a:t>
            </a:r>
            <a:r>
              <a:rPr lang="ru-RU" sz="2800" u="sng" dirty="0" smtClean="0"/>
              <a:t> = 5 </a:t>
            </a:r>
          </a:p>
          <a:p>
            <a:pPr algn="ctr">
              <a:buNone/>
            </a:pPr>
            <a:r>
              <a:rPr lang="ru-RU" sz="2800" dirty="0" smtClean="0"/>
              <a:t>рибоза,                                      </a:t>
            </a:r>
          </a:p>
          <a:p>
            <a:pPr algn="ctr">
              <a:buNone/>
            </a:pPr>
            <a:r>
              <a:rPr lang="ru-RU" sz="2800" dirty="0" smtClean="0"/>
              <a:t> </a:t>
            </a:r>
            <a:r>
              <a:rPr lang="ru-RU" sz="2800" dirty="0" err="1" smtClean="0"/>
              <a:t>дезоксирибоза</a:t>
            </a:r>
            <a:r>
              <a:rPr lang="ru-RU" sz="2800" dirty="0" smtClean="0"/>
              <a:t>                                 </a:t>
            </a:r>
          </a:p>
          <a:p>
            <a:pPr algn="ctr"/>
            <a:r>
              <a:rPr lang="ru-RU" sz="2800" dirty="0" smtClean="0"/>
              <a:t> </a:t>
            </a:r>
            <a:r>
              <a:rPr lang="en-US" sz="2800" u="sng" dirty="0" smtClean="0"/>
              <a:t>n</a:t>
            </a:r>
            <a:r>
              <a:rPr lang="ru-RU" sz="2800" u="sng" dirty="0" smtClean="0"/>
              <a:t> = 6 </a:t>
            </a:r>
          </a:p>
          <a:p>
            <a:pPr algn="ctr">
              <a:buNone/>
            </a:pPr>
            <a:r>
              <a:rPr lang="ru-RU" sz="2800" dirty="0" smtClean="0"/>
              <a:t>глюкоза                                            </a:t>
            </a:r>
          </a:p>
          <a:p>
            <a:pPr algn="ctr">
              <a:buNone/>
            </a:pPr>
            <a:r>
              <a:rPr lang="ru-RU" sz="2800" dirty="0" smtClean="0"/>
              <a:t>фруктоза                                           </a:t>
            </a:r>
          </a:p>
          <a:p>
            <a:pPr algn="ctr">
              <a:buNone/>
            </a:pPr>
            <a:r>
              <a:rPr lang="ru-RU" sz="2800" dirty="0" smtClean="0"/>
              <a:t>галактоза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Олигосахариды 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i="1" u="sng" dirty="0" smtClean="0"/>
              <a:t> </a:t>
            </a:r>
            <a:r>
              <a:rPr lang="ru-RU" sz="3200" u="sng" dirty="0" smtClean="0"/>
              <a:t>1 порядка </a:t>
            </a:r>
          </a:p>
          <a:p>
            <a:pPr algn="ctr">
              <a:buNone/>
            </a:pPr>
            <a:r>
              <a:rPr lang="ru-RU" sz="3200" dirty="0" smtClean="0"/>
              <a:t>состоят из двух моносахаридов</a:t>
            </a:r>
          </a:p>
          <a:p>
            <a:pPr algn="ctr">
              <a:buNone/>
            </a:pPr>
            <a:endParaRPr lang="ru-RU" sz="3200" dirty="0" smtClean="0"/>
          </a:p>
          <a:p>
            <a:pPr algn="ctr"/>
            <a:r>
              <a:rPr lang="ru-RU" sz="3200" dirty="0" smtClean="0"/>
              <a:t>  сахароза</a:t>
            </a:r>
          </a:p>
          <a:p>
            <a:pPr algn="ctr"/>
            <a:r>
              <a:rPr lang="ru-RU" sz="3200" dirty="0" smtClean="0"/>
              <a:t> лактоза </a:t>
            </a:r>
          </a:p>
          <a:p>
            <a:pPr algn="ctr"/>
            <a:r>
              <a:rPr lang="ru-RU" sz="3200" dirty="0" smtClean="0"/>
              <a:t> мальтоза</a:t>
            </a:r>
          </a:p>
          <a:p>
            <a:pPr algn="ctr"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u="sng" dirty="0" smtClean="0"/>
              <a:t>2 порядка </a:t>
            </a:r>
          </a:p>
          <a:p>
            <a:pPr algn="ctr">
              <a:buNone/>
            </a:pPr>
            <a:r>
              <a:rPr lang="ru-RU" sz="3200" dirty="0" smtClean="0"/>
              <a:t>состоят из 3-х </a:t>
            </a:r>
          </a:p>
          <a:p>
            <a:pPr algn="ctr">
              <a:buNone/>
            </a:pPr>
            <a:r>
              <a:rPr lang="ru-RU" sz="3200" dirty="0" smtClean="0"/>
              <a:t>и более, до нескольких десятков моносахаридов</a:t>
            </a:r>
            <a:r>
              <a:rPr lang="ru-RU" b="1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Полисахариды </a:t>
            </a:r>
            <a:endParaRPr lang="ru-RU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259632" y="1527048"/>
            <a:ext cx="7546040" cy="45720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sz="3600" dirty="0" smtClean="0"/>
              <a:t>Крахмал </a:t>
            </a:r>
          </a:p>
          <a:p>
            <a:pPr>
              <a:lnSpc>
                <a:spcPct val="200000"/>
              </a:lnSpc>
            </a:pPr>
            <a:r>
              <a:rPr lang="ru-RU" sz="3600" dirty="0" smtClean="0"/>
              <a:t>Гликоген </a:t>
            </a:r>
            <a:r>
              <a:rPr lang="ru-RU" sz="2400" dirty="0" smtClean="0"/>
              <a:t>(животный крахмал)</a:t>
            </a:r>
          </a:p>
          <a:p>
            <a:pPr>
              <a:lnSpc>
                <a:spcPct val="200000"/>
              </a:lnSpc>
            </a:pPr>
            <a:r>
              <a:rPr lang="ru-RU" sz="3600" dirty="0" smtClean="0"/>
              <a:t>Клетчатка или целлюлоза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Триозы</a:t>
            </a:r>
            <a:r>
              <a:rPr lang="ru-RU" dirty="0" smtClean="0"/>
              <a:t>    </a:t>
            </a:r>
            <a:r>
              <a:rPr lang="en-US" b="1" dirty="0" smtClean="0"/>
              <a:t>n = </a:t>
            </a:r>
            <a:r>
              <a:rPr lang="ru-RU" b="1" dirty="0" smtClean="0"/>
              <a:t>3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Содержимое 8" descr="261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7697415" cy="4613515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 flipH="1" flipV="1">
            <a:off x="8839200" y="6053328"/>
            <a:ext cx="1277416" cy="18398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Триозы</a:t>
            </a:r>
            <a:r>
              <a:rPr lang="ru-RU" dirty="0" smtClean="0"/>
              <a:t>    </a:t>
            </a:r>
            <a:r>
              <a:rPr lang="en-US" b="1" dirty="0" smtClean="0"/>
              <a:t>n = </a:t>
            </a:r>
            <a:r>
              <a:rPr lang="ru-RU" b="1" dirty="0" smtClean="0"/>
              <a:t>3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Содержимое 5" descr="Pyruvic-acid-3D-balls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2420888"/>
            <a:ext cx="4038600" cy="2804991"/>
          </a:xfrm>
        </p:spPr>
      </p:pic>
      <p:pic>
        <p:nvPicPr>
          <p:cNvPr id="11" name="Содержимое 6" descr="Lactic-acid-3D-balls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104272"/>
            <a:ext cx="4038600" cy="3216194"/>
          </a:xfrm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827584" y="1484784"/>
            <a:ext cx="2592288" cy="72008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111119"/>
                </a:solidFill>
              </a:rPr>
              <a:t>ПВК</a:t>
            </a:r>
            <a:endParaRPr lang="ru-RU" sz="2400" b="1" dirty="0">
              <a:solidFill>
                <a:srgbClr val="111119"/>
              </a:solidFill>
              <a:latin typeface="Arial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5724128" y="1484784"/>
            <a:ext cx="2592288" cy="64807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111119"/>
                </a:solidFill>
              </a:rPr>
              <a:t>Молочная </a:t>
            </a:r>
            <a:r>
              <a:rPr lang="ru-RU" sz="2400" b="1" dirty="0" err="1" smtClean="0">
                <a:solidFill>
                  <a:srgbClr val="111119"/>
                </a:solidFill>
              </a:rPr>
              <a:t>к-та</a:t>
            </a:r>
            <a:endParaRPr lang="ru-RU" sz="2400" b="1" dirty="0">
              <a:solidFill>
                <a:srgbClr val="11111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696</TotalTime>
  <Words>388</Words>
  <Application>Microsoft Office PowerPoint</Application>
  <PresentationFormat>Экран (4:3)</PresentationFormat>
  <Paragraphs>107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Официальная</vt:lpstr>
      <vt:lpstr>Органические вещества клетки. Углеводы </vt:lpstr>
      <vt:lpstr>Органические вещества</vt:lpstr>
      <vt:lpstr>Углеводы </vt:lpstr>
      <vt:lpstr>Слайд 4</vt:lpstr>
      <vt:lpstr>Моносахариды </vt:lpstr>
      <vt:lpstr>Олигосахариды </vt:lpstr>
      <vt:lpstr>Полисахариды </vt:lpstr>
      <vt:lpstr>Триозы    n = 3 </vt:lpstr>
      <vt:lpstr>Триозы    n = 3 </vt:lpstr>
      <vt:lpstr>Пентозы   n = 5 </vt:lpstr>
      <vt:lpstr>Они же пентозы</vt:lpstr>
      <vt:lpstr>И снова пентозы,  но уже не цикличные,     а линейные  </vt:lpstr>
      <vt:lpstr>Пентозы в составе ДНК  и РНК</vt:lpstr>
      <vt:lpstr> Глюкоза       n = 6 </vt:lpstr>
      <vt:lpstr>Фруктоза        n = 6 </vt:lpstr>
      <vt:lpstr>Фруктоза   n = 6 </vt:lpstr>
      <vt:lpstr>Они же – фруктозы линейная                 и              цикличная  </vt:lpstr>
      <vt:lpstr>Фруктоза </vt:lpstr>
      <vt:lpstr>           Фруктоза </vt:lpstr>
      <vt:lpstr>Галактоза </vt:lpstr>
      <vt:lpstr>Галактоза – входит в состав молочного сахара </vt:lpstr>
      <vt:lpstr>Линейная структура галактозы </vt:lpstr>
      <vt:lpstr>Слайд 23</vt:lpstr>
      <vt:lpstr>Источники сахарозы</vt:lpstr>
      <vt:lpstr>Дисахарид - сахароза</vt:lpstr>
      <vt:lpstr>Дисахарид – сахароза состоит  из глюкозы        и  фруктозы</vt:lpstr>
      <vt:lpstr>Сахароза</vt:lpstr>
      <vt:lpstr>Содержат моносахариды и сахарозу</vt:lpstr>
      <vt:lpstr>Лактоза состоит из глюкозы и галактозы </vt:lpstr>
      <vt:lpstr> Лактоза – молочный сахар, входит в состав                                         .                         молока        млекопитающих</vt:lpstr>
      <vt:lpstr>Есть молочные нации, а есть те, кто совсем не может молоко пить. Вот карта, проценты населения с непереносимостью лактозы. </vt:lpstr>
      <vt:lpstr>О лактозе написаны научные работы </vt:lpstr>
      <vt:lpstr>Лактоза – молочный сахар, содержится в молоке   и   кефире </vt:lpstr>
      <vt:lpstr>Слайд 34</vt:lpstr>
      <vt:lpstr>Мальтоза состоит из двух молекул глюкозы </vt:lpstr>
      <vt:lpstr>Мальтоза – солодовый сахар</vt:lpstr>
      <vt:lpstr>Мальтоза </vt:lpstr>
      <vt:lpstr>Мальтоза - (от англ. malt — солод) — солодовый сахар, 4-О-α-D-глюкопиранозил-D-глюкоза</vt:lpstr>
      <vt:lpstr>Мальтоза - дисахарид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lelesa</dc:creator>
  <cp:lastModifiedBy>111</cp:lastModifiedBy>
  <cp:revision>73</cp:revision>
  <dcterms:created xsi:type="dcterms:W3CDTF">2010-12-10T18:03:05Z</dcterms:created>
  <dcterms:modified xsi:type="dcterms:W3CDTF">2013-08-24T22:26:36Z</dcterms:modified>
</cp:coreProperties>
</file>